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1"/>
  </p:sldMasterIdLst>
  <p:notesMasterIdLst>
    <p:notesMasterId r:id="rId28"/>
  </p:notesMasterIdLst>
  <p:handoutMasterIdLst>
    <p:handoutMasterId r:id="rId29"/>
  </p:handoutMasterIdLst>
  <p:sldIdLst>
    <p:sldId id="480" r:id="rId2"/>
    <p:sldId id="263" r:id="rId3"/>
    <p:sldId id="290" r:id="rId4"/>
    <p:sldId id="315" r:id="rId5"/>
    <p:sldId id="305" r:id="rId6"/>
    <p:sldId id="363" r:id="rId7"/>
    <p:sldId id="355" r:id="rId8"/>
    <p:sldId id="356" r:id="rId9"/>
    <p:sldId id="354" r:id="rId10"/>
    <p:sldId id="357" r:id="rId11"/>
    <p:sldId id="369" r:id="rId12"/>
    <p:sldId id="358" r:id="rId13"/>
    <p:sldId id="359" r:id="rId14"/>
    <p:sldId id="360" r:id="rId15"/>
    <p:sldId id="371" r:id="rId16"/>
    <p:sldId id="367" r:id="rId17"/>
    <p:sldId id="375" r:id="rId18"/>
    <p:sldId id="361" r:id="rId19"/>
    <p:sldId id="362" r:id="rId20"/>
    <p:sldId id="291" r:id="rId21"/>
    <p:sldId id="378" r:id="rId22"/>
    <p:sldId id="379" r:id="rId23"/>
    <p:sldId id="376" r:id="rId24"/>
    <p:sldId id="352" r:id="rId25"/>
    <p:sldId id="353" r:id="rId26"/>
    <p:sldId id="351" r:id="rId27"/>
  </p:sldIdLst>
  <p:sldSz cx="12192000" cy="6858000"/>
  <p:notesSz cx="6889750" cy="9671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86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1BC280-35BC-4782-8D32-320E074B775E}"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fr-FR"/>
        </a:p>
      </dgm:t>
    </dgm:pt>
    <dgm:pt modelId="{75F8FC4E-113E-47E4-BF70-779ACB86A9B8}">
      <dgm:prSet phldrT="[Texte]"/>
      <dgm:spPr/>
      <dgm:t>
        <a:bodyPr/>
        <a:lstStyle/>
        <a:p>
          <a:r>
            <a:rPr lang="fr-FR" dirty="0"/>
            <a:t>Droits</a:t>
          </a:r>
        </a:p>
      </dgm:t>
    </dgm:pt>
    <dgm:pt modelId="{88A010D2-44B2-4BB3-9004-F879659D855B}" type="parTrans" cxnId="{19F208F9-99C1-4C0F-B3BB-2E43504D6486}">
      <dgm:prSet/>
      <dgm:spPr/>
      <dgm:t>
        <a:bodyPr/>
        <a:lstStyle/>
        <a:p>
          <a:endParaRPr lang="fr-FR"/>
        </a:p>
      </dgm:t>
    </dgm:pt>
    <dgm:pt modelId="{67845823-FB21-43D3-9A34-F9292FF66AA7}" type="sibTrans" cxnId="{19F208F9-99C1-4C0F-B3BB-2E43504D6486}">
      <dgm:prSet/>
      <dgm:spPr/>
      <dgm:t>
        <a:bodyPr/>
        <a:lstStyle/>
        <a:p>
          <a:endParaRPr lang="fr-FR"/>
        </a:p>
      </dgm:t>
    </dgm:pt>
    <dgm:pt modelId="{9B0E4A41-8F28-49E2-939F-8183802B3F8B}">
      <dgm:prSet phldrT="[Texte]"/>
      <dgm:spPr/>
      <dgm:t>
        <a:bodyPr/>
        <a:lstStyle/>
        <a:p>
          <a:r>
            <a:rPr lang="fr-FR" dirty="0"/>
            <a:t>Garantir le respect des droits des personnes accompagnées</a:t>
          </a:r>
        </a:p>
      </dgm:t>
    </dgm:pt>
    <dgm:pt modelId="{95C32DE7-4EB0-4DD4-84A3-85E2B20FCBC7}" type="parTrans" cxnId="{B3E00110-3626-48A5-A687-3E15F1DCC2CC}">
      <dgm:prSet/>
      <dgm:spPr/>
      <dgm:t>
        <a:bodyPr/>
        <a:lstStyle/>
        <a:p>
          <a:endParaRPr lang="fr-FR"/>
        </a:p>
      </dgm:t>
    </dgm:pt>
    <dgm:pt modelId="{2599003F-3245-4FA1-854D-D33D628F1DD3}" type="sibTrans" cxnId="{B3E00110-3626-48A5-A687-3E15F1DCC2CC}">
      <dgm:prSet/>
      <dgm:spPr/>
      <dgm:t>
        <a:bodyPr/>
        <a:lstStyle/>
        <a:p>
          <a:endParaRPr lang="fr-FR"/>
        </a:p>
      </dgm:t>
    </dgm:pt>
    <dgm:pt modelId="{8FA7E073-7C54-4ED1-B609-6B7ACFFA6458}">
      <dgm:prSet phldrT="[Texte]"/>
      <dgm:spPr/>
      <dgm:t>
        <a:bodyPr/>
        <a:lstStyle/>
        <a:p>
          <a:r>
            <a:rPr lang="fr-FR" dirty="0"/>
            <a:t>Communication</a:t>
          </a:r>
        </a:p>
      </dgm:t>
    </dgm:pt>
    <dgm:pt modelId="{4D45ABA7-9C23-495E-91A8-7646E41833B8}" type="parTrans" cxnId="{B8CF18AA-C57D-420E-9880-AD1B348837F5}">
      <dgm:prSet/>
      <dgm:spPr/>
      <dgm:t>
        <a:bodyPr/>
        <a:lstStyle/>
        <a:p>
          <a:endParaRPr lang="fr-FR"/>
        </a:p>
      </dgm:t>
    </dgm:pt>
    <dgm:pt modelId="{9CF20072-D1D6-4CED-B3B1-178D59BFE464}" type="sibTrans" cxnId="{B8CF18AA-C57D-420E-9880-AD1B348837F5}">
      <dgm:prSet/>
      <dgm:spPr/>
      <dgm:t>
        <a:bodyPr/>
        <a:lstStyle/>
        <a:p>
          <a:endParaRPr lang="fr-FR"/>
        </a:p>
      </dgm:t>
    </dgm:pt>
    <dgm:pt modelId="{85F9A26B-6C9D-419F-9F10-052E18FB31F9}">
      <dgm:prSet phldrT="[Texte]"/>
      <dgm:spPr/>
      <dgm:t>
        <a:bodyPr/>
        <a:lstStyle/>
        <a:p>
          <a:r>
            <a:rPr lang="fr-FR" dirty="0"/>
            <a:t>Faciliter la communication entre les professionnels</a:t>
          </a:r>
        </a:p>
      </dgm:t>
    </dgm:pt>
    <dgm:pt modelId="{3D4C6225-87A3-4D47-89EA-A5486F2D9ACE}" type="parTrans" cxnId="{F61147FB-3C21-459F-B3FB-2DE11DA0FEDA}">
      <dgm:prSet/>
      <dgm:spPr/>
      <dgm:t>
        <a:bodyPr/>
        <a:lstStyle/>
        <a:p>
          <a:endParaRPr lang="fr-FR"/>
        </a:p>
      </dgm:t>
    </dgm:pt>
    <dgm:pt modelId="{6AAFBBE9-0DE4-4F90-B159-4B7C3E83962F}" type="sibTrans" cxnId="{F61147FB-3C21-459F-B3FB-2DE11DA0FEDA}">
      <dgm:prSet/>
      <dgm:spPr/>
      <dgm:t>
        <a:bodyPr/>
        <a:lstStyle/>
        <a:p>
          <a:endParaRPr lang="fr-FR"/>
        </a:p>
      </dgm:t>
    </dgm:pt>
    <dgm:pt modelId="{64D53189-1EFF-4426-AF32-F26528556839}">
      <dgm:prSet phldrT="[Texte]"/>
      <dgm:spPr/>
      <dgm:t>
        <a:bodyPr/>
        <a:lstStyle/>
        <a:p>
          <a:r>
            <a:rPr lang="fr-FR" dirty="0"/>
            <a:t>Qualité</a:t>
          </a:r>
        </a:p>
      </dgm:t>
    </dgm:pt>
    <dgm:pt modelId="{B55DEC9F-3AEB-4196-B63E-0945F2FADF85}" type="parTrans" cxnId="{1746ABBE-E4CE-40F5-9A75-F7BE8A554F00}">
      <dgm:prSet/>
      <dgm:spPr/>
      <dgm:t>
        <a:bodyPr/>
        <a:lstStyle/>
        <a:p>
          <a:endParaRPr lang="fr-FR"/>
        </a:p>
      </dgm:t>
    </dgm:pt>
    <dgm:pt modelId="{B75E0BC7-FE35-44BD-82BF-85387C6E28F2}" type="sibTrans" cxnId="{1746ABBE-E4CE-40F5-9A75-F7BE8A554F00}">
      <dgm:prSet/>
      <dgm:spPr/>
      <dgm:t>
        <a:bodyPr/>
        <a:lstStyle/>
        <a:p>
          <a:endParaRPr lang="fr-FR"/>
        </a:p>
      </dgm:t>
    </dgm:pt>
    <dgm:pt modelId="{FD84A334-2574-450B-8165-5D18D79E2DA3}">
      <dgm:prSet phldrT="[Texte]"/>
      <dgm:spPr/>
      <dgm:t>
        <a:bodyPr/>
        <a:lstStyle/>
        <a:p>
          <a:r>
            <a:rPr lang="fr-FR" dirty="0"/>
            <a:t>Démontrer la qualité des prestations rendues</a:t>
          </a:r>
        </a:p>
      </dgm:t>
    </dgm:pt>
    <dgm:pt modelId="{9ACE32D0-18AB-4A0D-BA41-7DE9F96FC36E}" type="parTrans" cxnId="{3DA687E7-46AE-4286-80D1-EB0417BC38C5}">
      <dgm:prSet/>
      <dgm:spPr/>
      <dgm:t>
        <a:bodyPr/>
        <a:lstStyle/>
        <a:p>
          <a:endParaRPr lang="fr-FR"/>
        </a:p>
      </dgm:t>
    </dgm:pt>
    <dgm:pt modelId="{0E9F9365-62FD-4089-9332-7FFF84EA7997}" type="sibTrans" cxnId="{3DA687E7-46AE-4286-80D1-EB0417BC38C5}">
      <dgm:prSet/>
      <dgm:spPr/>
      <dgm:t>
        <a:bodyPr/>
        <a:lstStyle/>
        <a:p>
          <a:endParaRPr lang="fr-FR"/>
        </a:p>
      </dgm:t>
    </dgm:pt>
    <dgm:pt modelId="{F57943B7-742B-44F0-88CF-B082E275D7B0}" type="pres">
      <dgm:prSet presAssocID="{CC1BC280-35BC-4782-8D32-320E074B775E}" presName="Name0" presStyleCnt="0">
        <dgm:presLayoutVars>
          <dgm:dir/>
          <dgm:animLvl val="lvl"/>
          <dgm:resizeHandles val="exact"/>
        </dgm:presLayoutVars>
      </dgm:prSet>
      <dgm:spPr/>
    </dgm:pt>
    <dgm:pt modelId="{6493B923-A3B4-417B-BAD2-F4725158A896}" type="pres">
      <dgm:prSet presAssocID="{75F8FC4E-113E-47E4-BF70-779ACB86A9B8}" presName="compositeNode" presStyleCnt="0">
        <dgm:presLayoutVars>
          <dgm:bulletEnabled val="1"/>
        </dgm:presLayoutVars>
      </dgm:prSet>
      <dgm:spPr/>
    </dgm:pt>
    <dgm:pt modelId="{E0A29713-DFC2-48A0-954F-247D485248E8}" type="pres">
      <dgm:prSet presAssocID="{75F8FC4E-113E-47E4-BF70-779ACB86A9B8}" presName="bgRect" presStyleLbl="node1" presStyleIdx="0" presStyleCnt="3"/>
      <dgm:spPr/>
    </dgm:pt>
    <dgm:pt modelId="{F96DF01F-2B19-46EC-9F83-440390A71B54}" type="pres">
      <dgm:prSet presAssocID="{75F8FC4E-113E-47E4-BF70-779ACB86A9B8}" presName="parentNode" presStyleLbl="node1" presStyleIdx="0" presStyleCnt="3">
        <dgm:presLayoutVars>
          <dgm:chMax val="0"/>
          <dgm:bulletEnabled val="1"/>
        </dgm:presLayoutVars>
      </dgm:prSet>
      <dgm:spPr/>
    </dgm:pt>
    <dgm:pt modelId="{88FAD6D9-0E5F-4571-BDBE-583D5E00899C}" type="pres">
      <dgm:prSet presAssocID="{75F8FC4E-113E-47E4-BF70-779ACB86A9B8}" presName="childNode" presStyleLbl="node1" presStyleIdx="0" presStyleCnt="3">
        <dgm:presLayoutVars>
          <dgm:bulletEnabled val="1"/>
        </dgm:presLayoutVars>
      </dgm:prSet>
      <dgm:spPr/>
    </dgm:pt>
    <dgm:pt modelId="{00A0D488-089F-4F0D-A89E-3ECC219A221E}" type="pres">
      <dgm:prSet presAssocID="{67845823-FB21-43D3-9A34-F9292FF66AA7}" presName="hSp" presStyleCnt="0"/>
      <dgm:spPr/>
    </dgm:pt>
    <dgm:pt modelId="{0BF71E90-B155-4FBB-879F-8CB2E44291D9}" type="pres">
      <dgm:prSet presAssocID="{67845823-FB21-43D3-9A34-F9292FF66AA7}" presName="vProcSp" presStyleCnt="0"/>
      <dgm:spPr/>
    </dgm:pt>
    <dgm:pt modelId="{59107307-BF4B-45F4-A8EA-50BA4DB5DEBF}" type="pres">
      <dgm:prSet presAssocID="{67845823-FB21-43D3-9A34-F9292FF66AA7}" presName="vSp1" presStyleCnt="0"/>
      <dgm:spPr/>
    </dgm:pt>
    <dgm:pt modelId="{2ED0330E-39FF-4279-B692-26E260273E2F}" type="pres">
      <dgm:prSet presAssocID="{67845823-FB21-43D3-9A34-F9292FF66AA7}" presName="simulatedConn" presStyleLbl="solidFgAcc1" presStyleIdx="0" presStyleCnt="2"/>
      <dgm:spPr/>
    </dgm:pt>
    <dgm:pt modelId="{C6D70883-A57C-4E61-BA3A-68E25B60CABC}" type="pres">
      <dgm:prSet presAssocID="{67845823-FB21-43D3-9A34-F9292FF66AA7}" presName="vSp2" presStyleCnt="0"/>
      <dgm:spPr/>
    </dgm:pt>
    <dgm:pt modelId="{0855A549-2F11-4B0A-9949-6F42DE98A4B9}" type="pres">
      <dgm:prSet presAssocID="{67845823-FB21-43D3-9A34-F9292FF66AA7}" presName="sibTrans" presStyleCnt="0"/>
      <dgm:spPr/>
    </dgm:pt>
    <dgm:pt modelId="{5EC257AD-5C06-4DB6-BDFF-3F308B77AA81}" type="pres">
      <dgm:prSet presAssocID="{8FA7E073-7C54-4ED1-B609-6B7ACFFA6458}" presName="compositeNode" presStyleCnt="0">
        <dgm:presLayoutVars>
          <dgm:bulletEnabled val="1"/>
        </dgm:presLayoutVars>
      </dgm:prSet>
      <dgm:spPr/>
    </dgm:pt>
    <dgm:pt modelId="{0515C04A-8A19-4CE0-A9DD-B9F7821B7DD2}" type="pres">
      <dgm:prSet presAssocID="{8FA7E073-7C54-4ED1-B609-6B7ACFFA6458}" presName="bgRect" presStyleLbl="node1" presStyleIdx="1" presStyleCnt="3"/>
      <dgm:spPr/>
    </dgm:pt>
    <dgm:pt modelId="{EF89109D-B339-42B9-9761-81CD5FA84CD4}" type="pres">
      <dgm:prSet presAssocID="{8FA7E073-7C54-4ED1-B609-6B7ACFFA6458}" presName="parentNode" presStyleLbl="node1" presStyleIdx="1" presStyleCnt="3">
        <dgm:presLayoutVars>
          <dgm:chMax val="0"/>
          <dgm:bulletEnabled val="1"/>
        </dgm:presLayoutVars>
      </dgm:prSet>
      <dgm:spPr/>
    </dgm:pt>
    <dgm:pt modelId="{187DBC89-5678-4490-8B77-49D49AC97B76}" type="pres">
      <dgm:prSet presAssocID="{8FA7E073-7C54-4ED1-B609-6B7ACFFA6458}" presName="childNode" presStyleLbl="node1" presStyleIdx="1" presStyleCnt="3">
        <dgm:presLayoutVars>
          <dgm:bulletEnabled val="1"/>
        </dgm:presLayoutVars>
      </dgm:prSet>
      <dgm:spPr/>
    </dgm:pt>
    <dgm:pt modelId="{98E6904D-8E8B-42E8-8C69-2B1C220B4426}" type="pres">
      <dgm:prSet presAssocID="{9CF20072-D1D6-4CED-B3B1-178D59BFE464}" presName="hSp" presStyleCnt="0"/>
      <dgm:spPr/>
    </dgm:pt>
    <dgm:pt modelId="{8FEE4052-0CFA-47D2-875F-104E236E2176}" type="pres">
      <dgm:prSet presAssocID="{9CF20072-D1D6-4CED-B3B1-178D59BFE464}" presName="vProcSp" presStyleCnt="0"/>
      <dgm:spPr/>
    </dgm:pt>
    <dgm:pt modelId="{1869ECF4-0607-4C19-A533-621840E8B391}" type="pres">
      <dgm:prSet presAssocID="{9CF20072-D1D6-4CED-B3B1-178D59BFE464}" presName="vSp1" presStyleCnt="0"/>
      <dgm:spPr/>
    </dgm:pt>
    <dgm:pt modelId="{D43D4750-7F3A-4029-9245-F3A8CB90C179}" type="pres">
      <dgm:prSet presAssocID="{9CF20072-D1D6-4CED-B3B1-178D59BFE464}" presName="simulatedConn" presStyleLbl="solidFgAcc1" presStyleIdx="1" presStyleCnt="2"/>
      <dgm:spPr/>
    </dgm:pt>
    <dgm:pt modelId="{5596124B-A0E7-4EC2-AC4E-59C83CE6712A}" type="pres">
      <dgm:prSet presAssocID="{9CF20072-D1D6-4CED-B3B1-178D59BFE464}" presName="vSp2" presStyleCnt="0"/>
      <dgm:spPr/>
    </dgm:pt>
    <dgm:pt modelId="{4EDE5D51-25AF-4083-A08C-8D94BA82E896}" type="pres">
      <dgm:prSet presAssocID="{9CF20072-D1D6-4CED-B3B1-178D59BFE464}" presName="sibTrans" presStyleCnt="0"/>
      <dgm:spPr/>
    </dgm:pt>
    <dgm:pt modelId="{E3B67C1A-EA8D-4C8A-8DDD-4B9AF440B2AB}" type="pres">
      <dgm:prSet presAssocID="{64D53189-1EFF-4426-AF32-F26528556839}" presName="compositeNode" presStyleCnt="0">
        <dgm:presLayoutVars>
          <dgm:bulletEnabled val="1"/>
        </dgm:presLayoutVars>
      </dgm:prSet>
      <dgm:spPr/>
    </dgm:pt>
    <dgm:pt modelId="{5BEF9203-CFFE-4498-8D8B-99BCCA77EEFD}" type="pres">
      <dgm:prSet presAssocID="{64D53189-1EFF-4426-AF32-F26528556839}" presName="bgRect" presStyleLbl="node1" presStyleIdx="2" presStyleCnt="3"/>
      <dgm:spPr/>
    </dgm:pt>
    <dgm:pt modelId="{D3934256-B18E-42D3-A587-4F551F400990}" type="pres">
      <dgm:prSet presAssocID="{64D53189-1EFF-4426-AF32-F26528556839}" presName="parentNode" presStyleLbl="node1" presStyleIdx="2" presStyleCnt="3">
        <dgm:presLayoutVars>
          <dgm:chMax val="0"/>
          <dgm:bulletEnabled val="1"/>
        </dgm:presLayoutVars>
      </dgm:prSet>
      <dgm:spPr/>
    </dgm:pt>
    <dgm:pt modelId="{C87DBE6A-5F11-4200-B28E-3CEBFBB0FA62}" type="pres">
      <dgm:prSet presAssocID="{64D53189-1EFF-4426-AF32-F26528556839}" presName="childNode" presStyleLbl="node1" presStyleIdx="2" presStyleCnt="3">
        <dgm:presLayoutVars>
          <dgm:bulletEnabled val="1"/>
        </dgm:presLayoutVars>
      </dgm:prSet>
      <dgm:spPr/>
    </dgm:pt>
  </dgm:ptLst>
  <dgm:cxnLst>
    <dgm:cxn modelId="{3C497201-01F7-4FD9-BA61-0E68C5ADB337}" type="presOf" srcId="{CC1BC280-35BC-4782-8D32-320E074B775E}" destId="{F57943B7-742B-44F0-88CF-B082E275D7B0}" srcOrd="0" destOrd="0" presId="urn:microsoft.com/office/officeart/2005/8/layout/hProcess7"/>
    <dgm:cxn modelId="{B3E00110-3626-48A5-A687-3E15F1DCC2CC}" srcId="{75F8FC4E-113E-47E4-BF70-779ACB86A9B8}" destId="{9B0E4A41-8F28-49E2-939F-8183802B3F8B}" srcOrd="0" destOrd="0" parTransId="{95C32DE7-4EB0-4DD4-84A3-85E2B20FCBC7}" sibTransId="{2599003F-3245-4FA1-854D-D33D628F1DD3}"/>
    <dgm:cxn modelId="{0C301328-D17D-46E7-A6BF-E595C03F4F31}" type="presOf" srcId="{85F9A26B-6C9D-419F-9F10-052E18FB31F9}" destId="{187DBC89-5678-4490-8B77-49D49AC97B76}" srcOrd="0" destOrd="0" presId="urn:microsoft.com/office/officeart/2005/8/layout/hProcess7"/>
    <dgm:cxn modelId="{AE37C930-B767-44A7-A92A-FB3BC60788A5}" type="presOf" srcId="{75F8FC4E-113E-47E4-BF70-779ACB86A9B8}" destId="{F96DF01F-2B19-46EC-9F83-440390A71B54}" srcOrd="1" destOrd="0" presId="urn:microsoft.com/office/officeart/2005/8/layout/hProcess7"/>
    <dgm:cxn modelId="{9BF5A967-2864-405C-B5A1-D6AE41B28EB2}" type="presOf" srcId="{64D53189-1EFF-4426-AF32-F26528556839}" destId="{5BEF9203-CFFE-4498-8D8B-99BCCA77EEFD}" srcOrd="0" destOrd="0" presId="urn:microsoft.com/office/officeart/2005/8/layout/hProcess7"/>
    <dgm:cxn modelId="{B8CF18AA-C57D-420E-9880-AD1B348837F5}" srcId="{CC1BC280-35BC-4782-8D32-320E074B775E}" destId="{8FA7E073-7C54-4ED1-B609-6B7ACFFA6458}" srcOrd="1" destOrd="0" parTransId="{4D45ABA7-9C23-495E-91A8-7646E41833B8}" sibTransId="{9CF20072-D1D6-4CED-B3B1-178D59BFE464}"/>
    <dgm:cxn modelId="{7CB19FB1-4E54-465D-AA0B-1D8C983BCAFF}" type="presOf" srcId="{9B0E4A41-8F28-49E2-939F-8183802B3F8B}" destId="{88FAD6D9-0E5F-4571-BDBE-583D5E00899C}" srcOrd="0" destOrd="0" presId="urn:microsoft.com/office/officeart/2005/8/layout/hProcess7"/>
    <dgm:cxn modelId="{1746ABBE-E4CE-40F5-9A75-F7BE8A554F00}" srcId="{CC1BC280-35BC-4782-8D32-320E074B775E}" destId="{64D53189-1EFF-4426-AF32-F26528556839}" srcOrd="2" destOrd="0" parTransId="{B55DEC9F-3AEB-4196-B63E-0945F2FADF85}" sibTransId="{B75E0BC7-FE35-44BD-82BF-85387C6E28F2}"/>
    <dgm:cxn modelId="{D109F3C4-FE40-41FD-BB3D-222AE5005F4E}" type="presOf" srcId="{8FA7E073-7C54-4ED1-B609-6B7ACFFA6458}" destId="{EF89109D-B339-42B9-9761-81CD5FA84CD4}" srcOrd="1" destOrd="0" presId="urn:microsoft.com/office/officeart/2005/8/layout/hProcess7"/>
    <dgm:cxn modelId="{1FC44BC5-FA44-4DC6-A2D6-A0597D63FE85}" type="presOf" srcId="{75F8FC4E-113E-47E4-BF70-779ACB86A9B8}" destId="{E0A29713-DFC2-48A0-954F-247D485248E8}" srcOrd="0" destOrd="0" presId="urn:microsoft.com/office/officeart/2005/8/layout/hProcess7"/>
    <dgm:cxn modelId="{4A989ACA-40E8-454B-8A6E-3B500D90634F}" type="presOf" srcId="{8FA7E073-7C54-4ED1-B609-6B7ACFFA6458}" destId="{0515C04A-8A19-4CE0-A9DD-B9F7821B7DD2}" srcOrd="0" destOrd="0" presId="urn:microsoft.com/office/officeart/2005/8/layout/hProcess7"/>
    <dgm:cxn modelId="{3C82A6CA-B594-4FB7-AF8E-E0123EE9A031}" type="presOf" srcId="{FD84A334-2574-450B-8165-5D18D79E2DA3}" destId="{C87DBE6A-5F11-4200-B28E-3CEBFBB0FA62}" srcOrd="0" destOrd="0" presId="urn:microsoft.com/office/officeart/2005/8/layout/hProcess7"/>
    <dgm:cxn modelId="{3DA687E7-46AE-4286-80D1-EB0417BC38C5}" srcId="{64D53189-1EFF-4426-AF32-F26528556839}" destId="{FD84A334-2574-450B-8165-5D18D79E2DA3}" srcOrd="0" destOrd="0" parTransId="{9ACE32D0-18AB-4A0D-BA41-7DE9F96FC36E}" sibTransId="{0E9F9365-62FD-4089-9332-7FFF84EA7997}"/>
    <dgm:cxn modelId="{AC4E68F7-D165-4252-9F49-E5B0F3C90195}" type="presOf" srcId="{64D53189-1EFF-4426-AF32-F26528556839}" destId="{D3934256-B18E-42D3-A587-4F551F400990}" srcOrd="1" destOrd="0" presId="urn:microsoft.com/office/officeart/2005/8/layout/hProcess7"/>
    <dgm:cxn modelId="{19F208F9-99C1-4C0F-B3BB-2E43504D6486}" srcId="{CC1BC280-35BC-4782-8D32-320E074B775E}" destId="{75F8FC4E-113E-47E4-BF70-779ACB86A9B8}" srcOrd="0" destOrd="0" parTransId="{88A010D2-44B2-4BB3-9004-F879659D855B}" sibTransId="{67845823-FB21-43D3-9A34-F9292FF66AA7}"/>
    <dgm:cxn modelId="{F61147FB-3C21-459F-B3FB-2DE11DA0FEDA}" srcId="{8FA7E073-7C54-4ED1-B609-6B7ACFFA6458}" destId="{85F9A26B-6C9D-419F-9F10-052E18FB31F9}" srcOrd="0" destOrd="0" parTransId="{3D4C6225-87A3-4D47-89EA-A5486F2D9ACE}" sibTransId="{6AAFBBE9-0DE4-4F90-B159-4B7C3E83962F}"/>
    <dgm:cxn modelId="{E562E7B5-6C5D-4B95-88DD-C9D1059540D1}" type="presParOf" srcId="{F57943B7-742B-44F0-88CF-B082E275D7B0}" destId="{6493B923-A3B4-417B-BAD2-F4725158A896}" srcOrd="0" destOrd="0" presId="urn:microsoft.com/office/officeart/2005/8/layout/hProcess7"/>
    <dgm:cxn modelId="{D5985CD3-1667-4C58-A0FC-78760FDCE2E6}" type="presParOf" srcId="{6493B923-A3B4-417B-BAD2-F4725158A896}" destId="{E0A29713-DFC2-48A0-954F-247D485248E8}" srcOrd="0" destOrd="0" presId="urn:microsoft.com/office/officeart/2005/8/layout/hProcess7"/>
    <dgm:cxn modelId="{E50FCA83-6DC8-4F82-84FC-6CE22932FE72}" type="presParOf" srcId="{6493B923-A3B4-417B-BAD2-F4725158A896}" destId="{F96DF01F-2B19-46EC-9F83-440390A71B54}" srcOrd="1" destOrd="0" presId="urn:microsoft.com/office/officeart/2005/8/layout/hProcess7"/>
    <dgm:cxn modelId="{863C5EA9-2351-47DD-871B-82B32A578887}" type="presParOf" srcId="{6493B923-A3B4-417B-BAD2-F4725158A896}" destId="{88FAD6D9-0E5F-4571-BDBE-583D5E00899C}" srcOrd="2" destOrd="0" presId="urn:microsoft.com/office/officeart/2005/8/layout/hProcess7"/>
    <dgm:cxn modelId="{80CE560E-02D0-4E00-BE8F-6947D7F464DF}" type="presParOf" srcId="{F57943B7-742B-44F0-88CF-B082E275D7B0}" destId="{00A0D488-089F-4F0D-A89E-3ECC219A221E}" srcOrd="1" destOrd="0" presId="urn:microsoft.com/office/officeart/2005/8/layout/hProcess7"/>
    <dgm:cxn modelId="{1A84EB02-5142-44A8-AB9A-7B7978BDD92D}" type="presParOf" srcId="{F57943B7-742B-44F0-88CF-B082E275D7B0}" destId="{0BF71E90-B155-4FBB-879F-8CB2E44291D9}" srcOrd="2" destOrd="0" presId="urn:microsoft.com/office/officeart/2005/8/layout/hProcess7"/>
    <dgm:cxn modelId="{D359C16F-55BA-4783-A7E4-12DBB22C2A1C}" type="presParOf" srcId="{0BF71E90-B155-4FBB-879F-8CB2E44291D9}" destId="{59107307-BF4B-45F4-A8EA-50BA4DB5DEBF}" srcOrd="0" destOrd="0" presId="urn:microsoft.com/office/officeart/2005/8/layout/hProcess7"/>
    <dgm:cxn modelId="{A278FBC9-8C59-46B2-BD94-64D7144563C4}" type="presParOf" srcId="{0BF71E90-B155-4FBB-879F-8CB2E44291D9}" destId="{2ED0330E-39FF-4279-B692-26E260273E2F}" srcOrd="1" destOrd="0" presId="urn:microsoft.com/office/officeart/2005/8/layout/hProcess7"/>
    <dgm:cxn modelId="{AEFB2B1F-6877-4732-AD39-58BA41012439}" type="presParOf" srcId="{0BF71E90-B155-4FBB-879F-8CB2E44291D9}" destId="{C6D70883-A57C-4E61-BA3A-68E25B60CABC}" srcOrd="2" destOrd="0" presId="urn:microsoft.com/office/officeart/2005/8/layout/hProcess7"/>
    <dgm:cxn modelId="{0602F782-F289-4ED8-8F36-9EB5E3E124E4}" type="presParOf" srcId="{F57943B7-742B-44F0-88CF-B082E275D7B0}" destId="{0855A549-2F11-4B0A-9949-6F42DE98A4B9}" srcOrd="3" destOrd="0" presId="urn:microsoft.com/office/officeart/2005/8/layout/hProcess7"/>
    <dgm:cxn modelId="{D1D0C009-B93B-4314-B1A4-109996254B9C}" type="presParOf" srcId="{F57943B7-742B-44F0-88CF-B082E275D7B0}" destId="{5EC257AD-5C06-4DB6-BDFF-3F308B77AA81}" srcOrd="4" destOrd="0" presId="urn:microsoft.com/office/officeart/2005/8/layout/hProcess7"/>
    <dgm:cxn modelId="{F2C51B58-0CF4-4FFE-8A38-62E87DFFB44D}" type="presParOf" srcId="{5EC257AD-5C06-4DB6-BDFF-3F308B77AA81}" destId="{0515C04A-8A19-4CE0-A9DD-B9F7821B7DD2}" srcOrd="0" destOrd="0" presId="urn:microsoft.com/office/officeart/2005/8/layout/hProcess7"/>
    <dgm:cxn modelId="{4C26F3CC-9224-4197-AEBF-A93452058D45}" type="presParOf" srcId="{5EC257AD-5C06-4DB6-BDFF-3F308B77AA81}" destId="{EF89109D-B339-42B9-9761-81CD5FA84CD4}" srcOrd="1" destOrd="0" presId="urn:microsoft.com/office/officeart/2005/8/layout/hProcess7"/>
    <dgm:cxn modelId="{BDD4AD4D-1267-4169-9558-962C39771ABB}" type="presParOf" srcId="{5EC257AD-5C06-4DB6-BDFF-3F308B77AA81}" destId="{187DBC89-5678-4490-8B77-49D49AC97B76}" srcOrd="2" destOrd="0" presId="urn:microsoft.com/office/officeart/2005/8/layout/hProcess7"/>
    <dgm:cxn modelId="{D6FAF31B-220B-4FBD-9363-F36800653DF4}" type="presParOf" srcId="{F57943B7-742B-44F0-88CF-B082E275D7B0}" destId="{98E6904D-8E8B-42E8-8C69-2B1C220B4426}" srcOrd="5" destOrd="0" presId="urn:microsoft.com/office/officeart/2005/8/layout/hProcess7"/>
    <dgm:cxn modelId="{4D795771-C5FE-4AC3-B707-53488CF32048}" type="presParOf" srcId="{F57943B7-742B-44F0-88CF-B082E275D7B0}" destId="{8FEE4052-0CFA-47D2-875F-104E236E2176}" srcOrd="6" destOrd="0" presId="urn:microsoft.com/office/officeart/2005/8/layout/hProcess7"/>
    <dgm:cxn modelId="{010DEAE5-9601-4B47-8CC8-0EEE924DAFD6}" type="presParOf" srcId="{8FEE4052-0CFA-47D2-875F-104E236E2176}" destId="{1869ECF4-0607-4C19-A533-621840E8B391}" srcOrd="0" destOrd="0" presId="urn:microsoft.com/office/officeart/2005/8/layout/hProcess7"/>
    <dgm:cxn modelId="{998D818C-359D-4642-A056-FAAD07057642}" type="presParOf" srcId="{8FEE4052-0CFA-47D2-875F-104E236E2176}" destId="{D43D4750-7F3A-4029-9245-F3A8CB90C179}" srcOrd="1" destOrd="0" presId="urn:microsoft.com/office/officeart/2005/8/layout/hProcess7"/>
    <dgm:cxn modelId="{98AA46FF-67E4-410B-AE71-FA276E367345}" type="presParOf" srcId="{8FEE4052-0CFA-47D2-875F-104E236E2176}" destId="{5596124B-A0E7-4EC2-AC4E-59C83CE6712A}" srcOrd="2" destOrd="0" presId="urn:microsoft.com/office/officeart/2005/8/layout/hProcess7"/>
    <dgm:cxn modelId="{D567A255-2C59-4382-8554-1D670E33BC75}" type="presParOf" srcId="{F57943B7-742B-44F0-88CF-B082E275D7B0}" destId="{4EDE5D51-25AF-4083-A08C-8D94BA82E896}" srcOrd="7" destOrd="0" presId="urn:microsoft.com/office/officeart/2005/8/layout/hProcess7"/>
    <dgm:cxn modelId="{496AEEFF-06DC-4D74-9CC7-2AC71BF4DDDA}" type="presParOf" srcId="{F57943B7-742B-44F0-88CF-B082E275D7B0}" destId="{E3B67C1A-EA8D-4C8A-8DDD-4B9AF440B2AB}" srcOrd="8" destOrd="0" presId="urn:microsoft.com/office/officeart/2005/8/layout/hProcess7"/>
    <dgm:cxn modelId="{6935FA2F-EA5A-41A1-8EDE-B4598FB6B5F2}" type="presParOf" srcId="{E3B67C1A-EA8D-4C8A-8DDD-4B9AF440B2AB}" destId="{5BEF9203-CFFE-4498-8D8B-99BCCA77EEFD}" srcOrd="0" destOrd="0" presId="urn:microsoft.com/office/officeart/2005/8/layout/hProcess7"/>
    <dgm:cxn modelId="{92E7E98E-3CCB-410E-890E-335E06D6D231}" type="presParOf" srcId="{E3B67C1A-EA8D-4C8A-8DDD-4B9AF440B2AB}" destId="{D3934256-B18E-42D3-A587-4F551F400990}" srcOrd="1" destOrd="0" presId="urn:microsoft.com/office/officeart/2005/8/layout/hProcess7"/>
    <dgm:cxn modelId="{73EDB771-1F31-4A1C-925A-62BD62F50BE6}" type="presParOf" srcId="{E3B67C1A-EA8D-4C8A-8DDD-4B9AF440B2AB}" destId="{C87DBE6A-5F11-4200-B28E-3CEBFBB0FA62}"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1BC280-35BC-4782-8D32-320E074B775E}"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fr-FR"/>
        </a:p>
      </dgm:t>
    </dgm:pt>
    <dgm:pt modelId="{75F8FC4E-113E-47E4-BF70-779ACB86A9B8}">
      <dgm:prSet phldrT="[Texte]"/>
      <dgm:spPr/>
      <dgm:t>
        <a:bodyPr/>
        <a:lstStyle/>
        <a:p>
          <a:r>
            <a:rPr lang="fr-FR" dirty="0"/>
            <a:t>Motivation</a:t>
          </a:r>
        </a:p>
      </dgm:t>
    </dgm:pt>
    <dgm:pt modelId="{88A010D2-44B2-4BB3-9004-F879659D855B}" type="parTrans" cxnId="{19F208F9-99C1-4C0F-B3BB-2E43504D6486}">
      <dgm:prSet/>
      <dgm:spPr/>
      <dgm:t>
        <a:bodyPr/>
        <a:lstStyle/>
        <a:p>
          <a:endParaRPr lang="fr-FR"/>
        </a:p>
      </dgm:t>
    </dgm:pt>
    <dgm:pt modelId="{67845823-FB21-43D3-9A34-F9292FF66AA7}" type="sibTrans" cxnId="{19F208F9-99C1-4C0F-B3BB-2E43504D6486}">
      <dgm:prSet/>
      <dgm:spPr/>
      <dgm:t>
        <a:bodyPr/>
        <a:lstStyle/>
        <a:p>
          <a:endParaRPr lang="fr-FR"/>
        </a:p>
      </dgm:t>
    </dgm:pt>
    <dgm:pt modelId="{9B0E4A41-8F28-49E2-939F-8183802B3F8B}">
      <dgm:prSet phldrT="[Texte]"/>
      <dgm:spPr/>
      <dgm:t>
        <a:bodyPr/>
        <a:lstStyle/>
        <a:p>
          <a:r>
            <a:rPr lang="fr-FR" dirty="0"/>
            <a:t>Sentiment d’appartenance des professionnels</a:t>
          </a:r>
        </a:p>
      </dgm:t>
    </dgm:pt>
    <dgm:pt modelId="{95C32DE7-4EB0-4DD4-84A3-85E2B20FCBC7}" type="parTrans" cxnId="{B3E00110-3626-48A5-A687-3E15F1DCC2CC}">
      <dgm:prSet/>
      <dgm:spPr/>
      <dgm:t>
        <a:bodyPr/>
        <a:lstStyle/>
        <a:p>
          <a:endParaRPr lang="fr-FR"/>
        </a:p>
      </dgm:t>
    </dgm:pt>
    <dgm:pt modelId="{2599003F-3245-4FA1-854D-D33D628F1DD3}" type="sibTrans" cxnId="{B3E00110-3626-48A5-A687-3E15F1DCC2CC}">
      <dgm:prSet/>
      <dgm:spPr/>
      <dgm:t>
        <a:bodyPr/>
        <a:lstStyle/>
        <a:p>
          <a:endParaRPr lang="fr-FR"/>
        </a:p>
      </dgm:t>
    </dgm:pt>
    <dgm:pt modelId="{8FA7E073-7C54-4ED1-B609-6B7ACFFA6458}">
      <dgm:prSet phldrT="[Texte]"/>
      <dgm:spPr/>
      <dgm:t>
        <a:bodyPr/>
        <a:lstStyle/>
        <a:p>
          <a:r>
            <a:rPr lang="fr-FR" dirty="0"/>
            <a:t>Cohésion</a:t>
          </a:r>
        </a:p>
      </dgm:t>
    </dgm:pt>
    <dgm:pt modelId="{4D45ABA7-9C23-495E-91A8-7646E41833B8}" type="parTrans" cxnId="{B8CF18AA-C57D-420E-9880-AD1B348837F5}">
      <dgm:prSet/>
      <dgm:spPr/>
      <dgm:t>
        <a:bodyPr/>
        <a:lstStyle/>
        <a:p>
          <a:endParaRPr lang="fr-FR"/>
        </a:p>
      </dgm:t>
    </dgm:pt>
    <dgm:pt modelId="{9CF20072-D1D6-4CED-B3B1-178D59BFE464}" type="sibTrans" cxnId="{B8CF18AA-C57D-420E-9880-AD1B348837F5}">
      <dgm:prSet/>
      <dgm:spPr/>
      <dgm:t>
        <a:bodyPr/>
        <a:lstStyle/>
        <a:p>
          <a:endParaRPr lang="fr-FR"/>
        </a:p>
      </dgm:t>
    </dgm:pt>
    <dgm:pt modelId="{85F9A26B-6C9D-419F-9F10-052E18FB31F9}">
      <dgm:prSet phldrT="[Texte]"/>
      <dgm:spPr/>
      <dgm:t>
        <a:bodyPr/>
        <a:lstStyle/>
        <a:p>
          <a:r>
            <a:rPr lang="fr-FR" dirty="0"/>
            <a:t>Confiance entre les professionnels et les personnes accompagnées</a:t>
          </a:r>
        </a:p>
      </dgm:t>
    </dgm:pt>
    <dgm:pt modelId="{3D4C6225-87A3-4D47-89EA-A5486F2D9ACE}" type="parTrans" cxnId="{F61147FB-3C21-459F-B3FB-2DE11DA0FEDA}">
      <dgm:prSet/>
      <dgm:spPr/>
      <dgm:t>
        <a:bodyPr/>
        <a:lstStyle/>
        <a:p>
          <a:endParaRPr lang="fr-FR"/>
        </a:p>
      </dgm:t>
    </dgm:pt>
    <dgm:pt modelId="{6AAFBBE9-0DE4-4F90-B159-4B7C3E83962F}" type="sibTrans" cxnId="{F61147FB-3C21-459F-B3FB-2DE11DA0FEDA}">
      <dgm:prSet/>
      <dgm:spPr/>
      <dgm:t>
        <a:bodyPr/>
        <a:lstStyle/>
        <a:p>
          <a:endParaRPr lang="fr-FR"/>
        </a:p>
      </dgm:t>
    </dgm:pt>
    <dgm:pt modelId="{64D53189-1EFF-4426-AF32-F26528556839}">
      <dgm:prSet phldrT="[Texte]"/>
      <dgm:spPr/>
      <dgm:t>
        <a:bodyPr/>
        <a:lstStyle/>
        <a:p>
          <a:r>
            <a:rPr lang="fr-FR" dirty="0"/>
            <a:t>Qualité</a:t>
          </a:r>
        </a:p>
      </dgm:t>
    </dgm:pt>
    <dgm:pt modelId="{B55DEC9F-3AEB-4196-B63E-0945F2FADF85}" type="parTrans" cxnId="{1746ABBE-E4CE-40F5-9A75-F7BE8A554F00}">
      <dgm:prSet/>
      <dgm:spPr/>
      <dgm:t>
        <a:bodyPr/>
        <a:lstStyle/>
        <a:p>
          <a:endParaRPr lang="fr-FR"/>
        </a:p>
      </dgm:t>
    </dgm:pt>
    <dgm:pt modelId="{B75E0BC7-FE35-44BD-82BF-85387C6E28F2}" type="sibTrans" cxnId="{1746ABBE-E4CE-40F5-9A75-F7BE8A554F00}">
      <dgm:prSet/>
      <dgm:spPr/>
      <dgm:t>
        <a:bodyPr/>
        <a:lstStyle/>
        <a:p>
          <a:endParaRPr lang="fr-FR"/>
        </a:p>
      </dgm:t>
    </dgm:pt>
    <dgm:pt modelId="{FD84A334-2574-450B-8165-5D18D79E2DA3}">
      <dgm:prSet phldrT="[Texte]"/>
      <dgm:spPr/>
      <dgm:t>
        <a:bodyPr/>
        <a:lstStyle/>
        <a:p>
          <a:r>
            <a:rPr lang="fr-FR" dirty="0"/>
            <a:t>Complémentarité des professionnels pour favoriser la qualité de l’accompagnement</a:t>
          </a:r>
        </a:p>
      </dgm:t>
    </dgm:pt>
    <dgm:pt modelId="{9ACE32D0-18AB-4A0D-BA41-7DE9F96FC36E}" type="parTrans" cxnId="{3DA687E7-46AE-4286-80D1-EB0417BC38C5}">
      <dgm:prSet/>
      <dgm:spPr/>
      <dgm:t>
        <a:bodyPr/>
        <a:lstStyle/>
        <a:p>
          <a:endParaRPr lang="fr-FR"/>
        </a:p>
      </dgm:t>
    </dgm:pt>
    <dgm:pt modelId="{0E9F9365-62FD-4089-9332-7FFF84EA7997}" type="sibTrans" cxnId="{3DA687E7-46AE-4286-80D1-EB0417BC38C5}">
      <dgm:prSet/>
      <dgm:spPr/>
      <dgm:t>
        <a:bodyPr/>
        <a:lstStyle/>
        <a:p>
          <a:endParaRPr lang="fr-FR"/>
        </a:p>
      </dgm:t>
    </dgm:pt>
    <dgm:pt modelId="{F57943B7-742B-44F0-88CF-B082E275D7B0}" type="pres">
      <dgm:prSet presAssocID="{CC1BC280-35BC-4782-8D32-320E074B775E}" presName="Name0" presStyleCnt="0">
        <dgm:presLayoutVars>
          <dgm:dir/>
          <dgm:animLvl val="lvl"/>
          <dgm:resizeHandles val="exact"/>
        </dgm:presLayoutVars>
      </dgm:prSet>
      <dgm:spPr/>
    </dgm:pt>
    <dgm:pt modelId="{6493B923-A3B4-417B-BAD2-F4725158A896}" type="pres">
      <dgm:prSet presAssocID="{75F8FC4E-113E-47E4-BF70-779ACB86A9B8}" presName="compositeNode" presStyleCnt="0">
        <dgm:presLayoutVars>
          <dgm:bulletEnabled val="1"/>
        </dgm:presLayoutVars>
      </dgm:prSet>
      <dgm:spPr/>
    </dgm:pt>
    <dgm:pt modelId="{E0A29713-DFC2-48A0-954F-247D485248E8}" type="pres">
      <dgm:prSet presAssocID="{75F8FC4E-113E-47E4-BF70-779ACB86A9B8}" presName="bgRect" presStyleLbl="node1" presStyleIdx="0" presStyleCnt="3" custLinFactNeighborX="-42"/>
      <dgm:spPr/>
    </dgm:pt>
    <dgm:pt modelId="{F96DF01F-2B19-46EC-9F83-440390A71B54}" type="pres">
      <dgm:prSet presAssocID="{75F8FC4E-113E-47E4-BF70-779ACB86A9B8}" presName="parentNode" presStyleLbl="node1" presStyleIdx="0" presStyleCnt="3">
        <dgm:presLayoutVars>
          <dgm:chMax val="0"/>
          <dgm:bulletEnabled val="1"/>
        </dgm:presLayoutVars>
      </dgm:prSet>
      <dgm:spPr/>
    </dgm:pt>
    <dgm:pt modelId="{88FAD6D9-0E5F-4571-BDBE-583D5E00899C}" type="pres">
      <dgm:prSet presAssocID="{75F8FC4E-113E-47E4-BF70-779ACB86A9B8}" presName="childNode" presStyleLbl="node1" presStyleIdx="0" presStyleCnt="3">
        <dgm:presLayoutVars>
          <dgm:bulletEnabled val="1"/>
        </dgm:presLayoutVars>
      </dgm:prSet>
      <dgm:spPr/>
    </dgm:pt>
    <dgm:pt modelId="{00A0D488-089F-4F0D-A89E-3ECC219A221E}" type="pres">
      <dgm:prSet presAssocID="{67845823-FB21-43D3-9A34-F9292FF66AA7}" presName="hSp" presStyleCnt="0"/>
      <dgm:spPr/>
    </dgm:pt>
    <dgm:pt modelId="{0BF71E90-B155-4FBB-879F-8CB2E44291D9}" type="pres">
      <dgm:prSet presAssocID="{67845823-FB21-43D3-9A34-F9292FF66AA7}" presName="vProcSp" presStyleCnt="0"/>
      <dgm:spPr/>
    </dgm:pt>
    <dgm:pt modelId="{59107307-BF4B-45F4-A8EA-50BA4DB5DEBF}" type="pres">
      <dgm:prSet presAssocID="{67845823-FB21-43D3-9A34-F9292FF66AA7}" presName="vSp1" presStyleCnt="0"/>
      <dgm:spPr/>
    </dgm:pt>
    <dgm:pt modelId="{2ED0330E-39FF-4279-B692-26E260273E2F}" type="pres">
      <dgm:prSet presAssocID="{67845823-FB21-43D3-9A34-F9292FF66AA7}" presName="simulatedConn" presStyleLbl="solidFgAcc1" presStyleIdx="0" presStyleCnt="2"/>
      <dgm:spPr/>
    </dgm:pt>
    <dgm:pt modelId="{C6D70883-A57C-4E61-BA3A-68E25B60CABC}" type="pres">
      <dgm:prSet presAssocID="{67845823-FB21-43D3-9A34-F9292FF66AA7}" presName="vSp2" presStyleCnt="0"/>
      <dgm:spPr/>
    </dgm:pt>
    <dgm:pt modelId="{0855A549-2F11-4B0A-9949-6F42DE98A4B9}" type="pres">
      <dgm:prSet presAssocID="{67845823-FB21-43D3-9A34-F9292FF66AA7}" presName="sibTrans" presStyleCnt="0"/>
      <dgm:spPr/>
    </dgm:pt>
    <dgm:pt modelId="{5EC257AD-5C06-4DB6-BDFF-3F308B77AA81}" type="pres">
      <dgm:prSet presAssocID="{8FA7E073-7C54-4ED1-B609-6B7ACFFA6458}" presName="compositeNode" presStyleCnt="0">
        <dgm:presLayoutVars>
          <dgm:bulletEnabled val="1"/>
        </dgm:presLayoutVars>
      </dgm:prSet>
      <dgm:spPr/>
    </dgm:pt>
    <dgm:pt modelId="{0515C04A-8A19-4CE0-A9DD-B9F7821B7DD2}" type="pres">
      <dgm:prSet presAssocID="{8FA7E073-7C54-4ED1-B609-6B7ACFFA6458}" presName="bgRect" presStyleLbl="node1" presStyleIdx="1" presStyleCnt="3"/>
      <dgm:spPr/>
    </dgm:pt>
    <dgm:pt modelId="{EF89109D-B339-42B9-9761-81CD5FA84CD4}" type="pres">
      <dgm:prSet presAssocID="{8FA7E073-7C54-4ED1-B609-6B7ACFFA6458}" presName="parentNode" presStyleLbl="node1" presStyleIdx="1" presStyleCnt="3">
        <dgm:presLayoutVars>
          <dgm:chMax val="0"/>
          <dgm:bulletEnabled val="1"/>
        </dgm:presLayoutVars>
      </dgm:prSet>
      <dgm:spPr/>
    </dgm:pt>
    <dgm:pt modelId="{187DBC89-5678-4490-8B77-49D49AC97B76}" type="pres">
      <dgm:prSet presAssocID="{8FA7E073-7C54-4ED1-B609-6B7ACFFA6458}" presName="childNode" presStyleLbl="node1" presStyleIdx="1" presStyleCnt="3">
        <dgm:presLayoutVars>
          <dgm:bulletEnabled val="1"/>
        </dgm:presLayoutVars>
      </dgm:prSet>
      <dgm:spPr/>
    </dgm:pt>
    <dgm:pt modelId="{98E6904D-8E8B-42E8-8C69-2B1C220B4426}" type="pres">
      <dgm:prSet presAssocID="{9CF20072-D1D6-4CED-B3B1-178D59BFE464}" presName="hSp" presStyleCnt="0"/>
      <dgm:spPr/>
    </dgm:pt>
    <dgm:pt modelId="{8FEE4052-0CFA-47D2-875F-104E236E2176}" type="pres">
      <dgm:prSet presAssocID="{9CF20072-D1D6-4CED-B3B1-178D59BFE464}" presName="vProcSp" presStyleCnt="0"/>
      <dgm:spPr/>
    </dgm:pt>
    <dgm:pt modelId="{1869ECF4-0607-4C19-A533-621840E8B391}" type="pres">
      <dgm:prSet presAssocID="{9CF20072-D1D6-4CED-B3B1-178D59BFE464}" presName="vSp1" presStyleCnt="0"/>
      <dgm:spPr/>
    </dgm:pt>
    <dgm:pt modelId="{D43D4750-7F3A-4029-9245-F3A8CB90C179}" type="pres">
      <dgm:prSet presAssocID="{9CF20072-D1D6-4CED-B3B1-178D59BFE464}" presName="simulatedConn" presStyleLbl="solidFgAcc1" presStyleIdx="1" presStyleCnt="2"/>
      <dgm:spPr/>
    </dgm:pt>
    <dgm:pt modelId="{5596124B-A0E7-4EC2-AC4E-59C83CE6712A}" type="pres">
      <dgm:prSet presAssocID="{9CF20072-D1D6-4CED-B3B1-178D59BFE464}" presName="vSp2" presStyleCnt="0"/>
      <dgm:spPr/>
    </dgm:pt>
    <dgm:pt modelId="{4EDE5D51-25AF-4083-A08C-8D94BA82E896}" type="pres">
      <dgm:prSet presAssocID="{9CF20072-D1D6-4CED-B3B1-178D59BFE464}" presName="sibTrans" presStyleCnt="0"/>
      <dgm:spPr/>
    </dgm:pt>
    <dgm:pt modelId="{E3B67C1A-EA8D-4C8A-8DDD-4B9AF440B2AB}" type="pres">
      <dgm:prSet presAssocID="{64D53189-1EFF-4426-AF32-F26528556839}" presName="compositeNode" presStyleCnt="0">
        <dgm:presLayoutVars>
          <dgm:bulletEnabled val="1"/>
        </dgm:presLayoutVars>
      </dgm:prSet>
      <dgm:spPr/>
    </dgm:pt>
    <dgm:pt modelId="{5BEF9203-CFFE-4498-8D8B-99BCCA77EEFD}" type="pres">
      <dgm:prSet presAssocID="{64D53189-1EFF-4426-AF32-F26528556839}" presName="bgRect" presStyleLbl="node1" presStyleIdx="2" presStyleCnt="3"/>
      <dgm:spPr/>
    </dgm:pt>
    <dgm:pt modelId="{D3934256-B18E-42D3-A587-4F551F400990}" type="pres">
      <dgm:prSet presAssocID="{64D53189-1EFF-4426-AF32-F26528556839}" presName="parentNode" presStyleLbl="node1" presStyleIdx="2" presStyleCnt="3">
        <dgm:presLayoutVars>
          <dgm:chMax val="0"/>
          <dgm:bulletEnabled val="1"/>
        </dgm:presLayoutVars>
      </dgm:prSet>
      <dgm:spPr/>
    </dgm:pt>
    <dgm:pt modelId="{C87DBE6A-5F11-4200-B28E-3CEBFBB0FA62}" type="pres">
      <dgm:prSet presAssocID="{64D53189-1EFF-4426-AF32-F26528556839}" presName="childNode" presStyleLbl="node1" presStyleIdx="2" presStyleCnt="3">
        <dgm:presLayoutVars>
          <dgm:bulletEnabled val="1"/>
        </dgm:presLayoutVars>
      </dgm:prSet>
      <dgm:spPr/>
    </dgm:pt>
  </dgm:ptLst>
  <dgm:cxnLst>
    <dgm:cxn modelId="{3C497201-01F7-4FD9-BA61-0E68C5ADB337}" type="presOf" srcId="{CC1BC280-35BC-4782-8D32-320E074B775E}" destId="{F57943B7-742B-44F0-88CF-B082E275D7B0}" srcOrd="0" destOrd="0" presId="urn:microsoft.com/office/officeart/2005/8/layout/hProcess7"/>
    <dgm:cxn modelId="{B3E00110-3626-48A5-A687-3E15F1DCC2CC}" srcId="{75F8FC4E-113E-47E4-BF70-779ACB86A9B8}" destId="{9B0E4A41-8F28-49E2-939F-8183802B3F8B}" srcOrd="0" destOrd="0" parTransId="{95C32DE7-4EB0-4DD4-84A3-85E2B20FCBC7}" sibTransId="{2599003F-3245-4FA1-854D-D33D628F1DD3}"/>
    <dgm:cxn modelId="{0C301328-D17D-46E7-A6BF-E595C03F4F31}" type="presOf" srcId="{85F9A26B-6C9D-419F-9F10-052E18FB31F9}" destId="{187DBC89-5678-4490-8B77-49D49AC97B76}" srcOrd="0" destOrd="0" presId="urn:microsoft.com/office/officeart/2005/8/layout/hProcess7"/>
    <dgm:cxn modelId="{AE37C930-B767-44A7-A92A-FB3BC60788A5}" type="presOf" srcId="{75F8FC4E-113E-47E4-BF70-779ACB86A9B8}" destId="{F96DF01F-2B19-46EC-9F83-440390A71B54}" srcOrd="1" destOrd="0" presId="urn:microsoft.com/office/officeart/2005/8/layout/hProcess7"/>
    <dgm:cxn modelId="{9BF5A967-2864-405C-B5A1-D6AE41B28EB2}" type="presOf" srcId="{64D53189-1EFF-4426-AF32-F26528556839}" destId="{5BEF9203-CFFE-4498-8D8B-99BCCA77EEFD}" srcOrd="0" destOrd="0" presId="urn:microsoft.com/office/officeart/2005/8/layout/hProcess7"/>
    <dgm:cxn modelId="{B8CF18AA-C57D-420E-9880-AD1B348837F5}" srcId="{CC1BC280-35BC-4782-8D32-320E074B775E}" destId="{8FA7E073-7C54-4ED1-B609-6B7ACFFA6458}" srcOrd="1" destOrd="0" parTransId="{4D45ABA7-9C23-495E-91A8-7646E41833B8}" sibTransId="{9CF20072-D1D6-4CED-B3B1-178D59BFE464}"/>
    <dgm:cxn modelId="{7CB19FB1-4E54-465D-AA0B-1D8C983BCAFF}" type="presOf" srcId="{9B0E4A41-8F28-49E2-939F-8183802B3F8B}" destId="{88FAD6D9-0E5F-4571-BDBE-583D5E00899C}" srcOrd="0" destOrd="0" presId="urn:microsoft.com/office/officeart/2005/8/layout/hProcess7"/>
    <dgm:cxn modelId="{1746ABBE-E4CE-40F5-9A75-F7BE8A554F00}" srcId="{CC1BC280-35BC-4782-8D32-320E074B775E}" destId="{64D53189-1EFF-4426-AF32-F26528556839}" srcOrd="2" destOrd="0" parTransId="{B55DEC9F-3AEB-4196-B63E-0945F2FADF85}" sibTransId="{B75E0BC7-FE35-44BD-82BF-85387C6E28F2}"/>
    <dgm:cxn modelId="{D109F3C4-FE40-41FD-BB3D-222AE5005F4E}" type="presOf" srcId="{8FA7E073-7C54-4ED1-B609-6B7ACFFA6458}" destId="{EF89109D-B339-42B9-9761-81CD5FA84CD4}" srcOrd="1" destOrd="0" presId="urn:microsoft.com/office/officeart/2005/8/layout/hProcess7"/>
    <dgm:cxn modelId="{1FC44BC5-FA44-4DC6-A2D6-A0597D63FE85}" type="presOf" srcId="{75F8FC4E-113E-47E4-BF70-779ACB86A9B8}" destId="{E0A29713-DFC2-48A0-954F-247D485248E8}" srcOrd="0" destOrd="0" presId="urn:microsoft.com/office/officeart/2005/8/layout/hProcess7"/>
    <dgm:cxn modelId="{4A989ACA-40E8-454B-8A6E-3B500D90634F}" type="presOf" srcId="{8FA7E073-7C54-4ED1-B609-6B7ACFFA6458}" destId="{0515C04A-8A19-4CE0-A9DD-B9F7821B7DD2}" srcOrd="0" destOrd="0" presId="urn:microsoft.com/office/officeart/2005/8/layout/hProcess7"/>
    <dgm:cxn modelId="{3C82A6CA-B594-4FB7-AF8E-E0123EE9A031}" type="presOf" srcId="{FD84A334-2574-450B-8165-5D18D79E2DA3}" destId="{C87DBE6A-5F11-4200-B28E-3CEBFBB0FA62}" srcOrd="0" destOrd="0" presId="urn:microsoft.com/office/officeart/2005/8/layout/hProcess7"/>
    <dgm:cxn modelId="{3DA687E7-46AE-4286-80D1-EB0417BC38C5}" srcId="{64D53189-1EFF-4426-AF32-F26528556839}" destId="{FD84A334-2574-450B-8165-5D18D79E2DA3}" srcOrd="0" destOrd="0" parTransId="{9ACE32D0-18AB-4A0D-BA41-7DE9F96FC36E}" sibTransId="{0E9F9365-62FD-4089-9332-7FFF84EA7997}"/>
    <dgm:cxn modelId="{AC4E68F7-D165-4252-9F49-E5B0F3C90195}" type="presOf" srcId="{64D53189-1EFF-4426-AF32-F26528556839}" destId="{D3934256-B18E-42D3-A587-4F551F400990}" srcOrd="1" destOrd="0" presId="urn:microsoft.com/office/officeart/2005/8/layout/hProcess7"/>
    <dgm:cxn modelId="{19F208F9-99C1-4C0F-B3BB-2E43504D6486}" srcId="{CC1BC280-35BC-4782-8D32-320E074B775E}" destId="{75F8FC4E-113E-47E4-BF70-779ACB86A9B8}" srcOrd="0" destOrd="0" parTransId="{88A010D2-44B2-4BB3-9004-F879659D855B}" sibTransId="{67845823-FB21-43D3-9A34-F9292FF66AA7}"/>
    <dgm:cxn modelId="{F61147FB-3C21-459F-B3FB-2DE11DA0FEDA}" srcId="{8FA7E073-7C54-4ED1-B609-6B7ACFFA6458}" destId="{85F9A26B-6C9D-419F-9F10-052E18FB31F9}" srcOrd="0" destOrd="0" parTransId="{3D4C6225-87A3-4D47-89EA-A5486F2D9ACE}" sibTransId="{6AAFBBE9-0DE4-4F90-B159-4B7C3E83962F}"/>
    <dgm:cxn modelId="{E562E7B5-6C5D-4B95-88DD-C9D1059540D1}" type="presParOf" srcId="{F57943B7-742B-44F0-88CF-B082E275D7B0}" destId="{6493B923-A3B4-417B-BAD2-F4725158A896}" srcOrd="0" destOrd="0" presId="urn:microsoft.com/office/officeart/2005/8/layout/hProcess7"/>
    <dgm:cxn modelId="{D5985CD3-1667-4C58-A0FC-78760FDCE2E6}" type="presParOf" srcId="{6493B923-A3B4-417B-BAD2-F4725158A896}" destId="{E0A29713-DFC2-48A0-954F-247D485248E8}" srcOrd="0" destOrd="0" presId="urn:microsoft.com/office/officeart/2005/8/layout/hProcess7"/>
    <dgm:cxn modelId="{E50FCA83-6DC8-4F82-84FC-6CE22932FE72}" type="presParOf" srcId="{6493B923-A3B4-417B-BAD2-F4725158A896}" destId="{F96DF01F-2B19-46EC-9F83-440390A71B54}" srcOrd="1" destOrd="0" presId="urn:microsoft.com/office/officeart/2005/8/layout/hProcess7"/>
    <dgm:cxn modelId="{863C5EA9-2351-47DD-871B-82B32A578887}" type="presParOf" srcId="{6493B923-A3B4-417B-BAD2-F4725158A896}" destId="{88FAD6D9-0E5F-4571-BDBE-583D5E00899C}" srcOrd="2" destOrd="0" presId="urn:microsoft.com/office/officeart/2005/8/layout/hProcess7"/>
    <dgm:cxn modelId="{80CE560E-02D0-4E00-BE8F-6947D7F464DF}" type="presParOf" srcId="{F57943B7-742B-44F0-88CF-B082E275D7B0}" destId="{00A0D488-089F-4F0D-A89E-3ECC219A221E}" srcOrd="1" destOrd="0" presId="urn:microsoft.com/office/officeart/2005/8/layout/hProcess7"/>
    <dgm:cxn modelId="{1A84EB02-5142-44A8-AB9A-7B7978BDD92D}" type="presParOf" srcId="{F57943B7-742B-44F0-88CF-B082E275D7B0}" destId="{0BF71E90-B155-4FBB-879F-8CB2E44291D9}" srcOrd="2" destOrd="0" presId="urn:microsoft.com/office/officeart/2005/8/layout/hProcess7"/>
    <dgm:cxn modelId="{D359C16F-55BA-4783-A7E4-12DBB22C2A1C}" type="presParOf" srcId="{0BF71E90-B155-4FBB-879F-8CB2E44291D9}" destId="{59107307-BF4B-45F4-A8EA-50BA4DB5DEBF}" srcOrd="0" destOrd="0" presId="urn:microsoft.com/office/officeart/2005/8/layout/hProcess7"/>
    <dgm:cxn modelId="{A278FBC9-8C59-46B2-BD94-64D7144563C4}" type="presParOf" srcId="{0BF71E90-B155-4FBB-879F-8CB2E44291D9}" destId="{2ED0330E-39FF-4279-B692-26E260273E2F}" srcOrd="1" destOrd="0" presId="urn:microsoft.com/office/officeart/2005/8/layout/hProcess7"/>
    <dgm:cxn modelId="{AEFB2B1F-6877-4732-AD39-58BA41012439}" type="presParOf" srcId="{0BF71E90-B155-4FBB-879F-8CB2E44291D9}" destId="{C6D70883-A57C-4E61-BA3A-68E25B60CABC}" srcOrd="2" destOrd="0" presId="urn:microsoft.com/office/officeart/2005/8/layout/hProcess7"/>
    <dgm:cxn modelId="{0602F782-F289-4ED8-8F36-9EB5E3E124E4}" type="presParOf" srcId="{F57943B7-742B-44F0-88CF-B082E275D7B0}" destId="{0855A549-2F11-4B0A-9949-6F42DE98A4B9}" srcOrd="3" destOrd="0" presId="urn:microsoft.com/office/officeart/2005/8/layout/hProcess7"/>
    <dgm:cxn modelId="{D1D0C009-B93B-4314-B1A4-109996254B9C}" type="presParOf" srcId="{F57943B7-742B-44F0-88CF-B082E275D7B0}" destId="{5EC257AD-5C06-4DB6-BDFF-3F308B77AA81}" srcOrd="4" destOrd="0" presId="urn:microsoft.com/office/officeart/2005/8/layout/hProcess7"/>
    <dgm:cxn modelId="{F2C51B58-0CF4-4FFE-8A38-62E87DFFB44D}" type="presParOf" srcId="{5EC257AD-5C06-4DB6-BDFF-3F308B77AA81}" destId="{0515C04A-8A19-4CE0-A9DD-B9F7821B7DD2}" srcOrd="0" destOrd="0" presId="urn:microsoft.com/office/officeart/2005/8/layout/hProcess7"/>
    <dgm:cxn modelId="{4C26F3CC-9224-4197-AEBF-A93452058D45}" type="presParOf" srcId="{5EC257AD-5C06-4DB6-BDFF-3F308B77AA81}" destId="{EF89109D-B339-42B9-9761-81CD5FA84CD4}" srcOrd="1" destOrd="0" presId="urn:microsoft.com/office/officeart/2005/8/layout/hProcess7"/>
    <dgm:cxn modelId="{BDD4AD4D-1267-4169-9558-962C39771ABB}" type="presParOf" srcId="{5EC257AD-5C06-4DB6-BDFF-3F308B77AA81}" destId="{187DBC89-5678-4490-8B77-49D49AC97B76}" srcOrd="2" destOrd="0" presId="urn:microsoft.com/office/officeart/2005/8/layout/hProcess7"/>
    <dgm:cxn modelId="{D6FAF31B-220B-4FBD-9363-F36800653DF4}" type="presParOf" srcId="{F57943B7-742B-44F0-88CF-B082E275D7B0}" destId="{98E6904D-8E8B-42E8-8C69-2B1C220B4426}" srcOrd="5" destOrd="0" presId="urn:microsoft.com/office/officeart/2005/8/layout/hProcess7"/>
    <dgm:cxn modelId="{4D795771-C5FE-4AC3-B707-53488CF32048}" type="presParOf" srcId="{F57943B7-742B-44F0-88CF-B082E275D7B0}" destId="{8FEE4052-0CFA-47D2-875F-104E236E2176}" srcOrd="6" destOrd="0" presId="urn:microsoft.com/office/officeart/2005/8/layout/hProcess7"/>
    <dgm:cxn modelId="{010DEAE5-9601-4B47-8CC8-0EEE924DAFD6}" type="presParOf" srcId="{8FEE4052-0CFA-47D2-875F-104E236E2176}" destId="{1869ECF4-0607-4C19-A533-621840E8B391}" srcOrd="0" destOrd="0" presId="urn:microsoft.com/office/officeart/2005/8/layout/hProcess7"/>
    <dgm:cxn modelId="{998D818C-359D-4642-A056-FAAD07057642}" type="presParOf" srcId="{8FEE4052-0CFA-47D2-875F-104E236E2176}" destId="{D43D4750-7F3A-4029-9245-F3A8CB90C179}" srcOrd="1" destOrd="0" presId="urn:microsoft.com/office/officeart/2005/8/layout/hProcess7"/>
    <dgm:cxn modelId="{98AA46FF-67E4-410B-AE71-FA276E367345}" type="presParOf" srcId="{8FEE4052-0CFA-47D2-875F-104E236E2176}" destId="{5596124B-A0E7-4EC2-AC4E-59C83CE6712A}" srcOrd="2" destOrd="0" presId="urn:microsoft.com/office/officeart/2005/8/layout/hProcess7"/>
    <dgm:cxn modelId="{D567A255-2C59-4382-8554-1D670E33BC75}" type="presParOf" srcId="{F57943B7-742B-44F0-88CF-B082E275D7B0}" destId="{4EDE5D51-25AF-4083-A08C-8D94BA82E896}" srcOrd="7" destOrd="0" presId="urn:microsoft.com/office/officeart/2005/8/layout/hProcess7"/>
    <dgm:cxn modelId="{496AEEFF-06DC-4D74-9CC7-2AC71BF4DDDA}" type="presParOf" srcId="{F57943B7-742B-44F0-88CF-B082E275D7B0}" destId="{E3B67C1A-EA8D-4C8A-8DDD-4B9AF440B2AB}" srcOrd="8" destOrd="0" presId="urn:microsoft.com/office/officeart/2005/8/layout/hProcess7"/>
    <dgm:cxn modelId="{6935FA2F-EA5A-41A1-8EDE-B4598FB6B5F2}" type="presParOf" srcId="{E3B67C1A-EA8D-4C8A-8DDD-4B9AF440B2AB}" destId="{5BEF9203-CFFE-4498-8D8B-99BCCA77EEFD}" srcOrd="0" destOrd="0" presId="urn:microsoft.com/office/officeart/2005/8/layout/hProcess7"/>
    <dgm:cxn modelId="{92E7E98E-3CCB-410E-890E-335E06D6D231}" type="presParOf" srcId="{E3B67C1A-EA8D-4C8A-8DDD-4B9AF440B2AB}" destId="{D3934256-B18E-42D3-A587-4F551F400990}" srcOrd="1" destOrd="0" presId="urn:microsoft.com/office/officeart/2005/8/layout/hProcess7"/>
    <dgm:cxn modelId="{73EDB771-1F31-4A1C-925A-62BD62F50BE6}" type="presParOf" srcId="{E3B67C1A-EA8D-4C8A-8DDD-4B9AF440B2AB}" destId="{C87DBE6A-5F11-4200-B28E-3CEBFBB0FA62}"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FE48CD-07AD-4762-8067-01089374535F}"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fr-FR"/>
        </a:p>
      </dgm:t>
    </dgm:pt>
    <dgm:pt modelId="{FF109DD3-BED5-43A6-BB23-4C6DABE94F75}">
      <dgm:prSet phldrT="[Texte]"/>
      <dgm:spPr/>
      <dgm:t>
        <a:bodyPr/>
        <a:lstStyle/>
        <a:p>
          <a:r>
            <a:rPr lang="fr-FR" dirty="0"/>
            <a:t>Sincérité, bienveillance, non jugement</a:t>
          </a:r>
        </a:p>
      </dgm:t>
    </dgm:pt>
    <dgm:pt modelId="{9684AA43-000E-41A5-A815-B8D3E642F743}" type="parTrans" cxnId="{B95EE5ED-0C48-4BD8-9A88-892C74636802}">
      <dgm:prSet/>
      <dgm:spPr/>
      <dgm:t>
        <a:bodyPr/>
        <a:lstStyle/>
        <a:p>
          <a:endParaRPr lang="fr-FR"/>
        </a:p>
      </dgm:t>
    </dgm:pt>
    <dgm:pt modelId="{5E29F1C8-ECCA-49E6-8F55-D0F1A75327D0}" type="sibTrans" cxnId="{B95EE5ED-0C48-4BD8-9A88-892C74636802}">
      <dgm:prSet/>
      <dgm:spPr/>
      <dgm:t>
        <a:bodyPr/>
        <a:lstStyle/>
        <a:p>
          <a:endParaRPr lang="fr-FR"/>
        </a:p>
      </dgm:t>
    </dgm:pt>
    <dgm:pt modelId="{07076687-7CC7-463F-B132-F55C510FE296}">
      <dgm:prSet phldrT="[Texte]"/>
      <dgm:spPr/>
      <dgm:t>
        <a:bodyPr/>
        <a:lstStyle/>
        <a:p>
          <a:pPr>
            <a:buFont typeface="Arial" panose="020B0604020202020204" pitchFamily="34" charset="0"/>
            <a:buChar char="•"/>
          </a:pPr>
          <a:r>
            <a:rPr lang="fr-FR" dirty="0"/>
            <a:t>-  Avoir confiance en soi et en les autres, pour que l’expression puisse se faire.</a:t>
          </a:r>
        </a:p>
        <a:p>
          <a:pPr>
            <a:buFont typeface="Arial" panose="020B0604020202020204" pitchFamily="34" charset="0"/>
            <a:buChar char="•"/>
          </a:pPr>
          <a:r>
            <a:rPr lang="fr-FR" dirty="0"/>
            <a:t>- Se sentir écouté et écouter l’autre.</a:t>
          </a:r>
        </a:p>
        <a:p>
          <a:pPr>
            <a:buFont typeface="Arial" panose="020B0604020202020204" pitchFamily="34" charset="0"/>
            <a:buChar char="•"/>
          </a:pPr>
          <a:r>
            <a:rPr lang="fr-FR" dirty="0"/>
            <a:t>- Autoriser l’expression sans jugement de valeur</a:t>
          </a:r>
        </a:p>
      </dgm:t>
    </dgm:pt>
    <dgm:pt modelId="{F5D84BDA-8ABE-4B0C-A208-179A46C320B7}" type="parTrans" cxnId="{527DC747-C959-4B34-A277-8D6E0F0C199B}">
      <dgm:prSet/>
      <dgm:spPr/>
      <dgm:t>
        <a:bodyPr/>
        <a:lstStyle/>
        <a:p>
          <a:endParaRPr lang="fr-FR"/>
        </a:p>
      </dgm:t>
    </dgm:pt>
    <dgm:pt modelId="{2E246405-96F5-490F-84BE-2B0A4B07A300}" type="sibTrans" cxnId="{527DC747-C959-4B34-A277-8D6E0F0C199B}">
      <dgm:prSet/>
      <dgm:spPr/>
      <dgm:t>
        <a:bodyPr/>
        <a:lstStyle/>
        <a:p>
          <a:endParaRPr lang="fr-FR"/>
        </a:p>
      </dgm:t>
    </dgm:pt>
    <dgm:pt modelId="{1334BC81-2016-432C-8435-9D0C1769C599}">
      <dgm:prSet phldrT="[Texte]"/>
      <dgm:spPr/>
      <dgm:t>
        <a:bodyPr/>
        <a:lstStyle/>
        <a:p>
          <a:r>
            <a:rPr lang="fr-FR" dirty="0"/>
            <a:t>Emotion, distanciation, éléments factuels</a:t>
          </a:r>
        </a:p>
      </dgm:t>
    </dgm:pt>
    <dgm:pt modelId="{41D86CF6-E460-4824-9462-2849655503A0}" type="parTrans" cxnId="{329BE5EC-00E2-4DE6-A82B-CE287A5E04A2}">
      <dgm:prSet/>
      <dgm:spPr/>
      <dgm:t>
        <a:bodyPr/>
        <a:lstStyle/>
        <a:p>
          <a:endParaRPr lang="fr-FR"/>
        </a:p>
      </dgm:t>
    </dgm:pt>
    <dgm:pt modelId="{E7B0AA37-8E6B-47C6-BADB-55627FE2E9CB}" type="sibTrans" cxnId="{329BE5EC-00E2-4DE6-A82B-CE287A5E04A2}">
      <dgm:prSet/>
      <dgm:spPr/>
      <dgm:t>
        <a:bodyPr/>
        <a:lstStyle/>
        <a:p>
          <a:endParaRPr lang="fr-FR"/>
        </a:p>
      </dgm:t>
    </dgm:pt>
    <dgm:pt modelId="{90877D63-EFEA-4ED5-9576-2C76BEC4CEFF}">
      <dgm:prSet phldrT="[Texte]"/>
      <dgm:spPr/>
      <dgm:t>
        <a:bodyPr/>
        <a:lstStyle/>
        <a:p>
          <a:r>
            <a:rPr lang="fr-FR" dirty="0"/>
            <a:t>- </a:t>
          </a:r>
          <a:r>
            <a:rPr lang="fr-FR" dirty="0" err="1"/>
            <a:t>Etre</a:t>
          </a:r>
          <a:r>
            <a:rPr lang="fr-FR" dirty="0"/>
            <a:t> capable d’exprimer ses émotions</a:t>
          </a:r>
        </a:p>
        <a:p>
          <a:r>
            <a:rPr lang="fr-FR" dirty="0"/>
            <a:t>- Différencier les perceptions, les émotions et les éléments facteurs</a:t>
          </a:r>
        </a:p>
        <a:p>
          <a:r>
            <a:rPr lang="fr-FR" dirty="0"/>
            <a:t>-Restituer des éléments concrets pour se comprendre</a:t>
          </a:r>
        </a:p>
      </dgm:t>
    </dgm:pt>
    <dgm:pt modelId="{A19D8D9D-7C57-4EB3-813D-F3F663C50A3B}" type="parTrans" cxnId="{4A934B12-C82A-44C3-A3C2-FA90E3C69747}">
      <dgm:prSet/>
      <dgm:spPr/>
      <dgm:t>
        <a:bodyPr/>
        <a:lstStyle/>
        <a:p>
          <a:endParaRPr lang="fr-FR"/>
        </a:p>
      </dgm:t>
    </dgm:pt>
    <dgm:pt modelId="{58806340-4266-4606-91C9-46F12F2F108E}" type="sibTrans" cxnId="{4A934B12-C82A-44C3-A3C2-FA90E3C69747}">
      <dgm:prSet/>
      <dgm:spPr/>
      <dgm:t>
        <a:bodyPr/>
        <a:lstStyle/>
        <a:p>
          <a:endParaRPr lang="fr-FR"/>
        </a:p>
      </dgm:t>
    </dgm:pt>
    <dgm:pt modelId="{50C21CCC-3BFB-44D7-BF66-627300729BCB}">
      <dgm:prSet phldrT="[Texte]"/>
      <dgm:spPr/>
      <dgm:t>
        <a:bodyPr/>
        <a:lstStyle/>
        <a:p>
          <a:r>
            <a:rPr lang="fr-FR" dirty="0"/>
            <a:t>Sens, adaptation, humanité</a:t>
          </a:r>
        </a:p>
      </dgm:t>
    </dgm:pt>
    <dgm:pt modelId="{FEE6DDE4-5DA6-413A-B25C-BB99DFF61EF8}" type="parTrans" cxnId="{AAEC059C-3369-47EB-AE5B-3515330894A3}">
      <dgm:prSet/>
      <dgm:spPr/>
      <dgm:t>
        <a:bodyPr/>
        <a:lstStyle/>
        <a:p>
          <a:endParaRPr lang="fr-FR"/>
        </a:p>
      </dgm:t>
    </dgm:pt>
    <dgm:pt modelId="{F28B4803-3779-47C8-93CD-E9D6CED9C319}" type="sibTrans" cxnId="{AAEC059C-3369-47EB-AE5B-3515330894A3}">
      <dgm:prSet/>
      <dgm:spPr/>
      <dgm:t>
        <a:bodyPr/>
        <a:lstStyle/>
        <a:p>
          <a:endParaRPr lang="fr-FR"/>
        </a:p>
      </dgm:t>
    </dgm:pt>
    <dgm:pt modelId="{81CAE917-F31C-4FF7-A0C8-F0E30CB757E5}">
      <dgm:prSet phldrT="[Texte]"/>
      <dgm:spPr/>
      <dgm:t>
        <a:bodyPr/>
        <a:lstStyle/>
        <a:p>
          <a:r>
            <a:rPr lang="fr-FR" dirty="0"/>
            <a:t>- Partager le sens des pensées, des analyses</a:t>
          </a:r>
        </a:p>
        <a:p>
          <a:r>
            <a:rPr lang="fr-FR" dirty="0"/>
            <a:t>- Considérer l’autre</a:t>
          </a:r>
        </a:p>
        <a:p>
          <a:r>
            <a:rPr lang="fr-FR" dirty="0"/>
            <a:t>- S’ajuster et être cohérent</a:t>
          </a:r>
        </a:p>
      </dgm:t>
    </dgm:pt>
    <dgm:pt modelId="{4323A6F7-C419-43F7-9BA8-7239FB97E28C}" type="parTrans" cxnId="{6D7129FA-3504-4A36-A95B-620D71FAB30F}">
      <dgm:prSet/>
      <dgm:spPr/>
      <dgm:t>
        <a:bodyPr/>
        <a:lstStyle/>
        <a:p>
          <a:endParaRPr lang="fr-FR"/>
        </a:p>
      </dgm:t>
    </dgm:pt>
    <dgm:pt modelId="{C4E17034-6E49-4B2E-B091-4144D30522C2}" type="sibTrans" cxnId="{6D7129FA-3504-4A36-A95B-620D71FAB30F}">
      <dgm:prSet/>
      <dgm:spPr/>
      <dgm:t>
        <a:bodyPr/>
        <a:lstStyle/>
        <a:p>
          <a:endParaRPr lang="fr-FR"/>
        </a:p>
      </dgm:t>
    </dgm:pt>
    <dgm:pt modelId="{91BF77EB-C5F6-4C68-AD25-8E056B9FFA8F}" type="pres">
      <dgm:prSet presAssocID="{27FE48CD-07AD-4762-8067-01089374535F}" presName="Name0" presStyleCnt="0">
        <dgm:presLayoutVars>
          <dgm:chMax val="5"/>
          <dgm:chPref val="5"/>
          <dgm:dir/>
          <dgm:animLvl val="lvl"/>
        </dgm:presLayoutVars>
      </dgm:prSet>
      <dgm:spPr/>
    </dgm:pt>
    <dgm:pt modelId="{2327A10C-410D-4A94-A0CA-119BC3226CCB}" type="pres">
      <dgm:prSet presAssocID="{FF109DD3-BED5-43A6-BB23-4C6DABE94F75}" presName="parentText1" presStyleLbl="node1" presStyleIdx="0" presStyleCnt="3">
        <dgm:presLayoutVars>
          <dgm:chMax/>
          <dgm:chPref val="3"/>
          <dgm:bulletEnabled val="1"/>
        </dgm:presLayoutVars>
      </dgm:prSet>
      <dgm:spPr/>
    </dgm:pt>
    <dgm:pt modelId="{F9803903-A9C2-4A32-8E79-086EAB3AEC2E}" type="pres">
      <dgm:prSet presAssocID="{FF109DD3-BED5-43A6-BB23-4C6DABE94F75}" presName="childText1" presStyleLbl="solidAlignAcc1" presStyleIdx="0" presStyleCnt="3">
        <dgm:presLayoutVars>
          <dgm:chMax val="0"/>
          <dgm:chPref val="0"/>
          <dgm:bulletEnabled val="1"/>
        </dgm:presLayoutVars>
      </dgm:prSet>
      <dgm:spPr/>
    </dgm:pt>
    <dgm:pt modelId="{640DB2E7-3A1E-4E1E-A819-EC6B7C2A36F9}" type="pres">
      <dgm:prSet presAssocID="{1334BC81-2016-432C-8435-9D0C1769C599}" presName="parentText2" presStyleLbl="node1" presStyleIdx="1" presStyleCnt="3">
        <dgm:presLayoutVars>
          <dgm:chMax/>
          <dgm:chPref val="3"/>
          <dgm:bulletEnabled val="1"/>
        </dgm:presLayoutVars>
      </dgm:prSet>
      <dgm:spPr/>
    </dgm:pt>
    <dgm:pt modelId="{7B69A23A-D088-47EF-88DE-A467B6CA35B6}" type="pres">
      <dgm:prSet presAssocID="{1334BC81-2016-432C-8435-9D0C1769C599}" presName="childText2" presStyleLbl="solidAlignAcc1" presStyleIdx="1" presStyleCnt="3">
        <dgm:presLayoutVars>
          <dgm:chMax val="0"/>
          <dgm:chPref val="0"/>
          <dgm:bulletEnabled val="1"/>
        </dgm:presLayoutVars>
      </dgm:prSet>
      <dgm:spPr/>
    </dgm:pt>
    <dgm:pt modelId="{2BD5C980-CEEA-48A5-8DEE-AEBCD2083845}" type="pres">
      <dgm:prSet presAssocID="{50C21CCC-3BFB-44D7-BF66-627300729BCB}" presName="parentText3" presStyleLbl="node1" presStyleIdx="2" presStyleCnt="3">
        <dgm:presLayoutVars>
          <dgm:chMax/>
          <dgm:chPref val="3"/>
          <dgm:bulletEnabled val="1"/>
        </dgm:presLayoutVars>
      </dgm:prSet>
      <dgm:spPr/>
    </dgm:pt>
    <dgm:pt modelId="{A29B8D30-8530-4536-898C-9395C7B2E38C}" type="pres">
      <dgm:prSet presAssocID="{50C21CCC-3BFB-44D7-BF66-627300729BCB}" presName="childText3" presStyleLbl="solidAlignAcc1" presStyleIdx="2" presStyleCnt="3">
        <dgm:presLayoutVars>
          <dgm:chMax val="0"/>
          <dgm:chPref val="0"/>
          <dgm:bulletEnabled val="1"/>
        </dgm:presLayoutVars>
      </dgm:prSet>
      <dgm:spPr/>
    </dgm:pt>
  </dgm:ptLst>
  <dgm:cxnLst>
    <dgm:cxn modelId="{7CE35E0E-C164-4A81-9C43-A8744D68B247}" type="presOf" srcId="{1334BC81-2016-432C-8435-9D0C1769C599}" destId="{640DB2E7-3A1E-4E1E-A819-EC6B7C2A36F9}" srcOrd="0" destOrd="0" presId="urn:microsoft.com/office/officeart/2009/3/layout/IncreasingArrowsProcess"/>
    <dgm:cxn modelId="{4A934B12-C82A-44C3-A3C2-FA90E3C69747}" srcId="{1334BC81-2016-432C-8435-9D0C1769C599}" destId="{90877D63-EFEA-4ED5-9576-2C76BEC4CEFF}" srcOrd="0" destOrd="0" parTransId="{A19D8D9D-7C57-4EB3-813D-F3F663C50A3B}" sibTransId="{58806340-4266-4606-91C9-46F12F2F108E}"/>
    <dgm:cxn modelId="{227DD71A-4CB4-4559-A3AC-1BA3477DCB80}" type="presOf" srcId="{90877D63-EFEA-4ED5-9576-2C76BEC4CEFF}" destId="{7B69A23A-D088-47EF-88DE-A467B6CA35B6}" srcOrd="0" destOrd="0" presId="urn:microsoft.com/office/officeart/2009/3/layout/IncreasingArrowsProcess"/>
    <dgm:cxn modelId="{527DC747-C959-4B34-A277-8D6E0F0C199B}" srcId="{FF109DD3-BED5-43A6-BB23-4C6DABE94F75}" destId="{07076687-7CC7-463F-B132-F55C510FE296}" srcOrd="0" destOrd="0" parTransId="{F5D84BDA-8ABE-4B0C-A208-179A46C320B7}" sibTransId="{2E246405-96F5-490F-84BE-2B0A4B07A300}"/>
    <dgm:cxn modelId="{53E7C756-8820-40E0-8F81-359025205BA5}" type="presOf" srcId="{50C21CCC-3BFB-44D7-BF66-627300729BCB}" destId="{2BD5C980-CEEA-48A5-8DEE-AEBCD2083845}" srcOrd="0" destOrd="0" presId="urn:microsoft.com/office/officeart/2009/3/layout/IncreasingArrowsProcess"/>
    <dgm:cxn modelId="{AAEC059C-3369-47EB-AE5B-3515330894A3}" srcId="{27FE48CD-07AD-4762-8067-01089374535F}" destId="{50C21CCC-3BFB-44D7-BF66-627300729BCB}" srcOrd="2" destOrd="0" parTransId="{FEE6DDE4-5DA6-413A-B25C-BB99DFF61EF8}" sibTransId="{F28B4803-3779-47C8-93CD-E9D6CED9C319}"/>
    <dgm:cxn modelId="{F1EDC79C-BC96-4596-82D2-A087D42A28B9}" type="presOf" srcId="{81CAE917-F31C-4FF7-A0C8-F0E30CB757E5}" destId="{A29B8D30-8530-4536-898C-9395C7B2E38C}" srcOrd="0" destOrd="0" presId="urn:microsoft.com/office/officeart/2009/3/layout/IncreasingArrowsProcess"/>
    <dgm:cxn modelId="{6C8380A0-664C-436F-BE21-AA494D391714}" type="presOf" srcId="{FF109DD3-BED5-43A6-BB23-4C6DABE94F75}" destId="{2327A10C-410D-4A94-A0CA-119BC3226CCB}" srcOrd="0" destOrd="0" presId="urn:microsoft.com/office/officeart/2009/3/layout/IncreasingArrowsProcess"/>
    <dgm:cxn modelId="{D97761C8-61CE-4882-89B5-8DAAB94305FF}" type="presOf" srcId="{07076687-7CC7-463F-B132-F55C510FE296}" destId="{F9803903-A9C2-4A32-8E79-086EAB3AEC2E}" srcOrd="0" destOrd="0" presId="urn:microsoft.com/office/officeart/2009/3/layout/IncreasingArrowsProcess"/>
    <dgm:cxn modelId="{B178CBE4-13A3-45AF-9856-718DE24832E7}" type="presOf" srcId="{27FE48CD-07AD-4762-8067-01089374535F}" destId="{91BF77EB-C5F6-4C68-AD25-8E056B9FFA8F}" srcOrd="0" destOrd="0" presId="urn:microsoft.com/office/officeart/2009/3/layout/IncreasingArrowsProcess"/>
    <dgm:cxn modelId="{329BE5EC-00E2-4DE6-A82B-CE287A5E04A2}" srcId="{27FE48CD-07AD-4762-8067-01089374535F}" destId="{1334BC81-2016-432C-8435-9D0C1769C599}" srcOrd="1" destOrd="0" parTransId="{41D86CF6-E460-4824-9462-2849655503A0}" sibTransId="{E7B0AA37-8E6B-47C6-BADB-55627FE2E9CB}"/>
    <dgm:cxn modelId="{B95EE5ED-0C48-4BD8-9A88-892C74636802}" srcId="{27FE48CD-07AD-4762-8067-01089374535F}" destId="{FF109DD3-BED5-43A6-BB23-4C6DABE94F75}" srcOrd="0" destOrd="0" parTransId="{9684AA43-000E-41A5-A815-B8D3E642F743}" sibTransId="{5E29F1C8-ECCA-49E6-8F55-D0F1A75327D0}"/>
    <dgm:cxn modelId="{6D7129FA-3504-4A36-A95B-620D71FAB30F}" srcId="{50C21CCC-3BFB-44D7-BF66-627300729BCB}" destId="{81CAE917-F31C-4FF7-A0C8-F0E30CB757E5}" srcOrd="0" destOrd="0" parTransId="{4323A6F7-C419-43F7-9BA8-7239FB97E28C}" sibTransId="{C4E17034-6E49-4B2E-B091-4144D30522C2}"/>
    <dgm:cxn modelId="{8D1905F1-B68C-4828-A5D0-71C7CB4CD76C}" type="presParOf" srcId="{91BF77EB-C5F6-4C68-AD25-8E056B9FFA8F}" destId="{2327A10C-410D-4A94-A0CA-119BC3226CCB}" srcOrd="0" destOrd="0" presId="urn:microsoft.com/office/officeart/2009/3/layout/IncreasingArrowsProcess"/>
    <dgm:cxn modelId="{AB674099-8EBE-43A1-9DDD-E07EF38257CF}" type="presParOf" srcId="{91BF77EB-C5F6-4C68-AD25-8E056B9FFA8F}" destId="{F9803903-A9C2-4A32-8E79-086EAB3AEC2E}" srcOrd="1" destOrd="0" presId="urn:microsoft.com/office/officeart/2009/3/layout/IncreasingArrowsProcess"/>
    <dgm:cxn modelId="{6E0557A8-580C-47F2-BA53-0A9BD02EECE5}" type="presParOf" srcId="{91BF77EB-C5F6-4C68-AD25-8E056B9FFA8F}" destId="{640DB2E7-3A1E-4E1E-A819-EC6B7C2A36F9}" srcOrd="2" destOrd="0" presId="urn:microsoft.com/office/officeart/2009/3/layout/IncreasingArrowsProcess"/>
    <dgm:cxn modelId="{BCF89478-5616-45B6-B7BE-D775095A64AB}" type="presParOf" srcId="{91BF77EB-C5F6-4C68-AD25-8E056B9FFA8F}" destId="{7B69A23A-D088-47EF-88DE-A467B6CA35B6}" srcOrd="3" destOrd="0" presId="urn:microsoft.com/office/officeart/2009/3/layout/IncreasingArrowsProcess"/>
    <dgm:cxn modelId="{6069AFAA-99D5-47CB-A7B7-8F1344C4095D}" type="presParOf" srcId="{91BF77EB-C5F6-4C68-AD25-8E056B9FFA8F}" destId="{2BD5C980-CEEA-48A5-8DEE-AEBCD2083845}" srcOrd="4" destOrd="0" presId="urn:microsoft.com/office/officeart/2009/3/layout/IncreasingArrowsProcess"/>
    <dgm:cxn modelId="{454C1A73-050D-42E1-A4B0-A9C0515999F9}" type="presParOf" srcId="{91BF77EB-C5F6-4C68-AD25-8E056B9FFA8F}" destId="{A29B8D30-8530-4536-898C-9395C7B2E38C}"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A29713-DFC2-48A0-954F-247D485248E8}">
      <dsp:nvSpPr>
        <dsp:cNvPr id="0" name=""/>
        <dsp:cNvSpPr/>
      </dsp:nvSpPr>
      <dsp:spPr>
        <a:xfrm>
          <a:off x="615" y="0"/>
          <a:ext cx="2647156" cy="2984586"/>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89154" rIns="115570" bIns="0" numCol="1" spcCol="1270" anchor="t" anchorCtr="0">
          <a:noAutofit/>
        </a:bodyPr>
        <a:lstStyle/>
        <a:p>
          <a:pPr marL="0" lvl="0" indent="0" algn="r" defTabSz="1155700">
            <a:lnSpc>
              <a:spcPct val="90000"/>
            </a:lnSpc>
            <a:spcBef>
              <a:spcPct val="0"/>
            </a:spcBef>
            <a:spcAft>
              <a:spcPct val="35000"/>
            </a:spcAft>
            <a:buNone/>
          </a:pPr>
          <a:r>
            <a:rPr lang="fr-FR" sz="2600" kern="1200" dirty="0"/>
            <a:t>Droits</a:t>
          </a:r>
        </a:p>
      </dsp:txBody>
      <dsp:txXfrm rot="16200000">
        <a:off x="-958349" y="958964"/>
        <a:ext cx="2447360" cy="529431"/>
      </dsp:txXfrm>
    </dsp:sp>
    <dsp:sp modelId="{88FAD6D9-0E5F-4571-BDBE-583D5E00899C}">
      <dsp:nvSpPr>
        <dsp:cNvPr id="0" name=""/>
        <dsp:cNvSpPr/>
      </dsp:nvSpPr>
      <dsp:spPr>
        <a:xfrm>
          <a:off x="530046" y="0"/>
          <a:ext cx="1972131" cy="2984586"/>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5438" rIns="0" bIns="0" numCol="1" spcCol="1270" anchor="t" anchorCtr="0">
          <a:noAutofit/>
        </a:bodyPr>
        <a:lstStyle/>
        <a:p>
          <a:pPr marL="0" lvl="0" indent="0" algn="l" defTabSz="977900">
            <a:lnSpc>
              <a:spcPct val="90000"/>
            </a:lnSpc>
            <a:spcBef>
              <a:spcPct val="0"/>
            </a:spcBef>
            <a:spcAft>
              <a:spcPct val="35000"/>
            </a:spcAft>
            <a:buNone/>
          </a:pPr>
          <a:r>
            <a:rPr lang="fr-FR" sz="2200" kern="1200" dirty="0"/>
            <a:t>Garantir le respect des droits des personnes accompagnées</a:t>
          </a:r>
        </a:p>
      </dsp:txBody>
      <dsp:txXfrm>
        <a:off x="530046" y="0"/>
        <a:ext cx="1972131" cy="2984586"/>
      </dsp:txXfrm>
    </dsp:sp>
    <dsp:sp modelId="{0515C04A-8A19-4CE0-A9DD-B9F7821B7DD2}">
      <dsp:nvSpPr>
        <dsp:cNvPr id="0" name=""/>
        <dsp:cNvSpPr/>
      </dsp:nvSpPr>
      <dsp:spPr>
        <a:xfrm>
          <a:off x="2740421" y="0"/>
          <a:ext cx="2647156" cy="2984586"/>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89154" rIns="115570" bIns="0" numCol="1" spcCol="1270" anchor="t" anchorCtr="0">
          <a:noAutofit/>
        </a:bodyPr>
        <a:lstStyle/>
        <a:p>
          <a:pPr marL="0" lvl="0" indent="0" algn="r" defTabSz="1155700">
            <a:lnSpc>
              <a:spcPct val="90000"/>
            </a:lnSpc>
            <a:spcBef>
              <a:spcPct val="0"/>
            </a:spcBef>
            <a:spcAft>
              <a:spcPct val="35000"/>
            </a:spcAft>
            <a:buNone/>
          </a:pPr>
          <a:r>
            <a:rPr lang="fr-FR" sz="2600" kern="1200" dirty="0"/>
            <a:t>Communication</a:t>
          </a:r>
        </a:p>
      </dsp:txBody>
      <dsp:txXfrm rot="16200000">
        <a:off x="1781457" y="958964"/>
        <a:ext cx="2447360" cy="529431"/>
      </dsp:txXfrm>
    </dsp:sp>
    <dsp:sp modelId="{2ED0330E-39FF-4279-B692-26E260273E2F}">
      <dsp:nvSpPr>
        <dsp:cNvPr id="0" name=""/>
        <dsp:cNvSpPr/>
      </dsp:nvSpPr>
      <dsp:spPr>
        <a:xfrm rot="5400000">
          <a:off x="2534284" y="2360810"/>
          <a:ext cx="438745" cy="397073"/>
        </a:xfrm>
        <a:prstGeom prst="flowChartExtra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7DBC89-5678-4490-8B77-49D49AC97B76}">
      <dsp:nvSpPr>
        <dsp:cNvPr id="0" name=""/>
        <dsp:cNvSpPr/>
      </dsp:nvSpPr>
      <dsp:spPr>
        <a:xfrm>
          <a:off x="3269853" y="0"/>
          <a:ext cx="1972131" cy="2984586"/>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5438" rIns="0" bIns="0" numCol="1" spcCol="1270" anchor="t" anchorCtr="0">
          <a:noAutofit/>
        </a:bodyPr>
        <a:lstStyle/>
        <a:p>
          <a:pPr marL="0" lvl="0" indent="0" algn="l" defTabSz="977900">
            <a:lnSpc>
              <a:spcPct val="90000"/>
            </a:lnSpc>
            <a:spcBef>
              <a:spcPct val="0"/>
            </a:spcBef>
            <a:spcAft>
              <a:spcPct val="35000"/>
            </a:spcAft>
            <a:buNone/>
          </a:pPr>
          <a:r>
            <a:rPr lang="fr-FR" sz="2200" kern="1200" dirty="0"/>
            <a:t>Faciliter la communication entre les professionnels</a:t>
          </a:r>
        </a:p>
      </dsp:txBody>
      <dsp:txXfrm>
        <a:off x="3269853" y="0"/>
        <a:ext cx="1972131" cy="2984586"/>
      </dsp:txXfrm>
    </dsp:sp>
    <dsp:sp modelId="{5BEF9203-CFFE-4498-8D8B-99BCCA77EEFD}">
      <dsp:nvSpPr>
        <dsp:cNvPr id="0" name=""/>
        <dsp:cNvSpPr/>
      </dsp:nvSpPr>
      <dsp:spPr>
        <a:xfrm>
          <a:off x="5480228" y="0"/>
          <a:ext cx="2647156" cy="2984586"/>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89154" rIns="115570" bIns="0" numCol="1" spcCol="1270" anchor="t" anchorCtr="0">
          <a:noAutofit/>
        </a:bodyPr>
        <a:lstStyle/>
        <a:p>
          <a:pPr marL="0" lvl="0" indent="0" algn="r" defTabSz="1155700">
            <a:lnSpc>
              <a:spcPct val="90000"/>
            </a:lnSpc>
            <a:spcBef>
              <a:spcPct val="0"/>
            </a:spcBef>
            <a:spcAft>
              <a:spcPct val="35000"/>
            </a:spcAft>
            <a:buNone/>
          </a:pPr>
          <a:r>
            <a:rPr lang="fr-FR" sz="2600" kern="1200" dirty="0"/>
            <a:t>Qualité</a:t>
          </a:r>
        </a:p>
      </dsp:txBody>
      <dsp:txXfrm rot="16200000">
        <a:off x="4521263" y="958964"/>
        <a:ext cx="2447360" cy="529431"/>
      </dsp:txXfrm>
    </dsp:sp>
    <dsp:sp modelId="{D43D4750-7F3A-4029-9245-F3A8CB90C179}">
      <dsp:nvSpPr>
        <dsp:cNvPr id="0" name=""/>
        <dsp:cNvSpPr/>
      </dsp:nvSpPr>
      <dsp:spPr>
        <a:xfrm rot="5400000">
          <a:off x="5274091" y="2360810"/>
          <a:ext cx="438745" cy="397073"/>
        </a:xfrm>
        <a:prstGeom prst="flowChartExtra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7DBE6A-5F11-4200-B28E-3CEBFBB0FA62}">
      <dsp:nvSpPr>
        <dsp:cNvPr id="0" name=""/>
        <dsp:cNvSpPr/>
      </dsp:nvSpPr>
      <dsp:spPr>
        <a:xfrm>
          <a:off x="6009659" y="0"/>
          <a:ext cx="1972131" cy="2984586"/>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5438" rIns="0" bIns="0" numCol="1" spcCol="1270" anchor="t" anchorCtr="0">
          <a:noAutofit/>
        </a:bodyPr>
        <a:lstStyle/>
        <a:p>
          <a:pPr marL="0" lvl="0" indent="0" algn="l" defTabSz="977900">
            <a:lnSpc>
              <a:spcPct val="90000"/>
            </a:lnSpc>
            <a:spcBef>
              <a:spcPct val="0"/>
            </a:spcBef>
            <a:spcAft>
              <a:spcPct val="35000"/>
            </a:spcAft>
            <a:buNone/>
          </a:pPr>
          <a:r>
            <a:rPr lang="fr-FR" sz="2200" kern="1200" dirty="0"/>
            <a:t>Démontrer la qualité des prestations rendues</a:t>
          </a:r>
        </a:p>
      </dsp:txBody>
      <dsp:txXfrm>
        <a:off x="6009659" y="0"/>
        <a:ext cx="1972131" cy="29845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A29713-DFC2-48A0-954F-247D485248E8}">
      <dsp:nvSpPr>
        <dsp:cNvPr id="0" name=""/>
        <dsp:cNvSpPr/>
      </dsp:nvSpPr>
      <dsp:spPr>
        <a:xfrm>
          <a:off x="0" y="260911"/>
          <a:ext cx="2799677" cy="3359613"/>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13157" rIns="146685" bIns="0" numCol="1" spcCol="1270" anchor="t" anchorCtr="0">
          <a:noAutofit/>
        </a:bodyPr>
        <a:lstStyle/>
        <a:p>
          <a:pPr marL="0" lvl="0" indent="0" algn="r" defTabSz="1466850">
            <a:lnSpc>
              <a:spcPct val="90000"/>
            </a:lnSpc>
            <a:spcBef>
              <a:spcPct val="0"/>
            </a:spcBef>
            <a:spcAft>
              <a:spcPct val="35000"/>
            </a:spcAft>
            <a:buNone/>
          </a:pPr>
          <a:r>
            <a:rPr lang="fr-FR" sz="3300" kern="1200" dirty="0"/>
            <a:t>Motivation</a:t>
          </a:r>
        </a:p>
      </dsp:txBody>
      <dsp:txXfrm rot="16200000">
        <a:off x="-1097473" y="1358385"/>
        <a:ext cx="2754882" cy="559935"/>
      </dsp:txXfrm>
    </dsp:sp>
    <dsp:sp modelId="{88FAD6D9-0E5F-4571-BDBE-583D5E00899C}">
      <dsp:nvSpPr>
        <dsp:cNvPr id="0" name=""/>
        <dsp:cNvSpPr/>
      </dsp:nvSpPr>
      <dsp:spPr>
        <a:xfrm>
          <a:off x="559935" y="260911"/>
          <a:ext cx="2085759" cy="3359613"/>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marL="0" lvl="0" indent="0" algn="l" defTabSz="844550">
            <a:lnSpc>
              <a:spcPct val="90000"/>
            </a:lnSpc>
            <a:spcBef>
              <a:spcPct val="0"/>
            </a:spcBef>
            <a:spcAft>
              <a:spcPct val="35000"/>
            </a:spcAft>
            <a:buNone/>
          </a:pPr>
          <a:r>
            <a:rPr lang="fr-FR" sz="1900" kern="1200" dirty="0"/>
            <a:t>Sentiment d’appartenance des professionnels</a:t>
          </a:r>
        </a:p>
      </dsp:txBody>
      <dsp:txXfrm>
        <a:off x="559935" y="260911"/>
        <a:ext cx="2085759" cy="3359613"/>
      </dsp:txXfrm>
    </dsp:sp>
    <dsp:sp modelId="{0515C04A-8A19-4CE0-A9DD-B9F7821B7DD2}">
      <dsp:nvSpPr>
        <dsp:cNvPr id="0" name=""/>
        <dsp:cNvSpPr/>
      </dsp:nvSpPr>
      <dsp:spPr>
        <a:xfrm>
          <a:off x="2898317" y="260911"/>
          <a:ext cx="2799677" cy="3359613"/>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13157" rIns="146685" bIns="0" numCol="1" spcCol="1270" anchor="t" anchorCtr="0">
          <a:noAutofit/>
        </a:bodyPr>
        <a:lstStyle/>
        <a:p>
          <a:pPr marL="0" lvl="0" indent="0" algn="r" defTabSz="1466850">
            <a:lnSpc>
              <a:spcPct val="90000"/>
            </a:lnSpc>
            <a:spcBef>
              <a:spcPct val="0"/>
            </a:spcBef>
            <a:spcAft>
              <a:spcPct val="35000"/>
            </a:spcAft>
            <a:buNone/>
          </a:pPr>
          <a:r>
            <a:rPr lang="fr-FR" sz="3300" kern="1200" dirty="0"/>
            <a:t>Cohésion</a:t>
          </a:r>
        </a:p>
      </dsp:txBody>
      <dsp:txXfrm rot="16200000">
        <a:off x="1800843" y="1358385"/>
        <a:ext cx="2754882" cy="559935"/>
      </dsp:txXfrm>
    </dsp:sp>
    <dsp:sp modelId="{2ED0330E-39FF-4279-B692-26E260273E2F}">
      <dsp:nvSpPr>
        <dsp:cNvPr id="0" name=""/>
        <dsp:cNvSpPr/>
      </dsp:nvSpPr>
      <dsp:spPr>
        <a:xfrm rot="5400000">
          <a:off x="2665538" y="2930006"/>
          <a:ext cx="493554" cy="419951"/>
        </a:xfrm>
        <a:prstGeom prst="flowChartExtra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7DBC89-5678-4490-8B77-49D49AC97B76}">
      <dsp:nvSpPr>
        <dsp:cNvPr id="0" name=""/>
        <dsp:cNvSpPr/>
      </dsp:nvSpPr>
      <dsp:spPr>
        <a:xfrm>
          <a:off x="3458252" y="260911"/>
          <a:ext cx="2085759" cy="3359613"/>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marL="0" lvl="0" indent="0" algn="l" defTabSz="844550">
            <a:lnSpc>
              <a:spcPct val="90000"/>
            </a:lnSpc>
            <a:spcBef>
              <a:spcPct val="0"/>
            </a:spcBef>
            <a:spcAft>
              <a:spcPct val="35000"/>
            </a:spcAft>
            <a:buNone/>
          </a:pPr>
          <a:r>
            <a:rPr lang="fr-FR" sz="1900" kern="1200" dirty="0"/>
            <a:t>Confiance entre les professionnels et les personnes accompagnées</a:t>
          </a:r>
        </a:p>
      </dsp:txBody>
      <dsp:txXfrm>
        <a:off x="3458252" y="260911"/>
        <a:ext cx="2085759" cy="3359613"/>
      </dsp:txXfrm>
    </dsp:sp>
    <dsp:sp modelId="{5BEF9203-CFFE-4498-8D8B-99BCCA77EEFD}">
      <dsp:nvSpPr>
        <dsp:cNvPr id="0" name=""/>
        <dsp:cNvSpPr/>
      </dsp:nvSpPr>
      <dsp:spPr>
        <a:xfrm>
          <a:off x="5795983" y="260911"/>
          <a:ext cx="2799677" cy="3359613"/>
        </a:xfrm>
        <a:prstGeom prst="roundRect">
          <a:avLst>
            <a:gd name="adj" fmla="val 5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13157" rIns="146685" bIns="0" numCol="1" spcCol="1270" anchor="t" anchorCtr="0">
          <a:noAutofit/>
        </a:bodyPr>
        <a:lstStyle/>
        <a:p>
          <a:pPr marL="0" lvl="0" indent="0" algn="r" defTabSz="1466850">
            <a:lnSpc>
              <a:spcPct val="90000"/>
            </a:lnSpc>
            <a:spcBef>
              <a:spcPct val="0"/>
            </a:spcBef>
            <a:spcAft>
              <a:spcPct val="35000"/>
            </a:spcAft>
            <a:buNone/>
          </a:pPr>
          <a:r>
            <a:rPr lang="fr-FR" sz="3300" kern="1200" dirty="0"/>
            <a:t>Qualité</a:t>
          </a:r>
        </a:p>
      </dsp:txBody>
      <dsp:txXfrm rot="16200000">
        <a:off x="4698509" y="1358385"/>
        <a:ext cx="2754882" cy="559935"/>
      </dsp:txXfrm>
    </dsp:sp>
    <dsp:sp modelId="{D43D4750-7F3A-4029-9245-F3A8CB90C179}">
      <dsp:nvSpPr>
        <dsp:cNvPr id="0" name=""/>
        <dsp:cNvSpPr/>
      </dsp:nvSpPr>
      <dsp:spPr>
        <a:xfrm rot="5400000">
          <a:off x="5563204" y="2930006"/>
          <a:ext cx="493554" cy="419951"/>
        </a:xfrm>
        <a:prstGeom prst="flowChartExtra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7DBE6A-5F11-4200-B28E-3CEBFBB0FA62}">
      <dsp:nvSpPr>
        <dsp:cNvPr id="0" name=""/>
        <dsp:cNvSpPr/>
      </dsp:nvSpPr>
      <dsp:spPr>
        <a:xfrm>
          <a:off x="6355919" y="260911"/>
          <a:ext cx="2085759" cy="3359613"/>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marL="0" lvl="0" indent="0" algn="l" defTabSz="844550">
            <a:lnSpc>
              <a:spcPct val="90000"/>
            </a:lnSpc>
            <a:spcBef>
              <a:spcPct val="0"/>
            </a:spcBef>
            <a:spcAft>
              <a:spcPct val="35000"/>
            </a:spcAft>
            <a:buNone/>
          </a:pPr>
          <a:r>
            <a:rPr lang="fr-FR" sz="1900" kern="1200" dirty="0"/>
            <a:t>Complémentarité des professionnels pour favoriser la qualité de l’accompagnement</a:t>
          </a:r>
        </a:p>
      </dsp:txBody>
      <dsp:txXfrm>
        <a:off x="6355919" y="260911"/>
        <a:ext cx="2085759" cy="33596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27A10C-410D-4A94-A0CA-119BC3226CCB}">
      <dsp:nvSpPr>
        <dsp:cNvPr id="0" name=""/>
        <dsp:cNvSpPr/>
      </dsp:nvSpPr>
      <dsp:spPr>
        <a:xfrm>
          <a:off x="322057" y="8943"/>
          <a:ext cx="7952196" cy="1158142"/>
        </a:xfrm>
        <a:prstGeom prst="rightArrow">
          <a:avLst>
            <a:gd name="adj1" fmla="val 50000"/>
            <a:gd name="adj2" fmla="val 5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183855" numCol="1" spcCol="1270" anchor="ctr" anchorCtr="0">
          <a:noAutofit/>
        </a:bodyPr>
        <a:lstStyle/>
        <a:p>
          <a:pPr marL="0" lvl="0" indent="0" algn="l" defTabSz="666750">
            <a:lnSpc>
              <a:spcPct val="90000"/>
            </a:lnSpc>
            <a:spcBef>
              <a:spcPct val="0"/>
            </a:spcBef>
            <a:spcAft>
              <a:spcPct val="35000"/>
            </a:spcAft>
            <a:buNone/>
          </a:pPr>
          <a:r>
            <a:rPr lang="fr-FR" sz="1500" kern="1200" dirty="0"/>
            <a:t>Sincérité, bienveillance, non jugement</a:t>
          </a:r>
        </a:p>
      </dsp:txBody>
      <dsp:txXfrm>
        <a:off x="322057" y="298479"/>
        <a:ext cx="7662661" cy="579071"/>
      </dsp:txXfrm>
    </dsp:sp>
    <dsp:sp modelId="{F9803903-A9C2-4A32-8E79-086EAB3AEC2E}">
      <dsp:nvSpPr>
        <dsp:cNvPr id="0" name=""/>
        <dsp:cNvSpPr/>
      </dsp:nvSpPr>
      <dsp:spPr>
        <a:xfrm>
          <a:off x="322057" y="902039"/>
          <a:ext cx="2449276" cy="2231009"/>
        </a:xfrm>
        <a:prstGeom prst="re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Font typeface="Arial" panose="020B0604020202020204" pitchFamily="34" charset="0"/>
            <a:buNone/>
          </a:pPr>
          <a:r>
            <a:rPr lang="fr-FR" sz="1500" kern="1200" dirty="0"/>
            <a:t>-  Avoir confiance en soi et en les autres, pour que l’expression puisse se faire.</a:t>
          </a:r>
        </a:p>
        <a:p>
          <a:pPr marL="0" lvl="0" indent="0" algn="l" defTabSz="666750">
            <a:lnSpc>
              <a:spcPct val="90000"/>
            </a:lnSpc>
            <a:spcBef>
              <a:spcPct val="0"/>
            </a:spcBef>
            <a:spcAft>
              <a:spcPct val="35000"/>
            </a:spcAft>
            <a:buFont typeface="Arial" panose="020B0604020202020204" pitchFamily="34" charset="0"/>
            <a:buNone/>
          </a:pPr>
          <a:r>
            <a:rPr lang="fr-FR" sz="1500" kern="1200" dirty="0"/>
            <a:t>- Se sentir écouté et écouter l’autre.</a:t>
          </a:r>
        </a:p>
        <a:p>
          <a:pPr marL="0" lvl="0" indent="0" algn="l" defTabSz="666750">
            <a:lnSpc>
              <a:spcPct val="90000"/>
            </a:lnSpc>
            <a:spcBef>
              <a:spcPct val="0"/>
            </a:spcBef>
            <a:spcAft>
              <a:spcPct val="35000"/>
            </a:spcAft>
            <a:buFont typeface="Arial" panose="020B0604020202020204" pitchFamily="34" charset="0"/>
            <a:buNone/>
          </a:pPr>
          <a:r>
            <a:rPr lang="fr-FR" sz="1500" kern="1200" dirty="0"/>
            <a:t>- Autoriser l’expression sans jugement de valeur</a:t>
          </a:r>
        </a:p>
      </dsp:txBody>
      <dsp:txXfrm>
        <a:off x="322057" y="902039"/>
        <a:ext cx="2449276" cy="2231009"/>
      </dsp:txXfrm>
    </dsp:sp>
    <dsp:sp modelId="{640DB2E7-3A1E-4E1E-A819-EC6B7C2A36F9}">
      <dsp:nvSpPr>
        <dsp:cNvPr id="0" name=""/>
        <dsp:cNvSpPr/>
      </dsp:nvSpPr>
      <dsp:spPr>
        <a:xfrm>
          <a:off x="2771334" y="394991"/>
          <a:ext cx="5502920" cy="1158142"/>
        </a:xfrm>
        <a:prstGeom prst="rightArrow">
          <a:avLst>
            <a:gd name="adj1" fmla="val 50000"/>
            <a:gd name="adj2" fmla="val 5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183855" numCol="1" spcCol="1270" anchor="ctr" anchorCtr="0">
          <a:noAutofit/>
        </a:bodyPr>
        <a:lstStyle/>
        <a:p>
          <a:pPr marL="0" lvl="0" indent="0" algn="l" defTabSz="666750">
            <a:lnSpc>
              <a:spcPct val="90000"/>
            </a:lnSpc>
            <a:spcBef>
              <a:spcPct val="0"/>
            </a:spcBef>
            <a:spcAft>
              <a:spcPct val="35000"/>
            </a:spcAft>
            <a:buNone/>
          </a:pPr>
          <a:r>
            <a:rPr lang="fr-FR" sz="1500" kern="1200" dirty="0"/>
            <a:t>Emotion, distanciation, éléments factuels</a:t>
          </a:r>
        </a:p>
      </dsp:txBody>
      <dsp:txXfrm>
        <a:off x="2771334" y="684527"/>
        <a:ext cx="5213385" cy="579071"/>
      </dsp:txXfrm>
    </dsp:sp>
    <dsp:sp modelId="{7B69A23A-D088-47EF-88DE-A467B6CA35B6}">
      <dsp:nvSpPr>
        <dsp:cNvPr id="0" name=""/>
        <dsp:cNvSpPr/>
      </dsp:nvSpPr>
      <dsp:spPr>
        <a:xfrm>
          <a:off x="2771334" y="1288086"/>
          <a:ext cx="2449276" cy="2231009"/>
        </a:xfrm>
        <a:prstGeom prst="re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fr-FR" sz="1500" kern="1200" dirty="0"/>
            <a:t>- </a:t>
          </a:r>
          <a:r>
            <a:rPr lang="fr-FR" sz="1500" kern="1200" dirty="0" err="1"/>
            <a:t>Etre</a:t>
          </a:r>
          <a:r>
            <a:rPr lang="fr-FR" sz="1500" kern="1200" dirty="0"/>
            <a:t> capable d’exprimer ses émotions</a:t>
          </a:r>
        </a:p>
        <a:p>
          <a:pPr marL="0" lvl="0" indent="0" algn="l" defTabSz="666750">
            <a:lnSpc>
              <a:spcPct val="90000"/>
            </a:lnSpc>
            <a:spcBef>
              <a:spcPct val="0"/>
            </a:spcBef>
            <a:spcAft>
              <a:spcPct val="35000"/>
            </a:spcAft>
            <a:buNone/>
          </a:pPr>
          <a:r>
            <a:rPr lang="fr-FR" sz="1500" kern="1200" dirty="0"/>
            <a:t>- Différencier les perceptions, les émotions et les éléments facteurs</a:t>
          </a:r>
        </a:p>
        <a:p>
          <a:pPr marL="0" lvl="0" indent="0" algn="l" defTabSz="666750">
            <a:lnSpc>
              <a:spcPct val="90000"/>
            </a:lnSpc>
            <a:spcBef>
              <a:spcPct val="0"/>
            </a:spcBef>
            <a:spcAft>
              <a:spcPct val="35000"/>
            </a:spcAft>
            <a:buNone/>
          </a:pPr>
          <a:r>
            <a:rPr lang="fr-FR" sz="1500" kern="1200" dirty="0"/>
            <a:t>-Restituer des éléments concrets pour se comprendre</a:t>
          </a:r>
        </a:p>
      </dsp:txBody>
      <dsp:txXfrm>
        <a:off x="2771334" y="1288086"/>
        <a:ext cx="2449276" cy="2231009"/>
      </dsp:txXfrm>
    </dsp:sp>
    <dsp:sp modelId="{2BD5C980-CEEA-48A5-8DEE-AEBCD2083845}">
      <dsp:nvSpPr>
        <dsp:cNvPr id="0" name=""/>
        <dsp:cNvSpPr/>
      </dsp:nvSpPr>
      <dsp:spPr>
        <a:xfrm>
          <a:off x="5220610" y="781039"/>
          <a:ext cx="3053643" cy="1158142"/>
        </a:xfrm>
        <a:prstGeom prst="rightArrow">
          <a:avLst>
            <a:gd name="adj1" fmla="val 50000"/>
            <a:gd name="adj2" fmla="val 5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183855" numCol="1" spcCol="1270" anchor="ctr" anchorCtr="0">
          <a:noAutofit/>
        </a:bodyPr>
        <a:lstStyle/>
        <a:p>
          <a:pPr marL="0" lvl="0" indent="0" algn="l" defTabSz="666750">
            <a:lnSpc>
              <a:spcPct val="90000"/>
            </a:lnSpc>
            <a:spcBef>
              <a:spcPct val="0"/>
            </a:spcBef>
            <a:spcAft>
              <a:spcPct val="35000"/>
            </a:spcAft>
            <a:buNone/>
          </a:pPr>
          <a:r>
            <a:rPr lang="fr-FR" sz="1500" kern="1200" dirty="0"/>
            <a:t>Sens, adaptation, humanité</a:t>
          </a:r>
        </a:p>
      </dsp:txBody>
      <dsp:txXfrm>
        <a:off x="5220610" y="1070575"/>
        <a:ext cx="2764108" cy="579071"/>
      </dsp:txXfrm>
    </dsp:sp>
    <dsp:sp modelId="{A29B8D30-8530-4536-898C-9395C7B2E38C}">
      <dsp:nvSpPr>
        <dsp:cNvPr id="0" name=""/>
        <dsp:cNvSpPr/>
      </dsp:nvSpPr>
      <dsp:spPr>
        <a:xfrm>
          <a:off x="5220610" y="1674134"/>
          <a:ext cx="2449276" cy="2198358"/>
        </a:xfrm>
        <a:prstGeom prst="rect">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fr-FR" sz="1500" kern="1200" dirty="0"/>
            <a:t>- Partager le sens des pensées, des analyses</a:t>
          </a:r>
        </a:p>
        <a:p>
          <a:pPr marL="0" lvl="0" indent="0" algn="l" defTabSz="666750">
            <a:lnSpc>
              <a:spcPct val="90000"/>
            </a:lnSpc>
            <a:spcBef>
              <a:spcPct val="0"/>
            </a:spcBef>
            <a:spcAft>
              <a:spcPct val="35000"/>
            </a:spcAft>
            <a:buNone/>
          </a:pPr>
          <a:r>
            <a:rPr lang="fr-FR" sz="1500" kern="1200" dirty="0"/>
            <a:t>- Considérer l’autre</a:t>
          </a:r>
        </a:p>
        <a:p>
          <a:pPr marL="0" lvl="0" indent="0" algn="l" defTabSz="666750">
            <a:lnSpc>
              <a:spcPct val="90000"/>
            </a:lnSpc>
            <a:spcBef>
              <a:spcPct val="0"/>
            </a:spcBef>
            <a:spcAft>
              <a:spcPct val="35000"/>
            </a:spcAft>
            <a:buNone/>
          </a:pPr>
          <a:r>
            <a:rPr lang="fr-FR" sz="1500" kern="1200" dirty="0"/>
            <a:t>- S’ajuster et être cohérent</a:t>
          </a:r>
        </a:p>
      </dsp:txBody>
      <dsp:txXfrm>
        <a:off x="5220610" y="1674134"/>
        <a:ext cx="2449276" cy="219835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0245B40-E367-8FE6-FE2A-3657281177B8}"/>
              </a:ext>
            </a:extLst>
          </p:cNvPr>
          <p:cNvSpPr>
            <a:spLocks noGrp="1"/>
          </p:cNvSpPr>
          <p:nvPr>
            <p:ph type="hdr" sz="quarter"/>
          </p:nvPr>
        </p:nvSpPr>
        <p:spPr>
          <a:xfrm>
            <a:off x="0" y="0"/>
            <a:ext cx="2985558" cy="485232"/>
          </a:xfrm>
          <a:prstGeom prst="rect">
            <a:avLst/>
          </a:prstGeom>
        </p:spPr>
        <p:txBody>
          <a:bodyPr vert="horz" lIns="94631" tIns="47316" rIns="94631" bIns="47316"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6BF2DA30-A73A-659D-47D6-7EFA9F8736D6}"/>
              </a:ext>
            </a:extLst>
          </p:cNvPr>
          <p:cNvSpPr>
            <a:spLocks noGrp="1"/>
          </p:cNvSpPr>
          <p:nvPr>
            <p:ph type="dt" sz="quarter" idx="1"/>
          </p:nvPr>
        </p:nvSpPr>
        <p:spPr>
          <a:xfrm>
            <a:off x="3902597" y="0"/>
            <a:ext cx="2985558" cy="485232"/>
          </a:xfrm>
          <a:prstGeom prst="rect">
            <a:avLst/>
          </a:prstGeom>
        </p:spPr>
        <p:txBody>
          <a:bodyPr vert="horz" lIns="94631" tIns="47316" rIns="94631" bIns="47316" rtlCol="0"/>
          <a:lstStyle>
            <a:lvl1pPr algn="r">
              <a:defRPr sz="1200"/>
            </a:lvl1pPr>
          </a:lstStyle>
          <a:p>
            <a:fld id="{D9D84FA8-6636-44BF-BA68-8715366944BF}" type="datetimeFigureOut">
              <a:rPr lang="fr-FR" smtClean="0"/>
              <a:t>23/07/2024</a:t>
            </a:fld>
            <a:endParaRPr lang="fr-FR"/>
          </a:p>
        </p:txBody>
      </p:sp>
      <p:sp>
        <p:nvSpPr>
          <p:cNvPr id="4" name="Espace réservé du pied de page 3">
            <a:extLst>
              <a:ext uri="{FF2B5EF4-FFF2-40B4-BE49-F238E27FC236}">
                <a16:creationId xmlns:a16="http://schemas.microsoft.com/office/drawing/2014/main" id="{B29BB1D6-6279-F11C-A6AB-AA3ED2BAFA52}"/>
              </a:ext>
            </a:extLst>
          </p:cNvPr>
          <p:cNvSpPr>
            <a:spLocks noGrp="1"/>
          </p:cNvSpPr>
          <p:nvPr>
            <p:ph type="ftr" sz="quarter" idx="2"/>
          </p:nvPr>
        </p:nvSpPr>
        <p:spPr>
          <a:xfrm>
            <a:off x="0" y="9185820"/>
            <a:ext cx="2985558" cy="485231"/>
          </a:xfrm>
          <a:prstGeom prst="rect">
            <a:avLst/>
          </a:prstGeom>
        </p:spPr>
        <p:txBody>
          <a:bodyPr vert="horz" lIns="94631" tIns="47316" rIns="94631" bIns="47316" rtlCol="0" anchor="b"/>
          <a:lstStyle>
            <a:lvl1pPr algn="l">
              <a:defRPr sz="1200"/>
            </a:lvl1pPr>
          </a:lstStyle>
          <a:p>
            <a:r>
              <a:rPr lang="fr-FR"/>
              <a:t>Céline D'halluin- AES- 2023 2024</a:t>
            </a:r>
          </a:p>
        </p:txBody>
      </p:sp>
      <p:sp>
        <p:nvSpPr>
          <p:cNvPr id="5" name="Espace réservé du numéro de diapositive 4">
            <a:extLst>
              <a:ext uri="{FF2B5EF4-FFF2-40B4-BE49-F238E27FC236}">
                <a16:creationId xmlns:a16="http://schemas.microsoft.com/office/drawing/2014/main" id="{9D607588-D077-6177-6EBC-7568B74B965B}"/>
              </a:ext>
            </a:extLst>
          </p:cNvPr>
          <p:cNvSpPr>
            <a:spLocks noGrp="1"/>
          </p:cNvSpPr>
          <p:nvPr>
            <p:ph type="sldNum" sz="quarter" idx="3"/>
          </p:nvPr>
        </p:nvSpPr>
        <p:spPr>
          <a:xfrm>
            <a:off x="3902597" y="9185820"/>
            <a:ext cx="2985558" cy="485231"/>
          </a:xfrm>
          <a:prstGeom prst="rect">
            <a:avLst/>
          </a:prstGeom>
        </p:spPr>
        <p:txBody>
          <a:bodyPr vert="horz" lIns="94631" tIns="47316" rIns="94631" bIns="47316" rtlCol="0" anchor="b"/>
          <a:lstStyle>
            <a:lvl1pPr algn="r">
              <a:defRPr sz="1200"/>
            </a:lvl1pPr>
          </a:lstStyle>
          <a:p>
            <a:fld id="{4EEE64C1-B994-4C31-941B-D66952EEA756}" type="slidenum">
              <a:rPr lang="fr-FR" smtClean="0"/>
              <a:t>‹N°›</a:t>
            </a:fld>
            <a:endParaRPr lang="fr-FR"/>
          </a:p>
        </p:txBody>
      </p:sp>
    </p:spTree>
    <p:extLst>
      <p:ext uri="{BB962C8B-B14F-4D97-AF65-F5344CB8AC3E}">
        <p14:creationId xmlns:p14="http://schemas.microsoft.com/office/powerpoint/2010/main" val="120405759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5558" cy="485232"/>
          </a:xfrm>
          <a:prstGeom prst="rect">
            <a:avLst/>
          </a:prstGeom>
        </p:spPr>
        <p:txBody>
          <a:bodyPr vert="horz" lIns="94631" tIns="47316" rIns="94631" bIns="47316" rtlCol="0"/>
          <a:lstStyle>
            <a:lvl1pPr algn="l">
              <a:defRPr sz="1200"/>
            </a:lvl1pPr>
          </a:lstStyle>
          <a:p>
            <a:endParaRPr lang="fr-FR"/>
          </a:p>
        </p:txBody>
      </p:sp>
      <p:sp>
        <p:nvSpPr>
          <p:cNvPr id="3" name="Espace réservé de la date 2"/>
          <p:cNvSpPr>
            <a:spLocks noGrp="1"/>
          </p:cNvSpPr>
          <p:nvPr>
            <p:ph type="dt" idx="1"/>
          </p:nvPr>
        </p:nvSpPr>
        <p:spPr>
          <a:xfrm>
            <a:off x="3902597" y="0"/>
            <a:ext cx="2985558" cy="485232"/>
          </a:xfrm>
          <a:prstGeom prst="rect">
            <a:avLst/>
          </a:prstGeom>
        </p:spPr>
        <p:txBody>
          <a:bodyPr vert="horz" lIns="94631" tIns="47316" rIns="94631" bIns="47316" rtlCol="0"/>
          <a:lstStyle>
            <a:lvl1pPr algn="r">
              <a:defRPr sz="1200"/>
            </a:lvl1pPr>
          </a:lstStyle>
          <a:p>
            <a:fld id="{D35DA744-17B7-4553-B8B4-C73B25EADAC2}" type="datetimeFigureOut">
              <a:rPr lang="fr-FR" smtClean="0"/>
              <a:t>23/07/2024</a:t>
            </a:fld>
            <a:endParaRPr lang="fr-FR"/>
          </a:p>
        </p:txBody>
      </p:sp>
      <p:sp>
        <p:nvSpPr>
          <p:cNvPr id="4" name="Espace réservé de l'image des diapositives 3"/>
          <p:cNvSpPr>
            <a:spLocks noGrp="1" noRot="1" noChangeAspect="1"/>
          </p:cNvSpPr>
          <p:nvPr>
            <p:ph type="sldImg" idx="2"/>
          </p:nvPr>
        </p:nvSpPr>
        <p:spPr>
          <a:xfrm>
            <a:off x="542925" y="1208088"/>
            <a:ext cx="5803900" cy="3265487"/>
          </a:xfrm>
          <a:prstGeom prst="rect">
            <a:avLst/>
          </a:prstGeom>
          <a:noFill/>
          <a:ln w="12700">
            <a:solidFill>
              <a:prstClr val="black"/>
            </a:solidFill>
          </a:ln>
        </p:spPr>
        <p:txBody>
          <a:bodyPr vert="horz" lIns="94631" tIns="47316" rIns="94631" bIns="47316" rtlCol="0" anchor="ctr"/>
          <a:lstStyle/>
          <a:p>
            <a:endParaRPr lang="fr-FR"/>
          </a:p>
        </p:txBody>
      </p:sp>
      <p:sp>
        <p:nvSpPr>
          <p:cNvPr id="5" name="Espace réservé des notes 4"/>
          <p:cNvSpPr>
            <a:spLocks noGrp="1"/>
          </p:cNvSpPr>
          <p:nvPr>
            <p:ph type="body" sz="quarter" idx="3"/>
          </p:nvPr>
        </p:nvSpPr>
        <p:spPr>
          <a:xfrm>
            <a:off x="688975" y="4654193"/>
            <a:ext cx="5511800" cy="3807976"/>
          </a:xfrm>
          <a:prstGeom prst="rect">
            <a:avLst/>
          </a:prstGeom>
        </p:spPr>
        <p:txBody>
          <a:bodyPr vert="horz" lIns="94631" tIns="47316" rIns="94631" bIns="47316"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185820"/>
            <a:ext cx="2985558" cy="485231"/>
          </a:xfrm>
          <a:prstGeom prst="rect">
            <a:avLst/>
          </a:prstGeom>
        </p:spPr>
        <p:txBody>
          <a:bodyPr vert="horz" lIns="94631" tIns="47316" rIns="94631" bIns="47316" rtlCol="0" anchor="b"/>
          <a:lstStyle>
            <a:lvl1pPr algn="l">
              <a:defRPr sz="1200"/>
            </a:lvl1pPr>
          </a:lstStyle>
          <a:p>
            <a:r>
              <a:rPr lang="fr-FR"/>
              <a:t>Céline D'halluin- AES- 2023 2024</a:t>
            </a:r>
          </a:p>
        </p:txBody>
      </p:sp>
      <p:sp>
        <p:nvSpPr>
          <p:cNvPr id="7" name="Espace réservé du numéro de diapositive 6"/>
          <p:cNvSpPr>
            <a:spLocks noGrp="1"/>
          </p:cNvSpPr>
          <p:nvPr>
            <p:ph type="sldNum" sz="quarter" idx="5"/>
          </p:nvPr>
        </p:nvSpPr>
        <p:spPr>
          <a:xfrm>
            <a:off x="3902597" y="9185820"/>
            <a:ext cx="2985558" cy="485231"/>
          </a:xfrm>
          <a:prstGeom prst="rect">
            <a:avLst/>
          </a:prstGeom>
        </p:spPr>
        <p:txBody>
          <a:bodyPr vert="horz" lIns="94631" tIns="47316" rIns="94631" bIns="47316" rtlCol="0" anchor="b"/>
          <a:lstStyle>
            <a:lvl1pPr algn="r">
              <a:defRPr sz="1200"/>
            </a:lvl1pPr>
          </a:lstStyle>
          <a:p>
            <a:fld id="{1BE3837E-570D-4068-940D-99F78D13256F}" type="slidenum">
              <a:rPr lang="fr-FR" smtClean="0"/>
              <a:t>‹N°›</a:t>
            </a:fld>
            <a:endParaRPr lang="fr-FR"/>
          </a:p>
        </p:txBody>
      </p:sp>
    </p:spTree>
    <p:extLst>
      <p:ext uri="{BB962C8B-B14F-4D97-AF65-F5344CB8AC3E}">
        <p14:creationId xmlns:p14="http://schemas.microsoft.com/office/powerpoint/2010/main" val="187754359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84C75A1-C26A-41E0-AAF9-6F996940B9E1}" type="datetime1">
              <a:rPr lang="fr-FR" smtClean="0"/>
              <a:t>23/07/2024</a:t>
            </a:fld>
            <a:endParaRPr lang="fr-FR"/>
          </a:p>
        </p:txBody>
      </p:sp>
      <p:sp>
        <p:nvSpPr>
          <p:cNvPr id="5" name="Footer Placeholder 4"/>
          <p:cNvSpPr>
            <a:spLocks noGrp="1"/>
          </p:cNvSpPr>
          <p:nvPr>
            <p:ph type="ftr" sz="quarter" idx="11"/>
          </p:nvPr>
        </p:nvSpPr>
        <p:spPr/>
        <p:txBody>
          <a:bodyPr/>
          <a:lstStyle/>
          <a:p>
            <a:r>
              <a:rPr lang="fr-FR"/>
              <a:t>Formation DE AES Du Vallon Maurs- Années 24 -25.</a:t>
            </a:r>
          </a:p>
        </p:txBody>
      </p:sp>
      <p:sp>
        <p:nvSpPr>
          <p:cNvPr id="6" name="Slide Number Placeholder 5"/>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3057108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60A5A6A-0527-4AF6-AC69-D342C87BF77C}" type="datetime1">
              <a:rPr lang="fr-FR" smtClean="0"/>
              <a:t>23/07/2024</a:t>
            </a:fld>
            <a:endParaRPr lang="fr-FR"/>
          </a:p>
        </p:txBody>
      </p:sp>
      <p:sp>
        <p:nvSpPr>
          <p:cNvPr id="5" name="Footer Placeholder 4"/>
          <p:cNvSpPr>
            <a:spLocks noGrp="1"/>
          </p:cNvSpPr>
          <p:nvPr>
            <p:ph type="ftr" sz="quarter" idx="11"/>
          </p:nvPr>
        </p:nvSpPr>
        <p:spPr/>
        <p:txBody>
          <a:bodyPr/>
          <a:lstStyle/>
          <a:p>
            <a:r>
              <a:rPr lang="fr-FR"/>
              <a:t>Formation DE AES Du Vallon Maurs- Années 24 -25.</a:t>
            </a:r>
          </a:p>
        </p:txBody>
      </p:sp>
      <p:sp>
        <p:nvSpPr>
          <p:cNvPr id="6" name="Slide Number Placeholder 5"/>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811161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1C971C4A-4746-4D3D-9EAA-37E95DD34044}" type="datetime1">
              <a:rPr lang="fr-FR" smtClean="0"/>
              <a:t>23/07/2024</a:t>
            </a:fld>
            <a:endParaRPr lang="fr-FR"/>
          </a:p>
        </p:txBody>
      </p:sp>
      <p:sp>
        <p:nvSpPr>
          <p:cNvPr id="5" name="Footer Placeholder 4"/>
          <p:cNvSpPr>
            <a:spLocks noGrp="1"/>
          </p:cNvSpPr>
          <p:nvPr>
            <p:ph type="ftr" sz="quarter" idx="11"/>
          </p:nvPr>
        </p:nvSpPr>
        <p:spPr/>
        <p:txBody>
          <a:bodyPr/>
          <a:lstStyle/>
          <a:p>
            <a:r>
              <a:rPr lang="fr-FR"/>
              <a:t>Formation DE AES Du Vallon Maurs- Années 24 -25.</a:t>
            </a:r>
          </a:p>
        </p:txBody>
      </p:sp>
      <p:sp>
        <p:nvSpPr>
          <p:cNvPr id="6" name="Slide Number Placeholder 5"/>
          <p:cNvSpPr>
            <a:spLocks noGrp="1"/>
          </p:cNvSpPr>
          <p:nvPr>
            <p:ph type="sldNum" sz="quarter" idx="12"/>
          </p:nvPr>
        </p:nvSpPr>
        <p:spPr/>
        <p:txBody>
          <a:bodyPr/>
          <a:lstStyle/>
          <a:p>
            <a:fld id="{305FC44B-9B17-421D-9922-7D606DDD1550}"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25445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BEA9137-BBD1-4BAB-8DF0-BA128C525A12}" type="datetime1">
              <a:rPr lang="fr-FR" smtClean="0"/>
              <a:t>23/07/2024</a:t>
            </a:fld>
            <a:endParaRPr lang="fr-FR"/>
          </a:p>
        </p:txBody>
      </p:sp>
      <p:sp>
        <p:nvSpPr>
          <p:cNvPr id="5" name="Footer Placeholder 4"/>
          <p:cNvSpPr>
            <a:spLocks noGrp="1"/>
          </p:cNvSpPr>
          <p:nvPr>
            <p:ph type="ftr" sz="quarter" idx="11"/>
          </p:nvPr>
        </p:nvSpPr>
        <p:spPr/>
        <p:txBody>
          <a:bodyPr/>
          <a:lstStyle/>
          <a:p>
            <a:r>
              <a:rPr lang="fr-FR"/>
              <a:t>Formation DE AES Du Vallon Maurs- Années 24 -25.</a:t>
            </a:r>
          </a:p>
        </p:txBody>
      </p:sp>
      <p:sp>
        <p:nvSpPr>
          <p:cNvPr id="6" name="Slide Number Placeholder 5"/>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24447988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CE0563B-2844-41EB-9611-DF10CF754835}" type="datetime1">
              <a:rPr lang="fr-FR" smtClean="0"/>
              <a:t>23/07/2024</a:t>
            </a:fld>
            <a:endParaRPr lang="fr-FR"/>
          </a:p>
        </p:txBody>
      </p:sp>
      <p:sp>
        <p:nvSpPr>
          <p:cNvPr id="5" name="Footer Placeholder 4"/>
          <p:cNvSpPr>
            <a:spLocks noGrp="1"/>
          </p:cNvSpPr>
          <p:nvPr>
            <p:ph type="ftr" sz="quarter" idx="11"/>
          </p:nvPr>
        </p:nvSpPr>
        <p:spPr/>
        <p:txBody>
          <a:bodyPr/>
          <a:lstStyle/>
          <a:p>
            <a:r>
              <a:rPr lang="fr-FR"/>
              <a:t>Formation DE AES Du Vallon Maurs- Années 24 -25.</a:t>
            </a:r>
          </a:p>
        </p:txBody>
      </p:sp>
      <p:sp>
        <p:nvSpPr>
          <p:cNvPr id="6" name="Slide Number Placeholder 5"/>
          <p:cNvSpPr>
            <a:spLocks noGrp="1"/>
          </p:cNvSpPr>
          <p:nvPr>
            <p:ph type="sldNum" sz="quarter" idx="12"/>
          </p:nvPr>
        </p:nvSpPr>
        <p:spPr/>
        <p:txBody>
          <a:bodyPr/>
          <a:lstStyle/>
          <a:p>
            <a:fld id="{305FC44B-9B17-421D-9922-7D606DDD1550}"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846019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1399B4B-3DF2-46DF-A5FF-9079F5EE0A99}" type="datetime1">
              <a:rPr lang="fr-FR" smtClean="0"/>
              <a:t>23/07/2024</a:t>
            </a:fld>
            <a:endParaRPr lang="fr-FR"/>
          </a:p>
        </p:txBody>
      </p:sp>
      <p:sp>
        <p:nvSpPr>
          <p:cNvPr id="5" name="Footer Placeholder 4"/>
          <p:cNvSpPr>
            <a:spLocks noGrp="1"/>
          </p:cNvSpPr>
          <p:nvPr>
            <p:ph type="ftr" sz="quarter" idx="11"/>
          </p:nvPr>
        </p:nvSpPr>
        <p:spPr/>
        <p:txBody>
          <a:bodyPr/>
          <a:lstStyle/>
          <a:p>
            <a:r>
              <a:rPr lang="fr-FR"/>
              <a:t>Formation DE AES Du Vallon Maurs- Années 24 -25.</a:t>
            </a:r>
          </a:p>
        </p:txBody>
      </p:sp>
      <p:sp>
        <p:nvSpPr>
          <p:cNvPr id="6" name="Slide Number Placeholder 5"/>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14163951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2BA8516-34FE-40AD-B6B7-19D9874E2F33}" type="datetime1">
              <a:rPr lang="fr-FR" smtClean="0"/>
              <a:t>23/07/2024</a:t>
            </a:fld>
            <a:endParaRPr lang="fr-FR"/>
          </a:p>
        </p:txBody>
      </p:sp>
      <p:sp>
        <p:nvSpPr>
          <p:cNvPr id="5" name="Footer Placeholder 4"/>
          <p:cNvSpPr>
            <a:spLocks noGrp="1"/>
          </p:cNvSpPr>
          <p:nvPr>
            <p:ph type="ftr" sz="quarter" idx="11"/>
          </p:nvPr>
        </p:nvSpPr>
        <p:spPr/>
        <p:txBody>
          <a:bodyPr/>
          <a:lstStyle/>
          <a:p>
            <a:r>
              <a:rPr lang="fr-FR"/>
              <a:t>Formation DE AES Du Vallon Maurs- Années 24 -25.</a:t>
            </a:r>
          </a:p>
        </p:txBody>
      </p:sp>
      <p:sp>
        <p:nvSpPr>
          <p:cNvPr id="6" name="Slide Number Placeholder 5"/>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25622781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5E75A78-C6D3-4E8A-B9B7-7747492E3B54}" type="datetime1">
              <a:rPr lang="fr-FR" smtClean="0"/>
              <a:t>23/07/2024</a:t>
            </a:fld>
            <a:endParaRPr lang="fr-FR"/>
          </a:p>
        </p:txBody>
      </p:sp>
      <p:sp>
        <p:nvSpPr>
          <p:cNvPr id="5" name="Footer Placeholder 4"/>
          <p:cNvSpPr>
            <a:spLocks noGrp="1"/>
          </p:cNvSpPr>
          <p:nvPr>
            <p:ph type="ftr" sz="quarter" idx="11"/>
          </p:nvPr>
        </p:nvSpPr>
        <p:spPr/>
        <p:txBody>
          <a:bodyPr/>
          <a:lstStyle/>
          <a:p>
            <a:r>
              <a:rPr lang="fr-FR"/>
              <a:t>Formation DE AES Du Vallon Maurs- Années 24 -25.</a:t>
            </a:r>
          </a:p>
        </p:txBody>
      </p:sp>
      <p:sp>
        <p:nvSpPr>
          <p:cNvPr id="6" name="Slide Number Placeholder 5"/>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3378538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DBBA601-D8E3-4B4A-99E8-E21796B2FDE1}" type="datetime1">
              <a:rPr lang="fr-FR" smtClean="0"/>
              <a:t>23/07/2024</a:t>
            </a:fld>
            <a:endParaRPr lang="fr-FR"/>
          </a:p>
        </p:txBody>
      </p:sp>
      <p:sp>
        <p:nvSpPr>
          <p:cNvPr id="5" name="Footer Placeholder 4"/>
          <p:cNvSpPr>
            <a:spLocks noGrp="1"/>
          </p:cNvSpPr>
          <p:nvPr>
            <p:ph type="ftr" sz="quarter" idx="11"/>
          </p:nvPr>
        </p:nvSpPr>
        <p:spPr/>
        <p:txBody>
          <a:bodyPr/>
          <a:lstStyle/>
          <a:p>
            <a:r>
              <a:rPr lang="fr-FR"/>
              <a:t>Formation DE AES Du Vallon Maurs- Années 24 -25.</a:t>
            </a:r>
          </a:p>
        </p:txBody>
      </p:sp>
      <p:sp>
        <p:nvSpPr>
          <p:cNvPr id="6" name="Slide Number Placeholder 5"/>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345218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1E2DF25-BB00-485E-A052-1CED9A0DF817}" type="datetime1">
              <a:rPr lang="fr-FR" smtClean="0"/>
              <a:t>23/07/2024</a:t>
            </a:fld>
            <a:endParaRPr lang="fr-FR"/>
          </a:p>
        </p:txBody>
      </p:sp>
      <p:sp>
        <p:nvSpPr>
          <p:cNvPr id="5" name="Footer Placeholder 4"/>
          <p:cNvSpPr>
            <a:spLocks noGrp="1"/>
          </p:cNvSpPr>
          <p:nvPr>
            <p:ph type="ftr" sz="quarter" idx="11"/>
          </p:nvPr>
        </p:nvSpPr>
        <p:spPr/>
        <p:txBody>
          <a:bodyPr/>
          <a:lstStyle/>
          <a:p>
            <a:r>
              <a:rPr lang="fr-FR"/>
              <a:t>Formation DE AES Du Vallon Maurs- Années 24 -25.</a:t>
            </a:r>
          </a:p>
        </p:txBody>
      </p:sp>
      <p:sp>
        <p:nvSpPr>
          <p:cNvPr id="6" name="Slide Number Placeholder 5"/>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764173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C010AD3-2A84-4FD6-8F0F-584B3F08E303}" type="datetime1">
              <a:rPr lang="fr-FR" smtClean="0"/>
              <a:t>23/07/2024</a:t>
            </a:fld>
            <a:endParaRPr lang="fr-FR"/>
          </a:p>
        </p:txBody>
      </p:sp>
      <p:sp>
        <p:nvSpPr>
          <p:cNvPr id="6" name="Footer Placeholder 5"/>
          <p:cNvSpPr>
            <a:spLocks noGrp="1"/>
          </p:cNvSpPr>
          <p:nvPr>
            <p:ph type="ftr" sz="quarter" idx="11"/>
          </p:nvPr>
        </p:nvSpPr>
        <p:spPr/>
        <p:txBody>
          <a:bodyPr/>
          <a:lstStyle/>
          <a:p>
            <a:r>
              <a:rPr lang="fr-FR"/>
              <a:t>Formation DE AES Du Vallon Maurs- Années 24 -25.</a:t>
            </a:r>
          </a:p>
        </p:txBody>
      </p:sp>
      <p:sp>
        <p:nvSpPr>
          <p:cNvPr id="7" name="Slide Number Placeholder 6"/>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1493565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FC514E2-846B-4D38-98EF-D8F284B81B36}" type="datetime1">
              <a:rPr lang="fr-FR" smtClean="0"/>
              <a:t>23/07/2024</a:t>
            </a:fld>
            <a:endParaRPr lang="fr-FR"/>
          </a:p>
        </p:txBody>
      </p:sp>
      <p:sp>
        <p:nvSpPr>
          <p:cNvPr id="8" name="Footer Placeholder 7"/>
          <p:cNvSpPr>
            <a:spLocks noGrp="1"/>
          </p:cNvSpPr>
          <p:nvPr>
            <p:ph type="ftr" sz="quarter" idx="11"/>
          </p:nvPr>
        </p:nvSpPr>
        <p:spPr/>
        <p:txBody>
          <a:bodyPr/>
          <a:lstStyle/>
          <a:p>
            <a:r>
              <a:rPr lang="fr-FR"/>
              <a:t>Formation DE AES Du Vallon Maurs- Années 24 -25.</a:t>
            </a:r>
          </a:p>
        </p:txBody>
      </p:sp>
      <p:sp>
        <p:nvSpPr>
          <p:cNvPr id="9" name="Slide Number Placeholder 8"/>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1316027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776D20F-E81A-4255-85F1-AD18FB33B4AA}" type="datetime1">
              <a:rPr lang="fr-FR" smtClean="0"/>
              <a:t>23/07/2024</a:t>
            </a:fld>
            <a:endParaRPr lang="fr-FR"/>
          </a:p>
        </p:txBody>
      </p:sp>
      <p:sp>
        <p:nvSpPr>
          <p:cNvPr id="4" name="Footer Placeholder 3"/>
          <p:cNvSpPr>
            <a:spLocks noGrp="1"/>
          </p:cNvSpPr>
          <p:nvPr>
            <p:ph type="ftr" sz="quarter" idx="11"/>
          </p:nvPr>
        </p:nvSpPr>
        <p:spPr/>
        <p:txBody>
          <a:bodyPr/>
          <a:lstStyle/>
          <a:p>
            <a:r>
              <a:rPr lang="fr-FR"/>
              <a:t>Formation DE AES Du Vallon Maurs- Années 24 -25.</a:t>
            </a:r>
          </a:p>
        </p:txBody>
      </p:sp>
      <p:sp>
        <p:nvSpPr>
          <p:cNvPr id="5" name="Slide Number Placeholder 4"/>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1019345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BB7D67-5193-4C8C-A01E-A735FEA87418}" type="datetime1">
              <a:rPr lang="fr-FR" smtClean="0"/>
              <a:t>23/07/2024</a:t>
            </a:fld>
            <a:endParaRPr lang="fr-FR"/>
          </a:p>
        </p:txBody>
      </p:sp>
      <p:sp>
        <p:nvSpPr>
          <p:cNvPr id="3" name="Footer Placeholder 2"/>
          <p:cNvSpPr>
            <a:spLocks noGrp="1"/>
          </p:cNvSpPr>
          <p:nvPr>
            <p:ph type="ftr" sz="quarter" idx="11"/>
          </p:nvPr>
        </p:nvSpPr>
        <p:spPr/>
        <p:txBody>
          <a:bodyPr/>
          <a:lstStyle/>
          <a:p>
            <a:r>
              <a:rPr lang="fr-FR"/>
              <a:t>Formation DE AES Du Vallon Maurs- Années 24 -25.</a:t>
            </a:r>
          </a:p>
        </p:txBody>
      </p:sp>
      <p:sp>
        <p:nvSpPr>
          <p:cNvPr id="4" name="Slide Number Placeholder 3"/>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2087771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903651F-B290-4C5C-8473-64ABBDB26AB7}" type="datetime1">
              <a:rPr lang="fr-FR" smtClean="0"/>
              <a:t>23/07/2024</a:t>
            </a:fld>
            <a:endParaRPr lang="fr-FR"/>
          </a:p>
        </p:txBody>
      </p:sp>
      <p:sp>
        <p:nvSpPr>
          <p:cNvPr id="6" name="Footer Placeholder 5"/>
          <p:cNvSpPr>
            <a:spLocks noGrp="1"/>
          </p:cNvSpPr>
          <p:nvPr>
            <p:ph type="ftr" sz="quarter" idx="11"/>
          </p:nvPr>
        </p:nvSpPr>
        <p:spPr/>
        <p:txBody>
          <a:bodyPr/>
          <a:lstStyle/>
          <a:p>
            <a:r>
              <a:rPr lang="fr-FR"/>
              <a:t>Formation DE AES Du Vallon Maurs- Années 24 -25.</a:t>
            </a:r>
          </a:p>
        </p:txBody>
      </p:sp>
      <p:sp>
        <p:nvSpPr>
          <p:cNvPr id="7" name="Slide Number Placeholder 6"/>
          <p:cNvSpPr>
            <a:spLocks noGrp="1"/>
          </p:cNvSpPr>
          <p:nvPr>
            <p:ph type="sldNum" sz="quarter" idx="12"/>
          </p:nvPr>
        </p:nvSpPr>
        <p:spPr/>
        <p:txBody>
          <a:bodyPr/>
          <a:lstStyle/>
          <a:p>
            <a:fld id="{305FC44B-9B17-421D-9922-7D606DDD1550}" type="slidenum">
              <a:rPr lang="fr-FR" smtClean="0"/>
              <a:t>‹N°›</a:t>
            </a:fld>
            <a:endParaRPr lang="fr-FR"/>
          </a:p>
        </p:txBody>
      </p:sp>
    </p:spTree>
    <p:extLst>
      <p:ext uri="{BB962C8B-B14F-4D97-AF65-F5344CB8AC3E}">
        <p14:creationId xmlns:p14="http://schemas.microsoft.com/office/powerpoint/2010/main" val="146804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r>
              <a:rPr lang="fr-FR"/>
              <a:t>Formation DE AES Du Vallon Maurs- Années 24 -25.</a:t>
            </a:r>
          </a:p>
        </p:txBody>
      </p:sp>
      <p:sp>
        <p:nvSpPr>
          <p:cNvPr id="7" name="Slide Number Placeholder 6"/>
          <p:cNvSpPr>
            <a:spLocks noGrp="1"/>
          </p:cNvSpPr>
          <p:nvPr>
            <p:ph type="sldNum" sz="quarter" idx="12"/>
          </p:nvPr>
        </p:nvSpPr>
        <p:spPr/>
        <p:txBody>
          <a:bodyPr/>
          <a:lstStyle/>
          <a:p>
            <a:fld id="{305FC44B-9B17-421D-9922-7D606DDD1550}" type="slidenum">
              <a:rPr lang="fr-FR" smtClean="0"/>
              <a:t>‹N°›</a:t>
            </a:fld>
            <a:endParaRPr lang="fr-FR"/>
          </a:p>
        </p:txBody>
      </p:sp>
      <p:sp>
        <p:nvSpPr>
          <p:cNvPr id="5" name="Date Placeholder 4"/>
          <p:cNvSpPr>
            <a:spLocks noGrp="1"/>
          </p:cNvSpPr>
          <p:nvPr>
            <p:ph type="dt" sz="half" idx="10"/>
          </p:nvPr>
        </p:nvSpPr>
        <p:spPr/>
        <p:txBody>
          <a:bodyPr/>
          <a:lstStyle/>
          <a:p>
            <a:fld id="{3A51753F-8DC2-4AA8-9E32-77D29A88E5BD}" type="datetime1">
              <a:rPr lang="fr-FR" smtClean="0"/>
              <a:t>23/07/2024</a:t>
            </a:fld>
            <a:endParaRPr lang="fr-FR"/>
          </a:p>
        </p:txBody>
      </p:sp>
    </p:spTree>
    <p:extLst>
      <p:ext uri="{BB962C8B-B14F-4D97-AF65-F5344CB8AC3E}">
        <p14:creationId xmlns:p14="http://schemas.microsoft.com/office/powerpoint/2010/main" val="1636516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81C7F66-4806-4AB7-AE7D-99096F8C555E}" type="datetime1">
              <a:rPr lang="fr-FR" smtClean="0"/>
              <a:t>23/07/2024</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a:t>Formation DE AES Du Vallon Maurs- Années 24 -25.</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05FC44B-9B17-421D-9922-7D606DDD1550}" type="slidenum">
              <a:rPr lang="fr-FR" smtClean="0"/>
              <a:t>‹N°›</a:t>
            </a:fld>
            <a:endParaRPr lang="fr-FR"/>
          </a:p>
        </p:txBody>
      </p:sp>
    </p:spTree>
    <p:extLst>
      <p:ext uri="{BB962C8B-B14F-4D97-AF65-F5344CB8AC3E}">
        <p14:creationId xmlns:p14="http://schemas.microsoft.com/office/powerpoint/2010/main" val="191902951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pixabay.com/fr/coureur-stickman-dessin-anim%C3%A9-309053/" TargetMode="External"/><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https://pixabay.com/fr/coureur-stickman-dessin-anim%C3%A9-309053/"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8" Type="http://schemas.openxmlformats.org/officeDocument/2006/relationships/hyperlink" Target="https://pixabay.com/fr/vectors/%C5%93il-voir-regarde-un-ic%C3%B4ne-1103593/" TargetMode="External"/><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pixabay.com/fr/coureur-stickman-dessin-anim%C3%A9-309053/"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pixabay.com/fr/coureur-stickman-dessin-anim%C3%A9-309053/"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pixabay.com/fr/coureur-stickman-dessin-anim%C3%A9-309053/"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s://svgsilh.com/fr/00bcd4/image/1138512.html"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www.legifrance.gouv.fr/loda/id/JORFTEXT000028266782" TargetMode="External"/><Relationship Id="rId2" Type="http://schemas.openxmlformats.org/officeDocument/2006/relationships/hyperlink" Target="transmission%20orale%20et%20&#233;crite.pptx" TargetMode="External"/><Relationship Id="rId1" Type="http://schemas.openxmlformats.org/officeDocument/2006/relationships/slideLayout" Target="../slideLayouts/slideLayout2.xml"/><Relationship Id="rId6" Type="http://schemas.openxmlformats.org/officeDocument/2006/relationships/hyperlink" Target="https://svgsilh.com/fr/00bcd4/image/1138512.html" TargetMode="External"/><Relationship Id="rId5" Type="http://schemas.openxmlformats.org/officeDocument/2006/relationships/image" Target="../media/image4.sv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svgsilh.com/fr/00bcd4/image/1138512.html" TargetMode="External"/><Relationship Id="rId3" Type="http://schemas.openxmlformats.org/officeDocument/2006/relationships/hyperlink" Target="https://pixabay.com/fr/vectors/%C5%93il-voir-regarde-un-ic%C3%B4ne-1103593/" TargetMode="External"/><Relationship Id="rId7"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3.png"/><Relationship Id="rId5" Type="http://schemas.openxmlformats.org/officeDocument/2006/relationships/hyperlink" Target="https://pixabay.com/fr/coureur-stickman-dessin-anim%C3%A9-309053/"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https://pixabay.com/fr/coureur-stickman-dessin-anim%C3%A9-309053/"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pixabay.com/fr/coureur-stickman-dessin-anim%C3%A9-309053/"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legifrance.gouv.fr/loda/id/LEGIARTI000041713879/2020-03-13/"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D80088-373F-B24F-19A8-ABB496FE6ED9}"/>
              </a:ext>
            </a:extLst>
          </p:cNvPr>
          <p:cNvSpPr>
            <a:spLocks noGrp="1"/>
          </p:cNvSpPr>
          <p:nvPr>
            <p:ph type="ctrTitle"/>
          </p:nvPr>
        </p:nvSpPr>
        <p:spPr>
          <a:xfrm>
            <a:off x="799931" y="2714291"/>
            <a:ext cx="7766936" cy="1646302"/>
          </a:xfrm>
        </p:spPr>
        <p:txBody>
          <a:bodyPr>
            <a:normAutofit fontScale="90000"/>
          </a:bodyPr>
          <a:lstStyle/>
          <a:p>
            <a:pPr algn="ctr"/>
            <a:br>
              <a:rPr lang="fr-FR" dirty="0"/>
            </a:br>
            <a:br>
              <a:rPr lang="fr-FR" dirty="0"/>
            </a:br>
            <a:br>
              <a:rPr lang="fr-FR" dirty="0"/>
            </a:br>
            <a:br>
              <a:rPr lang="fr-FR" dirty="0"/>
            </a:br>
            <a:r>
              <a:rPr lang="fr-FR" dirty="0"/>
              <a:t>UF 3 : transmission orale et écrite.</a:t>
            </a:r>
          </a:p>
        </p:txBody>
      </p:sp>
      <p:sp>
        <p:nvSpPr>
          <p:cNvPr id="3" name="Sous-titre 2">
            <a:extLst>
              <a:ext uri="{FF2B5EF4-FFF2-40B4-BE49-F238E27FC236}">
                <a16:creationId xmlns:a16="http://schemas.microsoft.com/office/drawing/2014/main" id="{98BD2BC8-6A43-CFE4-69F4-73E8AC212F17}"/>
              </a:ext>
            </a:extLst>
          </p:cNvPr>
          <p:cNvSpPr>
            <a:spLocks noGrp="1"/>
          </p:cNvSpPr>
          <p:nvPr>
            <p:ph type="subTitle" idx="1"/>
          </p:nvPr>
        </p:nvSpPr>
        <p:spPr>
          <a:xfrm>
            <a:off x="799931" y="819953"/>
            <a:ext cx="7295557" cy="1096899"/>
          </a:xfrm>
        </p:spPr>
        <p:txBody>
          <a:bodyPr/>
          <a:lstStyle/>
          <a:p>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kern="100" dirty="0">
                <a:effectLst/>
                <a:latin typeface="Calibri" panose="020F0502020204030204" pitchFamily="34" charset="0"/>
                <a:ea typeface="Calibri" panose="020F0502020204030204" pitchFamily="34" charset="0"/>
                <a:cs typeface="Times New Roman" panose="02020603050405020304" pitchFamily="18" charset="0"/>
              </a:rPr>
              <a:t>DF 5 : Travaille en équipe </a:t>
            </a:r>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pluri-professionnelle</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gestion des risques et traitement des informations liées à l’accompagnement de la personne.</a:t>
            </a:r>
          </a:p>
          <a:p>
            <a:endParaRPr lang="fr-FR" dirty="0"/>
          </a:p>
        </p:txBody>
      </p:sp>
      <p:sp>
        <p:nvSpPr>
          <p:cNvPr id="6" name="ZoneTexte 5">
            <a:extLst>
              <a:ext uri="{FF2B5EF4-FFF2-40B4-BE49-F238E27FC236}">
                <a16:creationId xmlns:a16="http://schemas.microsoft.com/office/drawing/2014/main" id="{4420A243-FCA0-C203-D88A-9776C8F11058}"/>
              </a:ext>
            </a:extLst>
          </p:cNvPr>
          <p:cNvSpPr txBox="1"/>
          <p:nvPr/>
        </p:nvSpPr>
        <p:spPr>
          <a:xfrm>
            <a:off x="5340096" y="5608320"/>
            <a:ext cx="4043635" cy="646331"/>
          </a:xfrm>
          <a:prstGeom prst="rect">
            <a:avLst/>
          </a:prstGeom>
          <a:noFill/>
        </p:spPr>
        <p:txBody>
          <a:bodyPr wrap="square" rtlCol="0">
            <a:spAutoFit/>
          </a:bodyPr>
          <a:lstStyle/>
          <a:p>
            <a:pPr algn="r"/>
            <a:r>
              <a:rPr lang="fr-FR" dirty="0"/>
              <a:t>Intervenant : Céline D’halluin</a:t>
            </a:r>
          </a:p>
          <a:p>
            <a:pPr algn="r"/>
            <a:r>
              <a:rPr lang="fr-FR" dirty="0"/>
              <a:t>2024-2025</a:t>
            </a:r>
          </a:p>
        </p:txBody>
      </p:sp>
    </p:spTree>
    <p:extLst>
      <p:ext uri="{BB962C8B-B14F-4D97-AF65-F5344CB8AC3E}">
        <p14:creationId xmlns:p14="http://schemas.microsoft.com/office/powerpoint/2010/main" val="2026742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4611DB-DAD3-75FC-2EB6-E81FCBAE9B8B}"/>
              </a:ext>
            </a:extLst>
          </p:cNvPr>
          <p:cNvSpPr>
            <a:spLocks noGrp="1"/>
          </p:cNvSpPr>
          <p:nvPr>
            <p:ph type="title"/>
          </p:nvPr>
        </p:nvSpPr>
        <p:spPr/>
        <p:txBody>
          <a:bodyPr/>
          <a:lstStyle/>
          <a:p>
            <a:r>
              <a:rPr lang="fr-FR" dirty="0"/>
              <a:t>Quelle information est il utile de partager?</a:t>
            </a:r>
          </a:p>
        </p:txBody>
      </p:sp>
      <p:sp>
        <p:nvSpPr>
          <p:cNvPr id="3" name="Espace réservé du contenu 2">
            <a:extLst>
              <a:ext uri="{FF2B5EF4-FFF2-40B4-BE49-F238E27FC236}">
                <a16:creationId xmlns:a16="http://schemas.microsoft.com/office/drawing/2014/main" id="{DE1BC256-6D09-0435-9596-D65E85363AF0}"/>
              </a:ext>
            </a:extLst>
          </p:cNvPr>
          <p:cNvSpPr>
            <a:spLocks noGrp="1"/>
          </p:cNvSpPr>
          <p:nvPr>
            <p:ph idx="1"/>
          </p:nvPr>
        </p:nvSpPr>
        <p:spPr/>
        <p:txBody>
          <a:bodyPr/>
          <a:lstStyle/>
          <a:p>
            <a:r>
              <a:rPr lang="fr-FR" dirty="0"/>
              <a:t>Cette question peut sembler simple, cependant elle a tendance à se complexifier dans certaines situations. Voici une liste de questions simples qui vous permettront d’évaluer l’utilité ou la nécessité de transmettre une information dans toutes les situations.</a:t>
            </a:r>
          </a:p>
          <a:p>
            <a:endParaRPr lang="fr-FR" dirty="0"/>
          </a:p>
          <a:p>
            <a:pPr lvl="1"/>
            <a:r>
              <a:rPr lang="fr-FR" dirty="0"/>
              <a:t>Y a t’il un risque pour la personne si je ne communique pas cette information?</a:t>
            </a:r>
          </a:p>
          <a:p>
            <a:pPr lvl="1"/>
            <a:r>
              <a:rPr lang="fr-FR" dirty="0"/>
              <a:t>Y a t’il une perte de qualité dans l’accompagnement proposé si je ne communique pas cette information?</a:t>
            </a:r>
          </a:p>
          <a:p>
            <a:pPr lvl="1"/>
            <a:r>
              <a:rPr lang="fr-FR" dirty="0"/>
              <a:t>Y a t’il un intérêt, un avantage ou une amélioration possible de l’accompagnement si je transmet cette information? </a:t>
            </a:r>
          </a:p>
          <a:p>
            <a:pPr marL="457200" lvl="1" indent="0">
              <a:buNone/>
            </a:pPr>
            <a:r>
              <a:rPr lang="fr-FR" dirty="0"/>
              <a:t>Si la réponse est oui, à l’une de ces questions alors il est nécessaire de transmettre l’information.</a:t>
            </a:r>
          </a:p>
        </p:txBody>
      </p:sp>
      <p:sp>
        <p:nvSpPr>
          <p:cNvPr id="4" name="Espace réservé du pied de page 3">
            <a:extLst>
              <a:ext uri="{FF2B5EF4-FFF2-40B4-BE49-F238E27FC236}">
                <a16:creationId xmlns:a16="http://schemas.microsoft.com/office/drawing/2014/main" id="{1D1969B9-0DBC-F254-506C-3D7F085FF926}"/>
              </a:ext>
            </a:extLst>
          </p:cNvPr>
          <p:cNvSpPr>
            <a:spLocks noGrp="1"/>
          </p:cNvSpPr>
          <p:nvPr>
            <p:ph type="ftr" sz="quarter" idx="11"/>
          </p:nvPr>
        </p:nvSpPr>
        <p:spPr/>
        <p:txBody>
          <a:bodyPr/>
          <a:lstStyle/>
          <a:p>
            <a:r>
              <a:rPr lang="fr-FR"/>
              <a:t>Formation DE AES Du Vallon Maurs- Années 24 -25.</a:t>
            </a:r>
          </a:p>
        </p:txBody>
      </p:sp>
    </p:spTree>
    <p:extLst>
      <p:ext uri="{BB962C8B-B14F-4D97-AF65-F5344CB8AC3E}">
        <p14:creationId xmlns:p14="http://schemas.microsoft.com/office/powerpoint/2010/main" val="3215344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1B6852-728C-4529-CB99-E4ED5DFA61F0}"/>
              </a:ext>
            </a:extLst>
          </p:cNvPr>
          <p:cNvSpPr>
            <a:spLocks noGrp="1"/>
          </p:cNvSpPr>
          <p:nvPr>
            <p:ph type="title"/>
          </p:nvPr>
        </p:nvSpPr>
        <p:spPr/>
        <p:txBody>
          <a:bodyPr/>
          <a:lstStyle/>
          <a:p>
            <a:r>
              <a:rPr lang="fr-FR" dirty="0"/>
              <a:t>Les transmissions écrites</a:t>
            </a:r>
          </a:p>
        </p:txBody>
      </p:sp>
      <p:sp>
        <p:nvSpPr>
          <p:cNvPr id="3" name="Espace réservé du contenu 2">
            <a:extLst>
              <a:ext uri="{FF2B5EF4-FFF2-40B4-BE49-F238E27FC236}">
                <a16:creationId xmlns:a16="http://schemas.microsoft.com/office/drawing/2014/main" id="{09F77812-9582-2F8C-4533-BD38826D7BD5}"/>
              </a:ext>
            </a:extLst>
          </p:cNvPr>
          <p:cNvSpPr>
            <a:spLocks noGrp="1"/>
          </p:cNvSpPr>
          <p:nvPr>
            <p:ph idx="1"/>
          </p:nvPr>
        </p:nvSpPr>
        <p:spPr>
          <a:xfrm>
            <a:off x="593358" y="1270000"/>
            <a:ext cx="8596668" cy="3880773"/>
          </a:xfrm>
        </p:spPr>
        <p:txBody>
          <a:bodyPr>
            <a:normAutofit fontScale="85000" lnSpcReduction="20000"/>
          </a:bodyPr>
          <a:lstStyle/>
          <a:p>
            <a:r>
              <a:rPr lang="fr-FR" dirty="0"/>
              <a:t>Les transmissions écrites peuvent se définir comme les </a:t>
            </a:r>
            <a:r>
              <a:rPr lang="fr-FR" b="1" u="sng" dirty="0"/>
              <a:t>écrits du quotidien</a:t>
            </a:r>
            <a:r>
              <a:rPr lang="fr-FR" dirty="0"/>
              <a:t>. Elles sont essentielles pour organiser le quotidien, travailler en équipe et ajuster les accompagnements en temps réel. </a:t>
            </a:r>
          </a:p>
          <a:p>
            <a:r>
              <a:rPr lang="fr-FR" dirty="0"/>
              <a:t>Il existe différents supports</a:t>
            </a:r>
          </a:p>
          <a:p>
            <a:r>
              <a:rPr lang="fr-FR" dirty="0"/>
              <a:t> de transmission de l’information au sein des ESMS (Etablissements Sociaux et Médico Sociaux).</a:t>
            </a:r>
          </a:p>
          <a:p>
            <a:endParaRPr lang="fr-FR" dirty="0"/>
          </a:p>
          <a:p>
            <a:pPr lvl="1"/>
            <a:r>
              <a:rPr lang="fr-FR" dirty="0"/>
              <a:t>Cahier de liaison ou de transmission</a:t>
            </a:r>
          </a:p>
          <a:p>
            <a:pPr lvl="1"/>
            <a:r>
              <a:rPr lang="fr-FR" dirty="0"/>
              <a:t>Dossier Unique Informatisé</a:t>
            </a:r>
          </a:p>
          <a:p>
            <a:pPr lvl="1"/>
            <a:r>
              <a:rPr lang="fr-FR" dirty="0"/>
              <a:t>Carnets de bords</a:t>
            </a:r>
          </a:p>
          <a:p>
            <a:pPr lvl="1"/>
            <a:r>
              <a:rPr lang="fr-FR" dirty="0"/>
              <a:t>Cahier de nuit</a:t>
            </a:r>
          </a:p>
          <a:p>
            <a:pPr lvl="1"/>
            <a:r>
              <a:rPr lang="fr-FR" dirty="0"/>
              <a:t>Cahier de jour</a:t>
            </a:r>
          </a:p>
          <a:p>
            <a:pPr lvl="1"/>
            <a:r>
              <a:rPr lang="fr-FR" dirty="0"/>
              <a:t>Cahier des intervenants à domicile</a:t>
            </a:r>
          </a:p>
          <a:p>
            <a:pPr lvl="1"/>
            <a:r>
              <a:rPr lang="fr-FR" dirty="0"/>
              <a:t>Cahier de transmissions familles…</a:t>
            </a:r>
          </a:p>
          <a:p>
            <a:pPr marL="457200" lvl="1" indent="0">
              <a:buNone/>
            </a:pPr>
            <a:endParaRPr lang="fr-FR" dirty="0"/>
          </a:p>
          <a:p>
            <a:pPr lvl="1"/>
            <a:endParaRPr lang="fr-FR" dirty="0"/>
          </a:p>
        </p:txBody>
      </p:sp>
      <p:sp>
        <p:nvSpPr>
          <p:cNvPr id="4" name="Espace réservé du pied de page 3">
            <a:extLst>
              <a:ext uri="{FF2B5EF4-FFF2-40B4-BE49-F238E27FC236}">
                <a16:creationId xmlns:a16="http://schemas.microsoft.com/office/drawing/2014/main" id="{CB9B087A-0A72-742F-BA66-F89BA581D2B6}"/>
              </a:ext>
            </a:extLst>
          </p:cNvPr>
          <p:cNvSpPr>
            <a:spLocks noGrp="1"/>
          </p:cNvSpPr>
          <p:nvPr>
            <p:ph type="ftr" sz="quarter" idx="11"/>
          </p:nvPr>
        </p:nvSpPr>
        <p:spPr/>
        <p:txBody>
          <a:bodyPr/>
          <a:lstStyle/>
          <a:p>
            <a:r>
              <a:rPr lang="fr-FR"/>
              <a:t>Formation DE AES Du Vallon Maurs- Années 24 -25.</a:t>
            </a:r>
          </a:p>
        </p:txBody>
      </p:sp>
      <p:sp>
        <p:nvSpPr>
          <p:cNvPr id="5" name="Étoile : 7 branches 4">
            <a:extLst>
              <a:ext uri="{FF2B5EF4-FFF2-40B4-BE49-F238E27FC236}">
                <a16:creationId xmlns:a16="http://schemas.microsoft.com/office/drawing/2014/main" id="{402B12E3-5A5A-85A7-16A6-20A3060AA934}"/>
              </a:ext>
            </a:extLst>
          </p:cNvPr>
          <p:cNvSpPr/>
          <p:nvPr/>
        </p:nvSpPr>
        <p:spPr>
          <a:xfrm>
            <a:off x="8953261" y="379411"/>
            <a:ext cx="2915278" cy="2376106"/>
          </a:xfrm>
          <a:prstGeom prst="star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Contenu </a:t>
            </a:r>
          </a:p>
          <a:p>
            <a:pPr algn="ctr"/>
            <a:r>
              <a:rPr lang="fr-FR" dirty="0"/>
              <a:t>Indispensable</a:t>
            </a:r>
          </a:p>
        </p:txBody>
      </p:sp>
    </p:spTree>
    <p:extLst>
      <p:ext uri="{BB962C8B-B14F-4D97-AF65-F5344CB8AC3E}">
        <p14:creationId xmlns:p14="http://schemas.microsoft.com/office/powerpoint/2010/main" val="2591543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3EC265-B193-2E18-9105-6D9C4A62E7D9}"/>
              </a:ext>
            </a:extLst>
          </p:cNvPr>
          <p:cNvSpPr>
            <a:spLocks noGrp="1"/>
          </p:cNvSpPr>
          <p:nvPr>
            <p:ph type="title"/>
          </p:nvPr>
        </p:nvSpPr>
        <p:spPr/>
        <p:txBody>
          <a:bodyPr/>
          <a:lstStyle/>
          <a:p>
            <a:r>
              <a:rPr lang="fr-FR" dirty="0"/>
              <a:t>Les enjeux de la communication écrite.</a:t>
            </a:r>
          </a:p>
        </p:txBody>
      </p:sp>
      <p:sp>
        <p:nvSpPr>
          <p:cNvPr id="3" name="Espace réservé du contenu 2">
            <a:extLst>
              <a:ext uri="{FF2B5EF4-FFF2-40B4-BE49-F238E27FC236}">
                <a16:creationId xmlns:a16="http://schemas.microsoft.com/office/drawing/2014/main" id="{194B5991-EB8F-7033-6053-7BCA8B41CD49}"/>
              </a:ext>
            </a:extLst>
          </p:cNvPr>
          <p:cNvSpPr>
            <a:spLocks noGrp="1"/>
          </p:cNvSpPr>
          <p:nvPr>
            <p:ph idx="1"/>
          </p:nvPr>
        </p:nvSpPr>
        <p:spPr/>
        <p:txBody>
          <a:bodyPr/>
          <a:lstStyle/>
          <a:p>
            <a:pPr marL="0" indent="0">
              <a:buNone/>
            </a:pPr>
            <a:endParaRPr lang="fr-FR" dirty="0"/>
          </a:p>
          <a:p>
            <a:endParaRPr lang="fr-FR" dirty="0"/>
          </a:p>
        </p:txBody>
      </p:sp>
      <p:sp>
        <p:nvSpPr>
          <p:cNvPr id="4" name="Espace réservé du pied de page 3">
            <a:extLst>
              <a:ext uri="{FF2B5EF4-FFF2-40B4-BE49-F238E27FC236}">
                <a16:creationId xmlns:a16="http://schemas.microsoft.com/office/drawing/2014/main" id="{23BBB397-5C18-BD07-264D-E0779B251269}"/>
              </a:ext>
            </a:extLst>
          </p:cNvPr>
          <p:cNvSpPr>
            <a:spLocks noGrp="1"/>
          </p:cNvSpPr>
          <p:nvPr>
            <p:ph type="ftr" sz="quarter" idx="11"/>
          </p:nvPr>
        </p:nvSpPr>
        <p:spPr/>
        <p:txBody>
          <a:bodyPr/>
          <a:lstStyle/>
          <a:p>
            <a:r>
              <a:rPr lang="fr-FR"/>
              <a:t>Formation DE AES Du Vallon Maurs- Années 24 -25.</a:t>
            </a:r>
          </a:p>
        </p:txBody>
      </p:sp>
      <p:graphicFrame>
        <p:nvGraphicFramePr>
          <p:cNvPr id="5" name="Diagramme 4">
            <a:extLst>
              <a:ext uri="{FF2B5EF4-FFF2-40B4-BE49-F238E27FC236}">
                <a16:creationId xmlns:a16="http://schemas.microsoft.com/office/drawing/2014/main" id="{6D8CB1A8-2D42-4220-7A51-1CFDB6C2A881}"/>
              </a:ext>
            </a:extLst>
          </p:cNvPr>
          <p:cNvGraphicFramePr/>
          <p:nvPr>
            <p:extLst>
              <p:ext uri="{D42A27DB-BD31-4B8C-83A1-F6EECF244321}">
                <p14:modId xmlns:p14="http://schemas.microsoft.com/office/powerpoint/2010/main" val="2108103339"/>
              </p:ext>
            </p:extLst>
          </p:nvPr>
        </p:nvGraphicFramePr>
        <p:xfrm>
          <a:off x="1602792" y="2826587"/>
          <a:ext cx="8128000" cy="2984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7027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5B82EF-0EC4-0A70-92FD-47609841537A}"/>
              </a:ext>
            </a:extLst>
          </p:cNvPr>
          <p:cNvSpPr>
            <a:spLocks noGrp="1"/>
          </p:cNvSpPr>
          <p:nvPr>
            <p:ph type="title"/>
          </p:nvPr>
        </p:nvSpPr>
        <p:spPr/>
        <p:txBody>
          <a:bodyPr/>
          <a:lstStyle/>
          <a:p>
            <a:r>
              <a:rPr lang="fr-FR" dirty="0"/>
              <a:t>Les enjeux des écrits professionnels</a:t>
            </a:r>
          </a:p>
        </p:txBody>
      </p:sp>
      <p:sp>
        <p:nvSpPr>
          <p:cNvPr id="3" name="Espace réservé du contenu 2">
            <a:extLst>
              <a:ext uri="{FF2B5EF4-FFF2-40B4-BE49-F238E27FC236}">
                <a16:creationId xmlns:a16="http://schemas.microsoft.com/office/drawing/2014/main" id="{B88B516A-95CD-9399-ED5C-AB64BBC188CD}"/>
              </a:ext>
            </a:extLst>
          </p:cNvPr>
          <p:cNvSpPr>
            <a:spLocks noGrp="1"/>
          </p:cNvSpPr>
          <p:nvPr>
            <p:ph sz="half" idx="1"/>
          </p:nvPr>
        </p:nvSpPr>
        <p:spPr/>
        <p:txBody>
          <a:bodyPr/>
          <a:lstStyle/>
          <a:p>
            <a:r>
              <a:rPr lang="fr-FR" dirty="0"/>
              <a:t>Pour la personne accompagnée</a:t>
            </a:r>
          </a:p>
          <a:p>
            <a:pPr marL="0" indent="0">
              <a:buNone/>
            </a:pPr>
            <a:endParaRPr lang="fr-FR" dirty="0"/>
          </a:p>
          <a:p>
            <a:pPr lvl="1"/>
            <a:r>
              <a:rPr lang="fr-FR" dirty="0"/>
              <a:t>Les écrits permettent la continuité et donc la cohérence et la pertinence de leur accompagnements.</a:t>
            </a:r>
          </a:p>
          <a:p>
            <a:pPr lvl="1"/>
            <a:endParaRPr lang="fr-FR" dirty="0"/>
          </a:p>
          <a:p>
            <a:pPr lvl="1"/>
            <a:r>
              <a:rPr lang="fr-FR" dirty="0"/>
              <a:t>Les écrits permettent aux personnes de disposer de leurs droits. Entre autre, le droit d’accès aux informations les concernant.</a:t>
            </a:r>
          </a:p>
        </p:txBody>
      </p:sp>
      <p:sp>
        <p:nvSpPr>
          <p:cNvPr id="4" name="Espace réservé du contenu 3">
            <a:extLst>
              <a:ext uri="{FF2B5EF4-FFF2-40B4-BE49-F238E27FC236}">
                <a16:creationId xmlns:a16="http://schemas.microsoft.com/office/drawing/2014/main" id="{3F073241-C58A-C859-2CE3-11A0EA74E03B}"/>
              </a:ext>
            </a:extLst>
          </p:cNvPr>
          <p:cNvSpPr>
            <a:spLocks noGrp="1"/>
          </p:cNvSpPr>
          <p:nvPr>
            <p:ph sz="half" idx="2"/>
          </p:nvPr>
        </p:nvSpPr>
        <p:spPr/>
        <p:txBody>
          <a:bodyPr/>
          <a:lstStyle/>
          <a:p>
            <a:r>
              <a:rPr lang="fr-FR" dirty="0"/>
              <a:t>Les enjeux pour les professionnels et les établissements</a:t>
            </a:r>
          </a:p>
          <a:p>
            <a:pPr lvl="1"/>
            <a:r>
              <a:rPr lang="fr-FR" dirty="0"/>
              <a:t>Assurer la continuité, la cohérence et la pertinence des accompagnements.</a:t>
            </a:r>
          </a:p>
          <a:p>
            <a:pPr lvl="1"/>
            <a:r>
              <a:rPr lang="fr-FR" dirty="0"/>
              <a:t>Disposer d’une mémoire individuelle et collective</a:t>
            </a:r>
          </a:p>
          <a:p>
            <a:pPr lvl="1"/>
            <a:r>
              <a:rPr lang="fr-FR" dirty="0"/>
              <a:t>Justifier les actions menées</a:t>
            </a:r>
          </a:p>
          <a:p>
            <a:pPr lvl="1"/>
            <a:r>
              <a:rPr lang="fr-FR" dirty="0"/>
              <a:t>Justifier les moyens alloués</a:t>
            </a:r>
          </a:p>
          <a:p>
            <a:pPr lvl="1"/>
            <a:r>
              <a:rPr lang="fr-FR" dirty="0"/>
              <a:t>Faciliter la communication interne et externe.</a:t>
            </a:r>
          </a:p>
        </p:txBody>
      </p:sp>
      <p:sp>
        <p:nvSpPr>
          <p:cNvPr id="5" name="Espace réservé du pied de page 4">
            <a:extLst>
              <a:ext uri="{FF2B5EF4-FFF2-40B4-BE49-F238E27FC236}">
                <a16:creationId xmlns:a16="http://schemas.microsoft.com/office/drawing/2014/main" id="{D8534CE4-8FDF-5912-F160-3251D803B220}"/>
              </a:ext>
            </a:extLst>
          </p:cNvPr>
          <p:cNvSpPr>
            <a:spLocks noGrp="1"/>
          </p:cNvSpPr>
          <p:nvPr>
            <p:ph type="ftr" sz="quarter" idx="11"/>
          </p:nvPr>
        </p:nvSpPr>
        <p:spPr/>
        <p:txBody>
          <a:bodyPr/>
          <a:lstStyle/>
          <a:p>
            <a:r>
              <a:rPr lang="fr-FR"/>
              <a:t>Formation DE AES Du Vallon Maurs- Années 24 -25.</a:t>
            </a:r>
          </a:p>
        </p:txBody>
      </p:sp>
    </p:spTree>
    <p:extLst>
      <p:ext uri="{BB962C8B-B14F-4D97-AF65-F5344CB8AC3E}">
        <p14:creationId xmlns:p14="http://schemas.microsoft.com/office/powerpoint/2010/main" val="1723118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F6EAA5-1EA4-3F86-A7DE-209B6A11D40E}"/>
              </a:ext>
            </a:extLst>
          </p:cNvPr>
          <p:cNvSpPr>
            <a:spLocks noGrp="1"/>
          </p:cNvSpPr>
          <p:nvPr>
            <p:ph type="title"/>
          </p:nvPr>
        </p:nvSpPr>
        <p:spPr/>
        <p:txBody>
          <a:bodyPr/>
          <a:lstStyle/>
          <a:p>
            <a:r>
              <a:rPr lang="fr-FR" dirty="0"/>
              <a:t>Outils aide à la rédaction</a:t>
            </a:r>
          </a:p>
        </p:txBody>
      </p:sp>
      <p:sp>
        <p:nvSpPr>
          <p:cNvPr id="4" name="Espace réservé du pied de page 3">
            <a:extLst>
              <a:ext uri="{FF2B5EF4-FFF2-40B4-BE49-F238E27FC236}">
                <a16:creationId xmlns:a16="http://schemas.microsoft.com/office/drawing/2014/main" id="{095E7413-D4AE-B9C0-3194-C17757973C68}"/>
              </a:ext>
            </a:extLst>
          </p:cNvPr>
          <p:cNvSpPr>
            <a:spLocks noGrp="1"/>
          </p:cNvSpPr>
          <p:nvPr>
            <p:ph type="ftr" sz="quarter" idx="11"/>
          </p:nvPr>
        </p:nvSpPr>
        <p:spPr/>
        <p:txBody>
          <a:bodyPr/>
          <a:lstStyle/>
          <a:p>
            <a:r>
              <a:rPr lang="fr-FR"/>
              <a:t>Formation DE AES Du Vallon Maurs- Années 24 -25.</a:t>
            </a:r>
          </a:p>
        </p:txBody>
      </p:sp>
      <p:graphicFrame>
        <p:nvGraphicFramePr>
          <p:cNvPr id="8" name="Tableau 8">
            <a:extLst>
              <a:ext uri="{FF2B5EF4-FFF2-40B4-BE49-F238E27FC236}">
                <a16:creationId xmlns:a16="http://schemas.microsoft.com/office/drawing/2014/main" id="{A9A703E3-9D1D-5467-95C6-D87D84A8D943}"/>
              </a:ext>
            </a:extLst>
          </p:cNvPr>
          <p:cNvGraphicFramePr>
            <a:graphicFrameLocks noGrp="1"/>
          </p:cNvGraphicFramePr>
          <p:nvPr>
            <p:ph idx="1"/>
            <p:extLst>
              <p:ext uri="{D42A27DB-BD31-4B8C-83A1-F6EECF244321}">
                <p14:modId xmlns:p14="http://schemas.microsoft.com/office/powerpoint/2010/main" val="340222016"/>
              </p:ext>
            </p:extLst>
          </p:nvPr>
        </p:nvGraphicFramePr>
        <p:xfrm>
          <a:off x="677690" y="1621762"/>
          <a:ext cx="8596312" cy="4688840"/>
        </p:xfrm>
        <a:graphic>
          <a:graphicData uri="http://schemas.openxmlformats.org/drawingml/2006/table">
            <a:tbl>
              <a:tblPr firstRow="1" bandRow="1">
                <a:tableStyleId>{5C22544A-7EE6-4342-B048-85BDC9FD1C3A}</a:tableStyleId>
              </a:tblPr>
              <a:tblGrid>
                <a:gridCol w="4298156">
                  <a:extLst>
                    <a:ext uri="{9D8B030D-6E8A-4147-A177-3AD203B41FA5}">
                      <a16:colId xmlns:a16="http://schemas.microsoft.com/office/drawing/2014/main" val="2552061087"/>
                    </a:ext>
                  </a:extLst>
                </a:gridCol>
                <a:gridCol w="4298156">
                  <a:extLst>
                    <a:ext uri="{9D8B030D-6E8A-4147-A177-3AD203B41FA5}">
                      <a16:colId xmlns:a16="http://schemas.microsoft.com/office/drawing/2014/main" val="3403811161"/>
                    </a:ext>
                  </a:extLst>
                </a:gridCol>
              </a:tblGrid>
              <a:tr h="370840">
                <a:tc>
                  <a:txBody>
                    <a:bodyPr/>
                    <a:lstStyle/>
                    <a:p>
                      <a:r>
                        <a:rPr lang="fr-FR" dirty="0"/>
                        <a:t>Préparer son écrit</a:t>
                      </a:r>
                    </a:p>
                  </a:txBody>
                  <a:tcPr/>
                </a:tc>
                <a:tc>
                  <a:txBody>
                    <a:bodyPr/>
                    <a:lstStyle/>
                    <a:p>
                      <a:r>
                        <a:rPr lang="fr-FR" dirty="0"/>
                        <a:t>A compléter en amont de la rédaction d’un écrit (guide pour le brouillon)</a:t>
                      </a:r>
                    </a:p>
                  </a:txBody>
                  <a:tcPr/>
                </a:tc>
                <a:extLst>
                  <a:ext uri="{0D108BD9-81ED-4DB2-BD59-A6C34878D82A}">
                    <a16:rowId xmlns:a16="http://schemas.microsoft.com/office/drawing/2014/main" val="3225626272"/>
                  </a:ext>
                </a:extLst>
              </a:tr>
              <a:tr h="370840">
                <a:tc>
                  <a:txBody>
                    <a:bodyPr/>
                    <a:lstStyle/>
                    <a:p>
                      <a:r>
                        <a:rPr lang="fr-FR" dirty="0"/>
                        <a:t>Pourquoi j’écris?</a:t>
                      </a:r>
                    </a:p>
                  </a:txBody>
                  <a:tcPr/>
                </a:tc>
                <a:tc>
                  <a:txBody>
                    <a:bodyPr/>
                    <a:lstStyle/>
                    <a:p>
                      <a:endParaRPr lang="fr-FR"/>
                    </a:p>
                  </a:txBody>
                  <a:tcPr/>
                </a:tc>
                <a:extLst>
                  <a:ext uri="{0D108BD9-81ED-4DB2-BD59-A6C34878D82A}">
                    <a16:rowId xmlns:a16="http://schemas.microsoft.com/office/drawing/2014/main" val="2708569388"/>
                  </a:ext>
                </a:extLst>
              </a:tr>
              <a:tr h="370840">
                <a:tc>
                  <a:txBody>
                    <a:bodyPr/>
                    <a:lstStyle/>
                    <a:p>
                      <a:r>
                        <a:rPr lang="fr-FR" dirty="0"/>
                        <a:t>A qui j’écris?</a:t>
                      </a:r>
                    </a:p>
                  </a:txBody>
                  <a:tcPr/>
                </a:tc>
                <a:tc>
                  <a:txBody>
                    <a:bodyPr/>
                    <a:lstStyle/>
                    <a:p>
                      <a:endParaRPr lang="fr-FR"/>
                    </a:p>
                  </a:txBody>
                  <a:tcPr/>
                </a:tc>
                <a:extLst>
                  <a:ext uri="{0D108BD9-81ED-4DB2-BD59-A6C34878D82A}">
                    <a16:rowId xmlns:a16="http://schemas.microsoft.com/office/drawing/2014/main" val="2609991857"/>
                  </a:ext>
                </a:extLst>
              </a:tr>
              <a:tr h="370840">
                <a:tc>
                  <a:txBody>
                    <a:bodyPr/>
                    <a:lstStyle/>
                    <a:p>
                      <a:r>
                        <a:rPr lang="fr-FR" dirty="0"/>
                        <a:t>Quel est le support le plus adapté?</a:t>
                      </a:r>
                    </a:p>
                  </a:txBody>
                  <a:tcPr/>
                </a:tc>
                <a:tc>
                  <a:txBody>
                    <a:bodyPr/>
                    <a:lstStyle/>
                    <a:p>
                      <a:endParaRPr lang="fr-FR"/>
                    </a:p>
                  </a:txBody>
                  <a:tcPr/>
                </a:tc>
                <a:extLst>
                  <a:ext uri="{0D108BD9-81ED-4DB2-BD59-A6C34878D82A}">
                    <a16:rowId xmlns:a16="http://schemas.microsoft.com/office/drawing/2014/main" val="3012684697"/>
                  </a:ext>
                </a:extLst>
              </a:tr>
              <a:tr h="370840">
                <a:tc>
                  <a:txBody>
                    <a:bodyPr/>
                    <a:lstStyle/>
                    <a:p>
                      <a:r>
                        <a:rPr lang="fr-FR" dirty="0"/>
                        <a:t>Qui valide mon écrit?</a:t>
                      </a:r>
                    </a:p>
                  </a:txBody>
                  <a:tcPr/>
                </a:tc>
                <a:tc>
                  <a:txBody>
                    <a:bodyPr/>
                    <a:lstStyle/>
                    <a:p>
                      <a:endParaRPr lang="fr-FR"/>
                    </a:p>
                  </a:txBody>
                  <a:tcPr/>
                </a:tc>
                <a:extLst>
                  <a:ext uri="{0D108BD9-81ED-4DB2-BD59-A6C34878D82A}">
                    <a16:rowId xmlns:a16="http://schemas.microsoft.com/office/drawing/2014/main" val="2601254674"/>
                  </a:ext>
                </a:extLst>
              </a:tr>
              <a:tr h="370840">
                <a:tc>
                  <a:txBody>
                    <a:bodyPr/>
                    <a:lstStyle/>
                    <a:p>
                      <a:r>
                        <a:rPr lang="fr-FR" dirty="0"/>
                        <a:t>Quelle est la place de la personne accompagnée dans l’élaboration de l’écrit?</a:t>
                      </a:r>
                    </a:p>
                  </a:txBody>
                  <a:tcPr/>
                </a:tc>
                <a:tc>
                  <a:txBody>
                    <a:bodyPr/>
                    <a:lstStyle/>
                    <a:p>
                      <a:endParaRPr lang="fr-FR"/>
                    </a:p>
                  </a:txBody>
                  <a:tcPr/>
                </a:tc>
                <a:extLst>
                  <a:ext uri="{0D108BD9-81ED-4DB2-BD59-A6C34878D82A}">
                    <a16:rowId xmlns:a16="http://schemas.microsoft.com/office/drawing/2014/main" val="2256636300"/>
                  </a:ext>
                </a:extLst>
              </a:tr>
              <a:tr h="370840">
                <a:tc>
                  <a:txBody>
                    <a:bodyPr/>
                    <a:lstStyle/>
                    <a:p>
                      <a:r>
                        <a:rPr lang="fr-FR" dirty="0"/>
                        <a:t>Quelles sont les informations utiles?</a:t>
                      </a:r>
                    </a:p>
                  </a:txBody>
                  <a:tcPr/>
                </a:tc>
                <a:tc>
                  <a:txBody>
                    <a:bodyPr/>
                    <a:lstStyle/>
                    <a:p>
                      <a:endParaRPr lang="fr-FR"/>
                    </a:p>
                  </a:txBody>
                  <a:tcPr/>
                </a:tc>
                <a:extLst>
                  <a:ext uri="{0D108BD9-81ED-4DB2-BD59-A6C34878D82A}">
                    <a16:rowId xmlns:a16="http://schemas.microsoft.com/office/drawing/2014/main" val="755310855"/>
                  </a:ext>
                </a:extLst>
              </a:tr>
              <a:tr h="370840">
                <a:tc>
                  <a:txBody>
                    <a:bodyPr/>
                    <a:lstStyle/>
                    <a:p>
                      <a:r>
                        <a:rPr lang="fr-FR" dirty="0"/>
                        <a:t>Dans quel ordre vais-je rédiger les informations?</a:t>
                      </a:r>
                    </a:p>
                  </a:txBody>
                  <a:tcPr/>
                </a:tc>
                <a:tc>
                  <a:txBody>
                    <a:bodyPr/>
                    <a:lstStyle/>
                    <a:p>
                      <a:endParaRPr lang="fr-FR"/>
                    </a:p>
                  </a:txBody>
                  <a:tcPr/>
                </a:tc>
                <a:extLst>
                  <a:ext uri="{0D108BD9-81ED-4DB2-BD59-A6C34878D82A}">
                    <a16:rowId xmlns:a16="http://schemas.microsoft.com/office/drawing/2014/main" val="384606770"/>
                  </a:ext>
                </a:extLst>
              </a:tr>
              <a:tr h="370840">
                <a:tc>
                  <a:txBody>
                    <a:bodyPr/>
                    <a:lstStyle/>
                    <a:p>
                      <a:r>
                        <a:rPr lang="fr-FR" dirty="0"/>
                        <a:t>Comment vais-je présenter les éléments (tableau, schéma, texte…)?</a:t>
                      </a:r>
                    </a:p>
                  </a:txBody>
                  <a:tcPr/>
                </a:tc>
                <a:tc>
                  <a:txBody>
                    <a:bodyPr/>
                    <a:lstStyle/>
                    <a:p>
                      <a:endParaRPr lang="fr-FR" dirty="0"/>
                    </a:p>
                  </a:txBody>
                  <a:tcPr/>
                </a:tc>
                <a:extLst>
                  <a:ext uri="{0D108BD9-81ED-4DB2-BD59-A6C34878D82A}">
                    <a16:rowId xmlns:a16="http://schemas.microsoft.com/office/drawing/2014/main" val="1160853001"/>
                  </a:ext>
                </a:extLst>
              </a:tr>
            </a:tbl>
          </a:graphicData>
        </a:graphic>
      </p:graphicFrame>
      <p:sp>
        <p:nvSpPr>
          <p:cNvPr id="9" name="ZoneTexte 8">
            <a:extLst>
              <a:ext uri="{FF2B5EF4-FFF2-40B4-BE49-F238E27FC236}">
                <a16:creationId xmlns:a16="http://schemas.microsoft.com/office/drawing/2014/main" id="{88E0BFC4-AD53-B01A-2F22-3DF3CFE6AC1D}"/>
              </a:ext>
            </a:extLst>
          </p:cNvPr>
          <p:cNvSpPr txBox="1"/>
          <p:nvPr/>
        </p:nvSpPr>
        <p:spPr>
          <a:xfrm>
            <a:off x="9992458" y="1621762"/>
            <a:ext cx="1717459" cy="4524315"/>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fr-FR" dirty="0">
                <a:solidFill>
                  <a:schemeClr val="tx1"/>
                </a:solidFill>
              </a:rPr>
              <a:t>Important :</a:t>
            </a:r>
          </a:p>
          <a:p>
            <a:r>
              <a:rPr lang="fr-FR" dirty="0">
                <a:solidFill>
                  <a:schemeClr val="tx1"/>
                </a:solidFill>
              </a:rPr>
              <a:t>Tous les écrits doivent être signés par leur auteur.</a:t>
            </a:r>
          </a:p>
          <a:p>
            <a:r>
              <a:rPr lang="fr-FR" dirty="0">
                <a:solidFill>
                  <a:schemeClr val="tx1"/>
                </a:solidFill>
              </a:rPr>
              <a:t>Il est nécessaire d’y adjoindre la fonction de la personne afin que le lecteur puisse situer de quel point de vue est rédigé le document.</a:t>
            </a:r>
          </a:p>
        </p:txBody>
      </p:sp>
    </p:spTree>
    <p:extLst>
      <p:ext uri="{BB962C8B-B14F-4D97-AF65-F5344CB8AC3E}">
        <p14:creationId xmlns:p14="http://schemas.microsoft.com/office/powerpoint/2010/main" val="1871684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718DB2-F5DB-4D2F-D306-FE2D131904C4}"/>
              </a:ext>
            </a:extLst>
          </p:cNvPr>
          <p:cNvSpPr>
            <a:spLocks noGrp="1"/>
          </p:cNvSpPr>
          <p:nvPr>
            <p:ph type="title"/>
          </p:nvPr>
        </p:nvSpPr>
        <p:spPr/>
        <p:txBody>
          <a:bodyPr/>
          <a:lstStyle/>
          <a:p>
            <a:r>
              <a:rPr lang="fr-FR" dirty="0"/>
              <a:t>Le cahier de liaison ou de transmission :</a:t>
            </a:r>
            <a:br>
              <a:rPr lang="fr-FR" dirty="0"/>
            </a:br>
            <a:r>
              <a:rPr lang="fr-FR" dirty="0"/>
              <a:t>Etude de situations</a:t>
            </a:r>
          </a:p>
        </p:txBody>
      </p:sp>
      <p:sp>
        <p:nvSpPr>
          <p:cNvPr id="3" name="Espace réservé du texte 2">
            <a:extLst>
              <a:ext uri="{FF2B5EF4-FFF2-40B4-BE49-F238E27FC236}">
                <a16:creationId xmlns:a16="http://schemas.microsoft.com/office/drawing/2014/main" id="{60387303-A9E0-013E-54A9-9E515F560C02}"/>
              </a:ext>
            </a:extLst>
          </p:cNvPr>
          <p:cNvSpPr>
            <a:spLocks noGrp="1"/>
          </p:cNvSpPr>
          <p:nvPr>
            <p:ph type="body" idx="1"/>
          </p:nvPr>
        </p:nvSpPr>
        <p:spPr/>
        <p:txBody>
          <a:bodyPr/>
          <a:lstStyle/>
          <a:p>
            <a:r>
              <a:rPr lang="fr-FR" dirty="0"/>
              <a:t>Exemple situation 1</a:t>
            </a:r>
          </a:p>
        </p:txBody>
      </p:sp>
      <p:sp>
        <p:nvSpPr>
          <p:cNvPr id="4" name="Espace réservé du contenu 3">
            <a:extLst>
              <a:ext uri="{FF2B5EF4-FFF2-40B4-BE49-F238E27FC236}">
                <a16:creationId xmlns:a16="http://schemas.microsoft.com/office/drawing/2014/main" id="{3A7BA1F7-C03B-EBDF-62A0-745731F9516E}"/>
              </a:ext>
            </a:extLst>
          </p:cNvPr>
          <p:cNvSpPr>
            <a:spLocks noGrp="1"/>
          </p:cNvSpPr>
          <p:nvPr>
            <p:ph sz="half" idx="2"/>
          </p:nvPr>
        </p:nvSpPr>
        <p:spPr>
          <a:xfrm>
            <a:off x="675745" y="2737246"/>
            <a:ext cx="4185623" cy="2375930"/>
          </a:xfrm>
        </p:spPr>
        <p:txBody>
          <a:bodyPr>
            <a:normAutofit fontScale="85000" lnSpcReduction="10000"/>
          </a:bodyPr>
          <a:lstStyle/>
          <a:p>
            <a:r>
              <a:rPr lang="fr-FR" dirty="0"/>
              <a:t>Dans un cahier de liaison , on peut lire :</a:t>
            </a:r>
          </a:p>
          <a:p>
            <a:pPr marL="0" indent="0">
              <a:buNone/>
            </a:pPr>
            <a:r>
              <a:rPr lang="fr-FR" dirty="0"/>
              <a:t>« Le 20 mars.</a:t>
            </a:r>
          </a:p>
          <a:p>
            <a:pPr marL="0" indent="0">
              <a:buNone/>
            </a:pPr>
            <a:r>
              <a:rPr lang="fr-FR" dirty="0"/>
              <a:t>Madame F, belle fille de Madame J, viendra la chercher demain. Elle est invitée à l’anniversaire de son petit fils. Elle souhaite mettre sa robe rouge avant de partir. Nous avons acheté le cadeau cet après midi. Il est sur la table dans sa chambre.</a:t>
            </a:r>
          </a:p>
          <a:p>
            <a:pPr marL="0" indent="0">
              <a:buNone/>
            </a:pPr>
            <a:r>
              <a:rPr lang="fr-FR" dirty="0"/>
              <a:t>Mireille, AES »</a:t>
            </a:r>
          </a:p>
          <a:p>
            <a:pPr marL="0" indent="0">
              <a:buNone/>
            </a:pPr>
            <a:endParaRPr lang="fr-FR" dirty="0"/>
          </a:p>
        </p:txBody>
      </p:sp>
      <p:sp>
        <p:nvSpPr>
          <p:cNvPr id="5" name="Espace réservé du texte 4">
            <a:extLst>
              <a:ext uri="{FF2B5EF4-FFF2-40B4-BE49-F238E27FC236}">
                <a16:creationId xmlns:a16="http://schemas.microsoft.com/office/drawing/2014/main" id="{9ED70DBE-5F9C-D79C-7247-DA3099ED801A}"/>
              </a:ext>
            </a:extLst>
          </p:cNvPr>
          <p:cNvSpPr>
            <a:spLocks noGrp="1"/>
          </p:cNvSpPr>
          <p:nvPr>
            <p:ph type="body" sz="quarter" idx="3"/>
          </p:nvPr>
        </p:nvSpPr>
        <p:spPr/>
        <p:txBody>
          <a:bodyPr/>
          <a:lstStyle/>
          <a:p>
            <a:r>
              <a:rPr lang="fr-FR" dirty="0"/>
              <a:t>Exemple situation 2</a:t>
            </a:r>
          </a:p>
        </p:txBody>
      </p:sp>
      <p:sp>
        <p:nvSpPr>
          <p:cNvPr id="6" name="Espace réservé du contenu 5">
            <a:extLst>
              <a:ext uri="{FF2B5EF4-FFF2-40B4-BE49-F238E27FC236}">
                <a16:creationId xmlns:a16="http://schemas.microsoft.com/office/drawing/2014/main" id="{11CA42AE-BD38-7089-E7AB-150A6EA2D0E8}"/>
              </a:ext>
            </a:extLst>
          </p:cNvPr>
          <p:cNvSpPr>
            <a:spLocks noGrp="1"/>
          </p:cNvSpPr>
          <p:nvPr>
            <p:ph sz="quarter" idx="4"/>
          </p:nvPr>
        </p:nvSpPr>
        <p:spPr/>
        <p:txBody>
          <a:bodyPr>
            <a:normAutofit fontScale="85000" lnSpcReduction="10000"/>
          </a:bodyPr>
          <a:lstStyle/>
          <a:p>
            <a:r>
              <a:rPr lang="fr-FR" dirty="0"/>
              <a:t>Dans un cahier de liaison, on peut lire : </a:t>
            </a:r>
          </a:p>
          <a:p>
            <a:pPr marL="0" indent="0">
              <a:buNone/>
            </a:pPr>
            <a:r>
              <a:rPr lang="fr-FR" dirty="0"/>
              <a:t>« Y en a marre de votre manque de communication qui empêche de faire un travail correcte »</a:t>
            </a:r>
          </a:p>
          <a:p>
            <a:pPr marL="0" indent="0">
              <a:buNone/>
            </a:pPr>
            <a:endParaRPr lang="fr-FR" dirty="0"/>
          </a:p>
          <a:p>
            <a:pPr marL="0" indent="0">
              <a:buNone/>
            </a:pPr>
            <a:r>
              <a:rPr lang="fr-FR" dirty="0"/>
              <a:t>	</a:t>
            </a:r>
          </a:p>
        </p:txBody>
      </p:sp>
      <p:sp>
        <p:nvSpPr>
          <p:cNvPr id="7" name="Espace réservé du pied de page 6">
            <a:extLst>
              <a:ext uri="{FF2B5EF4-FFF2-40B4-BE49-F238E27FC236}">
                <a16:creationId xmlns:a16="http://schemas.microsoft.com/office/drawing/2014/main" id="{BD674D1B-68B6-2E12-3D5F-BA15DEC24B84}"/>
              </a:ext>
            </a:extLst>
          </p:cNvPr>
          <p:cNvSpPr>
            <a:spLocks noGrp="1"/>
          </p:cNvSpPr>
          <p:nvPr>
            <p:ph type="ftr" sz="quarter" idx="11"/>
          </p:nvPr>
        </p:nvSpPr>
        <p:spPr/>
        <p:txBody>
          <a:bodyPr/>
          <a:lstStyle/>
          <a:p>
            <a:r>
              <a:rPr lang="fr-FR"/>
              <a:t>Formation DE AES Du Vallon Maurs- Années 24 -25.</a:t>
            </a:r>
          </a:p>
        </p:txBody>
      </p:sp>
      <p:pic>
        <p:nvPicPr>
          <p:cNvPr id="8" name="Image 7">
            <a:extLst>
              <a:ext uri="{FF2B5EF4-FFF2-40B4-BE49-F238E27FC236}">
                <a16:creationId xmlns:a16="http://schemas.microsoft.com/office/drawing/2014/main" id="{A6BDCE7D-D1B1-B032-5824-30C23F4DC947}"/>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411832" y="530603"/>
            <a:ext cx="1102834" cy="1217854"/>
          </a:xfrm>
          <a:prstGeom prst="rect">
            <a:avLst/>
          </a:prstGeom>
        </p:spPr>
      </p:pic>
      <p:sp>
        <p:nvSpPr>
          <p:cNvPr id="9" name="ZoneTexte 8">
            <a:extLst>
              <a:ext uri="{FF2B5EF4-FFF2-40B4-BE49-F238E27FC236}">
                <a16:creationId xmlns:a16="http://schemas.microsoft.com/office/drawing/2014/main" id="{E029DB16-BAE4-F073-7355-41AE0C0EB1F8}"/>
              </a:ext>
            </a:extLst>
          </p:cNvPr>
          <p:cNvSpPr txBox="1"/>
          <p:nvPr/>
        </p:nvSpPr>
        <p:spPr>
          <a:xfrm>
            <a:off x="5486399" y="4048936"/>
            <a:ext cx="2593911" cy="92333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fr-FR" dirty="0"/>
              <a:t>Quelle analyse faites vous de ces transmissions ?</a:t>
            </a:r>
            <a:endParaRPr lang="fr-FR" dirty="0">
              <a:solidFill>
                <a:schemeClr val="tx1"/>
              </a:solidFill>
            </a:endParaRPr>
          </a:p>
        </p:txBody>
      </p:sp>
      <p:sp>
        <p:nvSpPr>
          <p:cNvPr id="10" name="ZoneTexte 9">
            <a:extLst>
              <a:ext uri="{FF2B5EF4-FFF2-40B4-BE49-F238E27FC236}">
                <a16:creationId xmlns:a16="http://schemas.microsoft.com/office/drawing/2014/main" id="{5737D44A-CD82-1990-6BDF-18A1069CAE41}"/>
              </a:ext>
            </a:extLst>
          </p:cNvPr>
          <p:cNvSpPr txBox="1"/>
          <p:nvPr/>
        </p:nvSpPr>
        <p:spPr>
          <a:xfrm>
            <a:off x="675745" y="5193627"/>
            <a:ext cx="7721806" cy="892552"/>
          </a:xfrm>
          <a:prstGeom prst="rect">
            <a:avLst/>
          </a:prstGeom>
          <a:noFill/>
        </p:spPr>
        <p:txBody>
          <a:bodyPr wrap="square" rtlCol="0">
            <a:spAutoFit/>
          </a:bodyPr>
          <a:lstStyle/>
          <a:p>
            <a:r>
              <a:rPr lang="fr-FR" sz="2400" dirty="0"/>
              <a:t>Exemple de situation 3</a:t>
            </a:r>
          </a:p>
          <a:p>
            <a:r>
              <a:rPr lang="fr-FR" sz="1400" dirty="0"/>
              <a:t>Transmission d’un modèle de cahier de liaison extrait de « Les écrits professionnels en pratique »* </a:t>
            </a:r>
            <a:r>
              <a:rPr lang="fr-FR" sz="1100" dirty="0"/>
              <a:t>de Bruno </a:t>
            </a:r>
            <a:r>
              <a:rPr lang="fr-FR" sz="1100" dirty="0" err="1"/>
              <a:t>Laprie</a:t>
            </a:r>
            <a:r>
              <a:rPr lang="fr-FR" sz="1100" dirty="0"/>
              <a:t> et Brice </a:t>
            </a:r>
            <a:r>
              <a:rPr lang="fr-FR" sz="1100" dirty="0" err="1"/>
              <a:t>Minana</a:t>
            </a:r>
            <a:r>
              <a:rPr lang="fr-FR" sz="1100" dirty="0"/>
              <a:t>. p55</a:t>
            </a:r>
          </a:p>
        </p:txBody>
      </p:sp>
    </p:spTree>
    <p:extLst>
      <p:ext uri="{BB962C8B-B14F-4D97-AF65-F5344CB8AC3E}">
        <p14:creationId xmlns:p14="http://schemas.microsoft.com/office/powerpoint/2010/main" val="1984821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5CFF55-7649-6240-222A-16B3CDCACE88}"/>
              </a:ext>
            </a:extLst>
          </p:cNvPr>
          <p:cNvSpPr>
            <a:spLocks noGrp="1"/>
          </p:cNvSpPr>
          <p:nvPr>
            <p:ph type="title"/>
          </p:nvPr>
        </p:nvSpPr>
        <p:spPr/>
        <p:txBody>
          <a:bodyPr/>
          <a:lstStyle/>
          <a:p>
            <a:r>
              <a:rPr lang="fr-FR" dirty="0"/>
              <a:t>Le cahier de liaison ou cahier de transmission</a:t>
            </a:r>
          </a:p>
        </p:txBody>
      </p:sp>
      <p:sp>
        <p:nvSpPr>
          <p:cNvPr id="3" name="Espace réservé du contenu 2">
            <a:extLst>
              <a:ext uri="{FF2B5EF4-FFF2-40B4-BE49-F238E27FC236}">
                <a16:creationId xmlns:a16="http://schemas.microsoft.com/office/drawing/2014/main" id="{CF7933B3-EB71-BB28-66B8-5BD494025D34}"/>
              </a:ext>
            </a:extLst>
          </p:cNvPr>
          <p:cNvSpPr>
            <a:spLocks noGrp="1"/>
          </p:cNvSpPr>
          <p:nvPr>
            <p:ph idx="1"/>
          </p:nvPr>
        </p:nvSpPr>
        <p:spPr>
          <a:xfrm>
            <a:off x="677334" y="1862010"/>
            <a:ext cx="10388772" cy="3880773"/>
          </a:xfrm>
        </p:spPr>
        <p:txBody>
          <a:bodyPr/>
          <a:lstStyle/>
          <a:p>
            <a:r>
              <a:rPr lang="fr-FR" dirty="0"/>
              <a:t>Certains éléments sont indispensables à la transmission d’information. (Exemple simplifié ci-dessous). D’autres éléments peuvent compléter le support en fonction des besoins de l’établissement, du service. (Le niveau d’importance de l’information, cahier avec page du jour, liste des résidents présents…). </a:t>
            </a:r>
          </a:p>
        </p:txBody>
      </p:sp>
      <p:sp>
        <p:nvSpPr>
          <p:cNvPr id="4" name="Espace réservé du pied de page 3">
            <a:extLst>
              <a:ext uri="{FF2B5EF4-FFF2-40B4-BE49-F238E27FC236}">
                <a16:creationId xmlns:a16="http://schemas.microsoft.com/office/drawing/2014/main" id="{8CAC69D8-6BBE-6D85-E381-EE140F2F9565}"/>
              </a:ext>
            </a:extLst>
          </p:cNvPr>
          <p:cNvSpPr>
            <a:spLocks noGrp="1"/>
          </p:cNvSpPr>
          <p:nvPr>
            <p:ph type="ftr" sz="quarter" idx="11"/>
          </p:nvPr>
        </p:nvSpPr>
        <p:spPr/>
        <p:txBody>
          <a:bodyPr/>
          <a:lstStyle/>
          <a:p>
            <a:r>
              <a:rPr lang="fr-FR"/>
              <a:t>Formation DE AES Du Vallon Maurs- Années 24 -25.</a:t>
            </a:r>
          </a:p>
        </p:txBody>
      </p:sp>
      <p:graphicFrame>
        <p:nvGraphicFramePr>
          <p:cNvPr id="5" name="Tableau 5">
            <a:extLst>
              <a:ext uri="{FF2B5EF4-FFF2-40B4-BE49-F238E27FC236}">
                <a16:creationId xmlns:a16="http://schemas.microsoft.com/office/drawing/2014/main" id="{6B3AE61F-96B8-EDE0-B8CC-A1547657DC82}"/>
              </a:ext>
            </a:extLst>
          </p:cNvPr>
          <p:cNvGraphicFramePr>
            <a:graphicFrameLocks noGrp="1"/>
          </p:cNvGraphicFramePr>
          <p:nvPr>
            <p:extLst>
              <p:ext uri="{D42A27DB-BD31-4B8C-83A1-F6EECF244321}">
                <p14:modId xmlns:p14="http://schemas.microsoft.com/office/powerpoint/2010/main" val="2676757804"/>
              </p:ext>
            </p:extLst>
          </p:nvPr>
        </p:nvGraphicFramePr>
        <p:xfrm>
          <a:off x="508281" y="3182810"/>
          <a:ext cx="8596668" cy="2286000"/>
        </p:xfrm>
        <a:graphic>
          <a:graphicData uri="http://schemas.openxmlformats.org/drawingml/2006/table">
            <a:tbl>
              <a:tblPr firstRow="1" bandRow="1">
                <a:tableStyleId>{5C22544A-7EE6-4342-B048-85BDC9FD1C3A}</a:tableStyleId>
              </a:tblPr>
              <a:tblGrid>
                <a:gridCol w="779343">
                  <a:extLst>
                    <a:ext uri="{9D8B030D-6E8A-4147-A177-3AD203B41FA5}">
                      <a16:colId xmlns:a16="http://schemas.microsoft.com/office/drawing/2014/main" val="2860842192"/>
                    </a:ext>
                  </a:extLst>
                </a:gridCol>
                <a:gridCol w="1212979">
                  <a:extLst>
                    <a:ext uri="{9D8B030D-6E8A-4147-A177-3AD203B41FA5}">
                      <a16:colId xmlns:a16="http://schemas.microsoft.com/office/drawing/2014/main" val="604847045"/>
                    </a:ext>
                  </a:extLst>
                </a:gridCol>
                <a:gridCol w="1576874">
                  <a:extLst>
                    <a:ext uri="{9D8B030D-6E8A-4147-A177-3AD203B41FA5}">
                      <a16:colId xmlns:a16="http://schemas.microsoft.com/office/drawing/2014/main" val="1005807371"/>
                    </a:ext>
                  </a:extLst>
                </a:gridCol>
                <a:gridCol w="2625600">
                  <a:extLst>
                    <a:ext uri="{9D8B030D-6E8A-4147-A177-3AD203B41FA5}">
                      <a16:colId xmlns:a16="http://schemas.microsoft.com/office/drawing/2014/main" val="696840956"/>
                    </a:ext>
                  </a:extLst>
                </a:gridCol>
                <a:gridCol w="1200936">
                  <a:extLst>
                    <a:ext uri="{9D8B030D-6E8A-4147-A177-3AD203B41FA5}">
                      <a16:colId xmlns:a16="http://schemas.microsoft.com/office/drawing/2014/main" val="338316229"/>
                    </a:ext>
                  </a:extLst>
                </a:gridCol>
                <a:gridCol w="1200936">
                  <a:extLst>
                    <a:ext uri="{9D8B030D-6E8A-4147-A177-3AD203B41FA5}">
                      <a16:colId xmlns:a16="http://schemas.microsoft.com/office/drawing/2014/main" val="3066889638"/>
                    </a:ext>
                  </a:extLst>
                </a:gridCol>
              </a:tblGrid>
              <a:tr h="823719">
                <a:tc>
                  <a:txBody>
                    <a:bodyPr/>
                    <a:lstStyle/>
                    <a:p>
                      <a:r>
                        <a:rPr lang="fr-FR" dirty="0"/>
                        <a:t>Date</a:t>
                      </a:r>
                    </a:p>
                  </a:txBody>
                  <a:tcPr/>
                </a:tc>
                <a:tc>
                  <a:txBody>
                    <a:bodyPr/>
                    <a:lstStyle/>
                    <a:p>
                      <a:r>
                        <a:rPr lang="fr-FR" dirty="0"/>
                        <a:t>Qui écrit?</a:t>
                      </a:r>
                    </a:p>
                    <a:p>
                      <a:r>
                        <a:rPr lang="fr-FR" dirty="0"/>
                        <a:t>Emetteur</a:t>
                      </a:r>
                    </a:p>
                    <a:p>
                      <a:endParaRPr lang="fr-FR" dirty="0"/>
                    </a:p>
                  </a:txBody>
                  <a:tcPr/>
                </a:tc>
                <a:tc>
                  <a:txBody>
                    <a:bodyPr/>
                    <a:lstStyle/>
                    <a:p>
                      <a:r>
                        <a:rPr lang="fr-FR" dirty="0"/>
                        <a:t>Pour qui?</a:t>
                      </a:r>
                    </a:p>
                    <a:p>
                      <a:r>
                        <a:rPr lang="fr-FR" dirty="0"/>
                        <a:t>Destinataire</a:t>
                      </a:r>
                    </a:p>
                    <a:p>
                      <a:endParaRPr lang="fr-FR"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dirty="0"/>
                        <a:t>Contenu</a:t>
                      </a:r>
                    </a:p>
                    <a:p>
                      <a:endParaRPr lang="fr-FR" dirty="0"/>
                    </a:p>
                  </a:txBody>
                  <a:tcPr/>
                </a:tc>
                <a:tc>
                  <a:txBody>
                    <a:bodyPr/>
                    <a:lstStyle/>
                    <a:p>
                      <a:r>
                        <a:rPr lang="fr-FR" dirty="0"/>
                        <a:t>Signature</a:t>
                      </a:r>
                    </a:p>
                  </a:txBody>
                  <a:tcPr/>
                </a:tc>
                <a:tc>
                  <a:txBody>
                    <a:bodyPr/>
                    <a:lstStyle/>
                    <a:p>
                      <a:r>
                        <a:rPr lang="fr-FR" dirty="0"/>
                        <a:t>Info retour</a:t>
                      </a:r>
                    </a:p>
                    <a:p>
                      <a:r>
                        <a:rPr lang="fr-FR" dirty="0"/>
                        <a:t>Fait?</a:t>
                      </a:r>
                    </a:p>
                  </a:txBody>
                  <a:tcPr/>
                </a:tc>
                <a:extLst>
                  <a:ext uri="{0D108BD9-81ED-4DB2-BD59-A6C34878D82A}">
                    <a16:rowId xmlns:a16="http://schemas.microsoft.com/office/drawing/2014/main" val="968269869"/>
                  </a:ext>
                </a:extLst>
              </a:tr>
              <a:tr h="329488">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45759578"/>
                  </a:ext>
                </a:extLst>
              </a:tr>
              <a:tr h="329488">
                <a:tc>
                  <a:txBody>
                    <a:bodyPr/>
                    <a:lstStyle/>
                    <a:p>
                      <a:endParaRPr lang="fr-FR"/>
                    </a:p>
                  </a:txBody>
                  <a:tcPr/>
                </a:tc>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555280690"/>
                  </a:ext>
                </a:extLst>
              </a:tr>
              <a:tr h="329488">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630212101"/>
                  </a:ext>
                </a:extLst>
              </a:tr>
            </a:tbl>
          </a:graphicData>
        </a:graphic>
      </p:graphicFrame>
      <p:pic>
        <p:nvPicPr>
          <p:cNvPr id="6" name="Image 5">
            <a:extLst>
              <a:ext uri="{FF2B5EF4-FFF2-40B4-BE49-F238E27FC236}">
                <a16:creationId xmlns:a16="http://schemas.microsoft.com/office/drawing/2014/main" id="{D9A6DB4E-3002-6782-82DC-94B155BC486D}"/>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411832" y="530603"/>
            <a:ext cx="1102834" cy="1217854"/>
          </a:xfrm>
          <a:prstGeom prst="rect">
            <a:avLst/>
          </a:prstGeom>
        </p:spPr>
      </p:pic>
      <p:sp>
        <p:nvSpPr>
          <p:cNvPr id="7" name="ZoneTexte 6">
            <a:extLst>
              <a:ext uri="{FF2B5EF4-FFF2-40B4-BE49-F238E27FC236}">
                <a16:creationId xmlns:a16="http://schemas.microsoft.com/office/drawing/2014/main" id="{43C8749D-15FB-A1AD-1105-255CA93145EC}"/>
              </a:ext>
            </a:extLst>
          </p:cNvPr>
          <p:cNvSpPr txBox="1"/>
          <p:nvPr/>
        </p:nvSpPr>
        <p:spPr>
          <a:xfrm>
            <a:off x="9741159" y="2911077"/>
            <a:ext cx="2051993" cy="341632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fr-FR" dirty="0">
                <a:solidFill>
                  <a:schemeClr val="tx1"/>
                </a:solidFill>
              </a:rPr>
              <a:t>A l’aide de la fiche entrainement transmise, vous complétez le cahier de liaison avec les informations concernant les situation (1 et 2) de Jeannette et Frédérique.</a:t>
            </a:r>
          </a:p>
        </p:txBody>
      </p:sp>
    </p:spTree>
    <p:extLst>
      <p:ext uri="{BB962C8B-B14F-4D97-AF65-F5344CB8AC3E}">
        <p14:creationId xmlns:p14="http://schemas.microsoft.com/office/powerpoint/2010/main" val="1290504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8FD9AA-FC96-2F4B-9ED5-7FFC8B740917}"/>
              </a:ext>
            </a:extLst>
          </p:cNvPr>
          <p:cNvSpPr>
            <a:spLocks noGrp="1"/>
          </p:cNvSpPr>
          <p:nvPr>
            <p:ph type="title"/>
          </p:nvPr>
        </p:nvSpPr>
        <p:spPr/>
        <p:txBody>
          <a:bodyPr>
            <a:normAutofit/>
          </a:bodyPr>
          <a:lstStyle/>
          <a:p>
            <a:r>
              <a:rPr lang="fr-FR" dirty="0"/>
              <a:t>Les transmissions peuvent être orales ou écrites</a:t>
            </a:r>
          </a:p>
        </p:txBody>
      </p:sp>
      <p:sp>
        <p:nvSpPr>
          <p:cNvPr id="3" name="Espace réservé du texte 2">
            <a:extLst>
              <a:ext uri="{FF2B5EF4-FFF2-40B4-BE49-F238E27FC236}">
                <a16:creationId xmlns:a16="http://schemas.microsoft.com/office/drawing/2014/main" id="{CB23E4AD-2DAC-12F4-481D-903622576D31}"/>
              </a:ext>
            </a:extLst>
          </p:cNvPr>
          <p:cNvSpPr>
            <a:spLocks noGrp="1"/>
          </p:cNvSpPr>
          <p:nvPr>
            <p:ph type="body" idx="1"/>
          </p:nvPr>
        </p:nvSpPr>
        <p:spPr/>
        <p:txBody>
          <a:bodyPr/>
          <a:lstStyle/>
          <a:p>
            <a:r>
              <a:rPr lang="fr-FR" dirty="0"/>
              <a:t>Avantage de l’oral sur l’écrit</a:t>
            </a:r>
          </a:p>
        </p:txBody>
      </p:sp>
      <p:sp>
        <p:nvSpPr>
          <p:cNvPr id="4" name="Espace réservé du contenu 3">
            <a:extLst>
              <a:ext uri="{FF2B5EF4-FFF2-40B4-BE49-F238E27FC236}">
                <a16:creationId xmlns:a16="http://schemas.microsoft.com/office/drawing/2014/main" id="{20E4F167-48E7-850F-AA44-80E23F2C84A6}"/>
              </a:ext>
            </a:extLst>
          </p:cNvPr>
          <p:cNvSpPr>
            <a:spLocks noGrp="1"/>
          </p:cNvSpPr>
          <p:nvPr>
            <p:ph sz="half" idx="2"/>
          </p:nvPr>
        </p:nvSpPr>
        <p:spPr/>
        <p:txBody>
          <a:bodyPr/>
          <a:lstStyle/>
          <a:p>
            <a:r>
              <a:rPr lang="fr-FR" dirty="0"/>
              <a:t>Valorisant</a:t>
            </a:r>
          </a:p>
          <a:p>
            <a:r>
              <a:rPr lang="fr-FR" dirty="0"/>
              <a:t>Simple</a:t>
            </a:r>
          </a:p>
          <a:p>
            <a:r>
              <a:rPr lang="fr-FR" dirty="0"/>
              <a:t>Subjectif</a:t>
            </a:r>
          </a:p>
          <a:p>
            <a:r>
              <a:rPr lang="fr-FR" dirty="0"/>
              <a:t>Rapide</a:t>
            </a:r>
          </a:p>
        </p:txBody>
      </p:sp>
      <p:sp>
        <p:nvSpPr>
          <p:cNvPr id="5" name="Espace réservé du texte 4">
            <a:extLst>
              <a:ext uri="{FF2B5EF4-FFF2-40B4-BE49-F238E27FC236}">
                <a16:creationId xmlns:a16="http://schemas.microsoft.com/office/drawing/2014/main" id="{93B1522C-1A1C-94D6-BD81-94609DDB976F}"/>
              </a:ext>
            </a:extLst>
          </p:cNvPr>
          <p:cNvSpPr>
            <a:spLocks noGrp="1"/>
          </p:cNvSpPr>
          <p:nvPr>
            <p:ph type="body" sz="quarter" idx="3"/>
          </p:nvPr>
        </p:nvSpPr>
        <p:spPr/>
        <p:txBody>
          <a:bodyPr/>
          <a:lstStyle/>
          <a:p>
            <a:r>
              <a:rPr lang="fr-FR" dirty="0"/>
              <a:t>Inconvénient de l’oral sur l’écrit</a:t>
            </a:r>
          </a:p>
        </p:txBody>
      </p:sp>
      <p:sp>
        <p:nvSpPr>
          <p:cNvPr id="6" name="Espace réservé du contenu 5">
            <a:extLst>
              <a:ext uri="{FF2B5EF4-FFF2-40B4-BE49-F238E27FC236}">
                <a16:creationId xmlns:a16="http://schemas.microsoft.com/office/drawing/2014/main" id="{38F388B2-E9F1-18A2-AA37-293B063A8E22}"/>
              </a:ext>
            </a:extLst>
          </p:cNvPr>
          <p:cNvSpPr>
            <a:spLocks noGrp="1"/>
          </p:cNvSpPr>
          <p:nvPr>
            <p:ph sz="quarter" idx="4"/>
          </p:nvPr>
        </p:nvSpPr>
        <p:spPr/>
        <p:txBody>
          <a:bodyPr/>
          <a:lstStyle/>
          <a:p>
            <a:r>
              <a:rPr lang="fr-FR" dirty="0"/>
              <a:t>Risque de perte d’information, oublis, </a:t>
            </a:r>
          </a:p>
          <a:p>
            <a:r>
              <a:rPr lang="fr-FR" dirty="0"/>
              <a:t>Risque de déformation de l’information, d’approximation</a:t>
            </a:r>
          </a:p>
          <a:p>
            <a:r>
              <a:rPr lang="fr-FR" dirty="0"/>
              <a:t>Risque de limitation de la coopération</a:t>
            </a:r>
          </a:p>
          <a:p>
            <a:r>
              <a:rPr lang="fr-FR" dirty="0"/>
              <a:t>La transmission orale est interpersonnelle, il n’y a donc qu’une seule personne informée et non le groupe.</a:t>
            </a:r>
          </a:p>
        </p:txBody>
      </p:sp>
      <p:sp>
        <p:nvSpPr>
          <p:cNvPr id="7" name="Espace réservé du pied de page 6">
            <a:extLst>
              <a:ext uri="{FF2B5EF4-FFF2-40B4-BE49-F238E27FC236}">
                <a16:creationId xmlns:a16="http://schemas.microsoft.com/office/drawing/2014/main" id="{5165F848-D91F-B4A0-20B0-69170155F0A0}"/>
              </a:ext>
            </a:extLst>
          </p:cNvPr>
          <p:cNvSpPr>
            <a:spLocks noGrp="1"/>
          </p:cNvSpPr>
          <p:nvPr>
            <p:ph type="ftr" sz="quarter" idx="11"/>
          </p:nvPr>
        </p:nvSpPr>
        <p:spPr/>
        <p:txBody>
          <a:bodyPr/>
          <a:lstStyle/>
          <a:p>
            <a:r>
              <a:rPr lang="fr-FR"/>
              <a:t>Formation DE AES Du Vallon Maurs- Années 24 -25.</a:t>
            </a:r>
          </a:p>
        </p:txBody>
      </p:sp>
      <p:sp>
        <p:nvSpPr>
          <p:cNvPr id="8" name="ZoneTexte 7">
            <a:extLst>
              <a:ext uri="{FF2B5EF4-FFF2-40B4-BE49-F238E27FC236}">
                <a16:creationId xmlns:a16="http://schemas.microsoft.com/office/drawing/2014/main" id="{727298D8-56E9-683F-4FA3-DDB7A4CC448C}"/>
              </a:ext>
            </a:extLst>
          </p:cNvPr>
          <p:cNvSpPr txBox="1"/>
          <p:nvPr/>
        </p:nvSpPr>
        <p:spPr>
          <a:xfrm>
            <a:off x="9983756" y="3084603"/>
            <a:ext cx="1875452" cy="3139321"/>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fr-FR" dirty="0">
                <a:solidFill>
                  <a:schemeClr val="tx1"/>
                </a:solidFill>
              </a:rPr>
              <a:t>Important :</a:t>
            </a:r>
          </a:p>
          <a:p>
            <a:r>
              <a:rPr lang="fr-FR" dirty="0">
                <a:solidFill>
                  <a:schemeClr val="tx1"/>
                </a:solidFill>
              </a:rPr>
              <a:t>Il est recommandé d’associer une communication écrite à la transmission orale pour limiter les risques de perte d’information.</a:t>
            </a:r>
          </a:p>
        </p:txBody>
      </p:sp>
      <p:sp>
        <p:nvSpPr>
          <p:cNvPr id="9" name="Étoile : 7 branches 8">
            <a:extLst>
              <a:ext uri="{FF2B5EF4-FFF2-40B4-BE49-F238E27FC236}">
                <a16:creationId xmlns:a16="http://schemas.microsoft.com/office/drawing/2014/main" id="{C38198B2-2081-FD35-0A99-2D740D6FE062}"/>
              </a:ext>
            </a:extLst>
          </p:cNvPr>
          <p:cNvSpPr/>
          <p:nvPr/>
        </p:nvSpPr>
        <p:spPr>
          <a:xfrm>
            <a:off x="9243319" y="0"/>
            <a:ext cx="2915278" cy="2376106"/>
          </a:xfrm>
          <a:prstGeom prst="star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Contenu </a:t>
            </a:r>
          </a:p>
          <a:p>
            <a:pPr algn="ctr"/>
            <a:r>
              <a:rPr lang="fr-FR" dirty="0"/>
              <a:t>Indispensable</a:t>
            </a:r>
          </a:p>
        </p:txBody>
      </p:sp>
    </p:spTree>
    <p:extLst>
      <p:ext uri="{BB962C8B-B14F-4D97-AF65-F5344CB8AC3E}">
        <p14:creationId xmlns:p14="http://schemas.microsoft.com/office/powerpoint/2010/main" val="11006262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02DBE8-68D4-F8D4-91E7-1D5CE1A4A9CB}"/>
              </a:ext>
            </a:extLst>
          </p:cNvPr>
          <p:cNvSpPr>
            <a:spLocks noGrp="1"/>
          </p:cNvSpPr>
          <p:nvPr>
            <p:ph type="title"/>
          </p:nvPr>
        </p:nvSpPr>
        <p:spPr/>
        <p:txBody>
          <a:bodyPr>
            <a:normAutofit fontScale="90000"/>
          </a:bodyPr>
          <a:lstStyle/>
          <a:p>
            <a:r>
              <a:rPr lang="fr-FR" dirty="0"/>
              <a:t>Les enjeux de la communication orale dans une organisation</a:t>
            </a:r>
            <a:br>
              <a:rPr lang="fr-FR" dirty="0"/>
            </a:br>
            <a:endParaRPr lang="fr-FR" dirty="0"/>
          </a:p>
        </p:txBody>
      </p:sp>
      <p:sp>
        <p:nvSpPr>
          <p:cNvPr id="4" name="Espace réservé du pied de page 3">
            <a:extLst>
              <a:ext uri="{FF2B5EF4-FFF2-40B4-BE49-F238E27FC236}">
                <a16:creationId xmlns:a16="http://schemas.microsoft.com/office/drawing/2014/main" id="{45E8EF41-8F33-7CD1-7590-6B20A3305756}"/>
              </a:ext>
            </a:extLst>
          </p:cNvPr>
          <p:cNvSpPr>
            <a:spLocks noGrp="1"/>
          </p:cNvSpPr>
          <p:nvPr>
            <p:ph type="ftr" sz="quarter" idx="11"/>
          </p:nvPr>
        </p:nvSpPr>
        <p:spPr/>
        <p:txBody>
          <a:bodyPr/>
          <a:lstStyle/>
          <a:p>
            <a:r>
              <a:rPr lang="fr-FR"/>
              <a:t>Formation DE AES Du Vallon Maurs- Années 24 -25.</a:t>
            </a:r>
          </a:p>
        </p:txBody>
      </p:sp>
      <p:graphicFrame>
        <p:nvGraphicFramePr>
          <p:cNvPr id="6" name="Espace réservé du contenu 5">
            <a:extLst>
              <a:ext uri="{FF2B5EF4-FFF2-40B4-BE49-F238E27FC236}">
                <a16:creationId xmlns:a16="http://schemas.microsoft.com/office/drawing/2014/main" id="{86CDF5D8-7711-9BBE-6470-2A51F96E5D18}"/>
              </a:ext>
            </a:extLst>
          </p:cNvPr>
          <p:cNvGraphicFramePr>
            <a:graphicFrameLocks noGrp="1"/>
          </p:cNvGraphicFramePr>
          <p:nvPr>
            <p:ph idx="1"/>
            <p:extLst>
              <p:ext uri="{D42A27DB-BD31-4B8C-83A1-F6EECF244321}">
                <p14:modId xmlns:p14="http://schemas.microsoft.com/office/powerpoint/2010/main" val="362310152"/>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52335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81CA33-1C7C-5070-259A-B61773290810}"/>
              </a:ext>
            </a:extLst>
          </p:cNvPr>
          <p:cNvSpPr>
            <a:spLocks noGrp="1"/>
          </p:cNvSpPr>
          <p:nvPr>
            <p:ph type="title"/>
          </p:nvPr>
        </p:nvSpPr>
        <p:spPr/>
        <p:txBody>
          <a:bodyPr/>
          <a:lstStyle/>
          <a:p>
            <a:r>
              <a:rPr lang="fr-FR" dirty="0"/>
              <a:t>Les conditions nécessaires à une bonne communication</a:t>
            </a:r>
          </a:p>
        </p:txBody>
      </p:sp>
      <p:graphicFrame>
        <p:nvGraphicFramePr>
          <p:cNvPr id="5" name="Espace réservé du contenu 4">
            <a:extLst>
              <a:ext uri="{FF2B5EF4-FFF2-40B4-BE49-F238E27FC236}">
                <a16:creationId xmlns:a16="http://schemas.microsoft.com/office/drawing/2014/main" id="{47B4A2F6-2A7B-5226-CEC3-88BECF73F47D}"/>
              </a:ext>
            </a:extLst>
          </p:cNvPr>
          <p:cNvGraphicFramePr>
            <a:graphicFrameLocks noGrp="1"/>
          </p:cNvGraphicFramePr>
          <p:nvPr>
            <p:ph idx="1"/>
            <p:extLst>
              <p:ext uri="{D42A27DB-BD31-4B8C-83A1-F6EECF244321}">
                <p14:modId xmlns:p14="http://schemas.microsoft.com/office/powerpoint/2010/main" val="3367492553"/>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pied de page 3">
            <a:extLst>
              <a:ext uri="{FF2B5EF4-FFF2-40B4-BE49-F238E27FC236}">
                <a16:creationId xmlns:a16="http://schemas.microsoft.com/office/drawing/2014/main" id="{462687C8-1380-0056-8B81-45247358EC13}"/>
              </a:ext>
            </a:extLst>
          </p:cNvPr>
          <p:cNvSpPr>
            <a:spLocks noGrp="1"/>
          </p:cNvSpPr>
          <p:nvPr>
            <p:ph type="ftr" sz="quarter" idx="11"/>
          </p:nvPr>
        </p:nvSpPr>
        <p:spPr/>
        <p:txBody>
          <a:bodyPr/>
          <a:lstStyle/>
          <a:p>
            <a:r>
              <a:rPr lang="fr-FR"/>
              <a:t>Formation DE AES Du Vallon Maurs- Années 24 -25.</a:t>
            </a:r>
          </a:p>
        </p:txBody>
      </p:sp>
      <p:sp>
        <p:nvSpPr>
          <p:cNvPr id="6" name="ZoneTexte 5">
            <a:extLst>
              <a:ext uri="{FF2B5EF4-FFF2-40B4-BE49-F238E27FC236}">
                <a16:creationId xmlns:a16="http://schemas.microsoft.com/office/drawing/2014/main" id="{3E2AFE54-F86B-412C-1309-72A9C3CAA53C}"/>
              </a:ext>
            </a:extLst>
          </p:cNvPr>
          <p:cNvSpPr txBox="1"/>
          <p:nvPr/>
        </p:nvSpPr>
        <p:spPr>
          <a:xfrm>
            <a:off x="9843797" y="2459452"/>
            <a:ext cx="1875452" cy="2308324"/>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fr-FR" dirty="0"/>
              <a:t>Film Hippocrate (minute 24 à 28,54 puis minute 53) à visionner.</a:t>
            </a:r>
          </a:p>
          <a:p>
            <a:pPr marL="0" indent="0">
              <a:buNone/>
            </a:pPr>
            <a:r>
              <a:rPr lang="fr-FR" dirty="0"/>
              <a:t>Découverte de Me Richard hospitalisée.</a:t>
            </a:r>
          </a:p>
        </p:txBody>
      </p:sp>
      <p:pic>
        <p:nvPicPr>
          <p:cNvPr id="7" name="Image 6">
            <a:extLst>
              <a:ext uri="{FF2B5EF4-FFF2-40B4-BE49-F238E27FC236}">
                <a16:creationId xmlns:a16="http://schemas.microsoft.com/office/drawing/2014/main" id="{7E6D8C60-F9EC-4366-3795-4F19E09693A9}"/>
              </a:ext>
            </a:extLst>
          </p:cNvPr>
          <p:cNvPicPr>
            <a:picLocks noChangeAspect="1"/>
          </p:cNvPicPr>
          <p:nvPr/>
        </p:nvPicPr>
        <p:blipFill>
          <a:blip r:embed="rId7" cstate="print">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10172596" y="468134"/>
            <a:ext cx="1217854" cy="1217854"/>
          </a:xfrm>
          <a:prstGeom prst="rect">
            <a:avLst/>
          </a:prstGeom>
        </p:spPr>
      </p:pic>
    </p:spTree>
    <p:extLst>
      <p:ext uri="{BB962C8B-B14F-4D97-AF65-F5344CB8AC3E}">
        <p14:creationId xmlns:p14="http://schemas.microsoft.com/office/powerpoint/2010/main" val="380411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B23F19-1DDB-C375-2F1D-2193643CF92A}"/>
              </a:ext>
            </a:extLst>
          </p:cNvPr>
          <p:cNvSpPr>
            <a:spLocks noGrp="1"/>
          </p:cNvSpPr>
          <p:nvPr>
            <p:ph type="title"/>
          </p:nvPr>
        </p:nvSpPr>
        <p:spPr/>
        <p:txBody>
          <a:bodyPr/>
          <a:lstStyle/>
          <a:p>
            <a:r>
              <a:rPr lang="fr-FR" dirty="0"/>
              <a:t>Programme de la demi journée</a:t>
            </a:r>
          </a:p>
        </p:txBody>
      </p:sp>
      <p:sp>
        <p:nvSpPr>
          <p:cNvPr id="3" name="Espace réservé du contenu 2">
            <a:extLst>
              <a:ext uri="{FF2B5EF4-FFF2-40B4-BE49-F238E27FC236}">
                <a16:creationId xmlns:a16="http://schemas.microsoft.com/office/drawing/2014/main" id="{0A7DC030-98FA-E5EA-0AB4-98FA6BF34920}"/>
              </a:ext>
            </a:extLst>
          </p:cNvPr>
          <p:cNvSpPr>
            <a:spLocks noGrp="1"/>
          </p:cNvSpPr>
          <p:nvPr>
            <p:ph idx="1"/>
          </p:nvPr>
        </p:nvSpPr>
        <p:spPr>
          <a:xfrm>
            <a:off x="677334" y="1688841"/>
            <a:ext cx="8596668" cy="4352521"/>
          </a:xfrm>
        </p:spPr>
        <p:txBody>
          <a:bodyPr>
            <a:normAutofit lnSpcReduction="10000"/>
          </a:bodyPr>
          <a:lstStyle/>
          <a:p>
            <a:r>
              <a:rPr lang="fr-FR" dirty="0"/>
              <a:t>Partage d’expérience relatif aux transmissions sur les lieux de stage.</a:t>
            </a:r>
          </a:p>
          <a:p>
            <a:r>
              <a:rPr lang="fr-FR" dirty="0"/>
              <a:t>Cadre réglementaire relatif au droit des usager, au partage d’information, à la discrétion professionnelle. </a:t>
            </a:r>
          </a:p>
          <a:p>
            <a:r>
              <a:rPr lang="fr-FR" dirty="0"/>
              <a:t>Qu’est ce qu’une information utile?</a:t>
            </a:r>
          </a:p>
          <a:p>
            <a:r>
              <a:rPr lang="fr-FR" dirty="0"/>
              <a:t>Les enjeux de la communication écrite</a:t>
            </a:r>
          </a:p>
          <a:p>
            <a:r>
              <a:rPr lang="fr-FR" dirty="0"/>
              <a:t>Outil d’aide à la rédaction</a:t>
            </a:r>
          </a:p>
          <a:p>
            <a:r>
              <a:rPr lang="fr-FR" dirty="0"/>
              <a:t>Exercice de rédaction sur le cahier de liaison en lien avec les situations de  Jeannette et Frédérique.</a:t>
            </a:r>
          </a:p>
          <a:p>
            <a:r>
              <a:rPr lang="fr-FR" dirty="0"/>
              <a:t>Les enjeux de la communication orale</a:t>
            </a:r>
          </a:p>
          <a:p>
            <a:r>
              <a:rPr lang="fr-FR" dirty="0"/>
              <a:t>Les conditions nécessaire à la communication</a:t>
            </a:r>
          </a:p>
          <a:p>
            <a:r>
              <a:rPr lang="fr-FR" dirty="0"/>
              <a:t>Outil d’aide à la communication</a:t>
            </a:r>
          </a:p>
          <a:p>
            <a:r>
              <a:rPr lang="fr-FR" dirty="0"/>
              <a:t>Mise en situations (Lucas, Jeannette et Frédérique)</a:t>
            </a:r>
          </a:p>
          <a:p>
            <a:endParaRPr lang="fr-FR" dirty="0"/>
          </a:p>
          <a:p>
            <a:endParaRPr lang="fr-FR" dirty="0"/>
          </a:p>
          <a:p>
            <a:endParaRPr lang="fr-FR" dirty="0"/>
          </a:p>
          <a:p>
            <a:endParaRPr lang="fr-FR" dirty="0"/>
          </a:p>
          <a:p>
            <a:endParaRPr lang="fr-FR" dirty="0"/>
          </a:p>
          <a:p>
            <a:endParaRPr lang="fr-FR" dirty="0"/>
          </a:p>
        </p:txBody>
      </p:sp>
      <p:sp>
        <p:nvSpPr>
          <p:cNvPr id="4" name="Espace réservé du pied de page 3">
            <a:extLst>
              <a:ext uri="{FF2B5EF4-FFF2-40B4-BE49-F238E27FC236}">
                <a16:creationId xmlns:a16="http://schemas.microsoft.com/office/drawing/2014/main" id="{F522943F-19F9-9688-8665-57537D133D14}"/>
              </a:ext>
            </a:extLst>
          </p:cNvPr>
          <p:cNvSpPr>
            <a:spLocks noGrp="1"/>
          </p:cNvSpPr>
          <p:nvPr>
            <p:ph type="ftr" sz="quarter" idx="11"/>
          </p:nvPr>
        </p:nvSpPr>
        <p:spPr/>
        <p:txBody>
          <a:bodyPr/>
          <a:lstStyle/>
          <a:p>
            <a:r>
              <a:rPr lang="fr-FR"/>
              <a:t>Formation DE AES Du Vallon Maurs- Années 24 -25.</a:t>
            </a:r>
            <a:endParaRPr lang="fr-FR" dirty="0"/>
          </a:p>
        </p:txBody>
      </p:sp>
    </p:spTree>
    <p:extLst>
      <p:ext uri="{BB962C8B-B14F-4D97-AF65-F5344CB8AC3E}">
        <p14:creationId xmlns:p14="http://schemas.microsoft.com/office/powerpoint/2010/main" val="808690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E6C935-1BD0-A6BF-40C0-9A097E9E1EEF}"/>
              </a:ext>
            </a:extLst>
          </p:cNvPr>
          <p:cNvSpPr>
            <a:spLocks noGrp="1"/>
          </p:cNvSpPr>
          <p:nvPr>
            <p:ph type="title"/>
          </p:nvPr>
        </p:nvSpPr>
        <p:spPr/>
        <p:txBody>
          <a:bodyPr>
            <a:normAutofit/>
          </a:bodyPr>
          <a:lstStyle/>
          <a:p>
            <a:r>
              <a:rPr lang="fr-FR" dirty="0"/>
              <a:t>Outil :Technique de communication pour favoriser une communication efficace.</a:t>
            </a:r>
          </a:p>
        </p:txBody>
      </p:sp>
      <p:pic>
        <p:nvPicPr>
          <p:cNvPr id="9218" name="Picture 2" descr="DESC">
            <a:extLst>
              <a:ext uri="{FF2B5EF4-FFF2-40B4-BE49-F238E27FC236}">
                <a16:creationId xmlns:a16="http://schemas.microsoft.com/office/drawing/2014/main" id="{33CAF5AE-23E8-4041-C1BF-20563D06788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134114" y="2068254"/>
            <a:ext cx="6009966" cy="3881437"/>
          </a:xfrm>
          <a:prstGeom prst="rect">
            <a:avLst/>
          </a:prstGeom>
          <a:noFill/>
          <a:extLst>
            <a:ext uri="{909E8E84-426E-40DD-AFC4-6F175D3DCCD1}">
              <a14:hiddenFill xmlns:a14="http://schemas.microsoft.com/office/drawing/2010/main">
                <a:solidFill>
                  <a:srgbClr val="FFFFFF"/>
                </a:solidFill>
              </a14:hiddenFill>
            </a:ext>
          </a:extLst>
        </p:spPr>
      </p:pic>
      <p:sp>
        <p:nvSpPr>
          <p:cNvPr id="4" name="Espace réservé du pied de page 3">
            <a:extLst>
              <a:ext uri="{FF2B5EF4-FFF2-40B4-BE49-F238E27FC236}">
                <a16:creationId xmlns:a16="http://schemas.microsoft.com/office/drawing/2014/main" id="{5AA0348E-5EFE-5CA2-0A78-380550B87CA8}"/>
              </a:ext>
            </a:extLst>
          </p:cNvPr>
          <p:cNvSpPr>
            <a:spLocks noGrp="1"/>
          </p:cNvSpPr>
          <p:nvPr>
            <p:ph type="ftr" sz="quarter" idx="11"/>
          </p:nvPr>
        </p:nvSpPr>
        <p:spPr/>
        <p:txBody>
          <a:bodyPr/>
          <a:lstStyle/>
          <a:p>
            <a:r>
              <a:rPr lang="fr-FR"/>
              <a:t>Formation DE AES Du Vallon Maurs- Années 24 -25.</a:t>
            </a:r>
          </a:p>
        </p:txBody>
      </p:sp>
      <p:sp>
        <p:nvSpPr>
          <p:cNvPr id="5" name="ZoneTexte 4">
            <a:extLst>
              <a:ext uri="{FF2B5EF4-FFF2-40B4-BE49-F238E27FC236}">
                <a16:creationId xmlns:a16="http://schemas.microsoft.com/office/drawing/2014/main" id="{C7FCDA01-5408-8C7C-2D23-AAC8E4494EAF}"/>
              </a:ext>
            </a:extLst>
          </p:cNvPr>
          <p:cNvSpPr txBox="1"/>
          <p:nvPr/>
        </p:nvSpPr>
        <p:spPr>
          <a:xfrm>
            <a:off x="857350" y="2478009"/>
            <a:ext cx="3481008" cy="3139321"/>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dirty="0"/>
              <a:t>La communication a une influence considérable dans la qualité du travail d’équipe et par incidence sur l’accompagnement des personnes.</a:t>
            </a:r>
          </a:p>
          <a:p>
            <a:endParaRPr lang="fr-FR" dirty="0"/>
          </a:p>
          <a:p>
            <a:r>
              <a:rPr lang="fr-FR" dirty="0"/>
              <a:t>Voici une technique simple</a:t>
            </a:r>
          </a:p>
          <a:p>
            <a:r>
              <a:rPr lang="fr-FR" dirty="0"/>
              <a:t> pour amorcer une communication efficace. </a:t>
            </a:r>
          </a:p>
          <a:p>
            <a:endParaRPr lang="fr-FR" dirty="0"/>
          </a:p>
        </p:txBody>
      </p:sp>
    </p:spTree>
    <p:extLst>
      <p:ext uri="{BB962C8B-B14F-4D97-AF65-F5344CB8AC3E}">
        <p14:creationId xmlns:p14="http://schemas.microsoft.com/office/powerpoint/2010/main" val="1873239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AECC79-A2B8-00D6-9D76-5F87A40EACA2}"/>
              </a:ext>
            </a:extLst>
          </p:cNvPr>
          <p:cNvSpPr>
            <a:spLocks noGrp="1"/>
          </p:cNvSpPr>
          <p:nvPr>
            <p:ph type="title"/>
          </p:nvPr>
        </p:nvSpPr>
        <p:spPr/>
        <p:txBody>
          <a:bodyPr/>
          <a:lstStyle/>
          <a:p>
            <a:r>
              <a:rPr lang="fr-FR" dirty="0"/>
              <a:t>Cas pratiques</a:t>
            </a:r>
          </a:p>
        </p:txBody>
      </p:sp>
      <p:sp>
        <p:nvSpPr>
          <p:cNvPr id="3" name="Espace réservé du contenu 2">
            <a:extLst>
              <a:ext uri="{FF2B5EF4-FFF2-40B4-BE49-F238E27FC236}">
                <a16:creationId xmlns:a16="http://schemas.microsoft.com/office/drawing/2014/main" id="{1A31740A-5529-8924-7E55-8EC0A6F85688}"/>
              </a:ext>
            </a:extLst>
          </p:cNvPr>
          <p:cNvSpPr>
            <a:spLocks noGrp="1"/>
          </p:cNvSpPr>
          <p:nvPr>
            <p:ph idx="1"/>
          </p:nvPr>
        </p:nvSpPr>
        <p:spPr/>
        <p:txBody>
          <a:bodyPr>
            <a:normAutofit lnSpcReduction="10000"/>
          </a:bodyPr>
          <a:lstStyle/>
          <a:p>
            <a:r>
              <a:rPr lang="fr-FR" dirty="0"/>
              <a:t>Frédérique, 52 ans, accueillie en foyer de vie, vous dit que ses parents lui manquent et se mets à pleurer. Ses parents sont décédés en 2019 et  Frédérique pleure encore régulièrement. C’est la 2eme fois cette semaine.</a:t>
            </a:r>
          </a:p>
          <a:p>
            <a:r>
              <a:rPr lang="fr-FR" dirty="0"/>
              <a:t>Que faites vous ? Comment transmettez vous l’information ? </a:t>
            </a:r>
          </a:p>
          <a:p>
            <a:endParaRPr lang="fr-FR" dirty="0"/>
          </a:p>
          <a:p>
            <a:r>
              <a:rPr lang="fr-FR" dirty="0"/>
              <a:t>Lucas, 9 ans, accueilli en IME, a refusé d’aller au rendez vous avec l’orthophoniste qui  l’accompagne pour le langage oral et la communication. Il a crié et s’est prostré dans un coin de la pièce, refusant de bouger. C’est vous qui travaillez tous les jeudi, jour de ses rendez vous avec la psychologue et l’orthophoniste. Vous constatez que c’est le 3eme jeudi de suite que ça arrive.</a:t>
            </a:r>
          </a:p>
          <a:p>
            <a:r>
              <a:rPr lang="fr-FR" dirty="0"/>
              <a:t>Que faites vous ? Comment transmettez vous l’information ? </a:t>
            </a:r>
          </a:p>
          <a:p>
            <a:endParaRPr lang="fr-FR" dirty="0"/>
          </a:p>
        </p:txBody>
      </p:sp>
      <p:sp>
        <p:nvSpPr>
          <p:cNvPr id="4" name="Espace réservé du pied de page 3">
            <a:extLst>
              <a:ext uri="{FF2B5EF4-FFF2-40B4-BE49-F238E27FC236}">
                <a16:creationId xmlns:a16="http://schemas.microsoft.com/office/drawing/2014/main" id="{4FF396E9-8C84-A39D-4F48-DD46C659420D}"/>
              </a:ext>
            </a:extLst>
          </p:cNvPr>
          <p:cNvSpPr>
            <a:spLocks noGrp="1"/>
          </p:cNvSpPr>
          <p:nvPr>
            <p:ph type="ftr" sz="quarter" idx="11"/>
          </p:nvPr>
        </p:nvSpPr>
        <p:spPr/>
        <p:txBody>
          <a:bodyPr/>
          <a:lstStyle/>
          <a:p>
            <a:r>
              <a:rPr lang="fr-FR"/>
              <a:t>Formation DE AES Du Vallon Maurs- Années 24 -25.</a:t>
            </a:r>
          </a:p>
        </p:txBody>
      </p:sp>
      <p:pic>
        <p:nvPicPr>
          <p:cNvPr id="5" name="Image 4">
            <a:extLst>
              <a:ext uri="{FF2B5EF4-FFF2-40B4-BE49-F238E27FC236}">
                <a16:creationId xmlns:a16="http://schemas.microsoft.com/office/drawing/2014/main" id="{1DC047AF-6A65-DCC3-52F5-6C037F67B8E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411832" y="530603"/>
            <a:ext cx="1102834" cy="1217854"/>
          </a:xfrm>
          <a:prstGeom prst="rect">
            <a:avLst/>
          </a:prstGeom>
        </p:spPr>
      </p:pic>
    </p:spTree>
    <p:extLst>
      <p:ext uri="{BB962C8B-B14F-4D97-AF65-F5344CB8AC3E}">
        <p14:creationId xmlns:p14="http://schemas.microsoft.com/office/powerpoint/2010/main" val="4009262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AECC79-A2B8-00D6-9D76-5F87A40EACA2}"/>
              </a:ext>
            </a:extLst>
          </p:cNvPr>
          <p:cNvSpPr>
            <a:spLocks noGrp="1"/>
          </p:cNvSpPr>
          <p:nvPr>
            <p:ph type="title"/>
          </p:nvPr>
        </p:nvSpPr>
        <p:spPr/>
        <p:txBody>
          <a:bodyPr/>
          <a:lstStyle/>
          <a:p>
            <a:r>
              <a:rPr lang="fr-FR" dirty="0"/>
              <a:t>Cas pratiques</a:t>
            </a:r>
          </a:p>
        </p:txBody>
      </p:sp>
      <p:sp>
        <p:nvSpPr>
          <p:cNvPr id="3" name="Espace réservé du contenu 2">
            <a:extLst>
              <a:ext uri="{FF2B5EF4-FFF2-40B4-BE49-F238E27FC236}">
                <a16:creationId xmlns:a16="http://schemas.microsoft.com/office/drawing/2014/main" id="{1A31740A-5529-8924-7E55-8EC0A6F85688}"/>
              </a:ext>
            </a:extLst>
          </p:cNvPr>
          <p:cNvSpPr>
            <a:spLocks noGrp="1"/>
          </p:cNvSpPr>
          <p:nvPr>
            <p:ph idx="1"/>
          </p:nvPr>
        </p:nvSpPr>
        <p:spPr/>
        <p:txBody>
          <a:bodyPr/>
          <a:lstStyle/>
          <a:p>
            <a:r>
              <a:rPr lang="fr-FR" dirty="0"/>
              <a:t>Ce matin, en arrivant au travail, vous constatez que Jeannette, n’est ni dans sa chambre, ni au réfectoire. Vous consultez le cahier de nuit. Il n’y a aucune information concernant Jeannette et la veilleuse de nuit ne vous en a pas parlé lors des transmissions. Jeannette a toujours des problèmes de repères </a:t>
            </a:r>
            <a:r>
              <a:rPr lang="fr-FR" dirty="0" err="1"/>
              <a:t>spacio</a:t>
            </a:r>
            <a:r>
              <a:rPr lang="fr-FR" dirty="0"/>
              <a:t> temporels. Il lui arrive de déambuler sur les autres services.</a:t>
            </a:r>
          </a:p>
          <a:p>
            <a:endParaRPr lang="fr-FR" dirty="0"/>
          </a:p>
          <a:p>
            <a:r>
              <a:rPr lang="fr-FR" dirty="0"/>
              <a:t>Que faites vous? Comment transmettez vous l’information ? </a:t>
            </a:r>
          </a:p>
          <a:p>
            <a:endParaRPr lang="fr-FR" dirty="0"/>
          </a:p>
        </p:txBody>
      </p:sp>
      <p:sp>
        <p:nvSpPr>
          <p:cNvPr id="4" name="Espace réservé du pied de page 3">
            <a:extLst>
              <a:ext uri="{FF2B5EF4-FFF2-40B4-BE49-F238E27FC236}">
                <a16:creationId xmlns:a16="http://schemas.microsoft.com/office/drawing/2014/main" id="{4FF396E9-8C84-A39D-4F48-DD46C659420D}"/>
              </a:ext>
            </a:extLst>
          </p:cNvPr>
          <p:cNvSpPr>
            <a:spLocks noGrp="1"/>
          </p:cNvSpPr>
          <p:nvPr>
            <p:ph type="ftr" sz="quarter" idx="11"/>
          </p:nvPr>
        </p:nvSpPr>
        <p:spPr/>
        <p:txBody>
          <a:bodyPr/>
          <a:lstStyle/>
          <a:p>
            <a:r>
              <a:rPr lang="fr-FR"/>
              <a:t>Formation DE AES Du Vallon Maurs- Années 24 -25.</a:t>
            </a:r>
          </a:p>
        </p:txBody>
      </p:sp>
      <p:pic>
        <p:nvPicPr>
          <p:cNvPr id="5" name="Image 4">
            <a:extLst>
              <a:ext uri="{FF2B5EF4-FFF2-40B4-BE49-F238E27FC236}">
                <a16:creationId xmlns:a16="http://schemas.microsoft.com/office/drawing/2014/main" id="{1DC047AF-6A65-DCC3-52F5-6C037F67B8E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411832" y="530603"/>
            <a:ext cx="1102834" cy="1217854"/>
          </a:xfrm>
          <a:prstGeom prst="rect">
            <a:avLst/>
          </a:prstGeom>
        </p:spPr>
      </p:pic>
    </p:spTree>
    <p:extLst>
      <p:ext uri="{BB962C8B-B14F-4D97-AF65-F5344CB8AC3E}">
        <p14:creationId xmlns:p14="http://schemas.microsoft.com/office/powerpoint/2010/main" val="2442549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AECC79-A2B8-00D6-9D76-5F87A40EACA2}"/>
              </a:ext>
            </a:extLst>
          </p:cNvPr>
          <p:cNvSpPr>
            <a:spLocks noGrp="1"/>
          </p:cNvSpPr>
          <p:nvPr>
            <p:ph type="title"/>
          </p:nvPr>
        </p:nvSpPr>
        <p:spPr/>
        <p:txBody>
          <a:bodyPr/>
          <a:lstStyle/>
          <a:p>
            <a:r>
              <a:rPr lang="fr-FR" dirty="0"/>
              <a:t>Cas pratiques</a:t>
            </a:r>
          </a:p>
        </p:txBody>
      </p:sp>
      <p:sp>
        <p:nvSpPr>
          <p:cNvPr id="3" name="Espace réservé du contenu 2">
            <a:extLst>
              <a:ext uri="{FF2B5EF4-FFF2-40B4-BE49-F238E27FC236}">
                <a16:creationId xmlns:a16="http://schemas.microsoft.com/office/drawing/2014/main" id="{1A31740A-5529-8924-7E55-8EC0A6F85688}"/>
              </a:ext>
            </a:extLst>
          </p:cNvPr>
          <p:cNvSpPr>
            <a:spLocks noGrp="1"/>
          </p:cNvSpPr>
          <p:nvPr>
            <p:ph idx="1"/>
          </p:nvPr>
        </p:nvSpPr>
        <p:spPr/>
        <p:txBody>
          <a:bodyPr>
            <a:normAutofit fontScale="92500" lnSpcReduction="20000"/>
          </a:bodyPr>
          <a:lstStyle/>
          <a:p>
            <a:r>
              <a:rPr lang="fr-FR" dirty="0"/>
              <a:t>Lucas, 9 ans accueilli en IME du lundi au vendredi, revient de son </a:t>
            </a:r>
            <a:r>
              <a:rPr lang="fr-FR" dirty="0" err="1"/>
              <a:t>week</a:t>
            </a:r>
            <a:r>
              <a:rPr lang="fr-FR" dirty="0"/>
              <a:t> end en famille accompagné par son père, Monsieur M. Le père informe que le </a:t>
            </a:r>
            <a:r>
              <a:rPr lang="fr-FR" dirty="0" err="1"/>
              <a:t>week</a:t>
            </a:r>
            <a:r>
              <a:rPr lang="fr-FR" dirty="0"/>
              <a:t> end prochain, alors que Lucas doit être en famille d’accueil, il est invité à fêter l’anniversaire de sa grand-mère (80 ans). Monsieur M demande donc si c’est possible exceptionnellement et attend un retour d’information dans la semaine. Lucas exprime qu’il a envie d’y être d’autant que son frère, qui est également en famille d’accueil un </a:t>
            </a:r>
            <a:r>
              <a:rPr lang="fr-FR" dirty="0" err="1"/>
              <a:t>week</a:t>
            </a:r>
            <a:r>
              <a:rPr lang="fr-FR" dirty="0"/>
              <a:t> end sur deux sera présent à la fête.</a:t>
            </a:r>
          </a:p>
          <a:p>
            <a:r>
              <a:rPr lang="fr-FR" dirty="0"/>
              <a:t>Vous êtes AES sur le groupe depuis 1998. Vous savez que le Conseil Départemental gère les familles d’accueil. Que faites vous? </a:t>
            </a:r>
          </a:p>
          <a:p>
            <a:pPr lvl="1"/>
            <a:r>
              <a:rPr lang="fr-FR" dirty="0"/>
              <a:t>Transmission orale?</a:t>
            </a:r>
          </a:p>
          <a:p>
            <a:pPr lvl="1"/>
            <a:r>
              <a:rPr lang="fr-FR" dirty="0"/>
              <a:t>Transmission écrite?</a:t>
            </a:r>
          </a:p>
          <a:p>
            <a:r>
              <a:rPr lang="fr-FR" dirty="0"/>
              <a:t>Vous devez également contacter la famille pour donner la réponse concernant l’anniversaire. </a:t>
            </a:r>
          </a:p>
          <a:p>
            <a:r>
              <a:rPr lang="fr-FR" dirty="0"/>
              <a:t>En binôme, vous simulez le ou les appels téléphoniques</a:t>
            </a:r>
          </a:p>
        </p:txBody>
      </p:sp>
      <p:sp>
        <p:nvSpPr>
          <p:cNvPr id="4" name="Espace réservé du pied de page 3">
            <a:extLst>
              <a:ext uri="{FF2B5EF4-FFF2-40B4-BE49-F238E27FC236}">
                <a16:creationId xmlns:a16="http://schemas.microsoft.com/office/drawing/2014/main" id="{4FF396E9-8C84-A39D-4F48-DD46C659420D}"/>
              </a:ext>
            </a:extLst>
          </p:cNvPr>
          <p:cNvSpPr>
            <a:spLocks noGrp="1"/>
          </p:cNvSpPr>
          <p:nvPr>
            <p:ph type="ftr" sz="quarter" idx="11"/>
          </p:nvPr>
        </p:nvSpPr>
        <p:spPr/>
        <p:txBody>
          <a:bodyPr/>
          <a:lstStyle/>
          <a:p>
            <a:r>
              <a:rPr lang="fr-FR"/>
              <a:t>Formation DE AES Du Vallon Maurs- Années 24 -25.</a:t>
            </a:r>
          </a:p>
        </p:txBody>
      </p:sp>
      <p:pic>
        <p:nvPicPr>
          <p:cNvPr id="5" name="Image 4">
            <a:extLst>
              <a:ext uri="{FF2B5EF4-FFF2-40B4-BE49-F238E27FC236}">
                <a16:creationId xmlns:a16="http://schemas.microsoft.com/office/drawing/2014/main" id="{1DC047AF-6A65-DCC3-52F5-6C037F67B8E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411832" y="530603"/>
            <a:ext cx="1102834" cy="1217854"/>
          </a:xfrm>
          <a:prstGeom prst="rect">
            <a:avLst/>
          </a:prstGeom>
        </p:spPr>
      </p:pic>
    </p:spTree>
    <p:extLst>
      <p:ext uri="{BB962C8B-B14F-4D97-AF65-F5344CB8AC3E}">
        <p14:creationId xmlns:p14="http://schemas.microsoft.com/office/powerpoint/2010/main" val="4183241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63B2FB-6F7B-B259-D945-F5F4AAD44B47}"/>
              </a:ext>
            </a:extLst>
          </p:cNvPr>
          <p:cNvSpPr>
            <a:spLocks noGrp="1"/>
          </p:cNvSpPr>
          <p:nvPr>
            <p:ph type="title"/>
          </p:nvPr>
        </p:nvSpPr>
        <p:spPr/>
        <p:txBody>
          <a:bodyPr>
            <a:normAutofit fontScale="90000"/>
          </a:bodyPr>
          <a:lstStyle/>
          <a:p>
            <a:r>
              <a:rPr lang="fr-FR" dirty="0"/>
              <a:t>Pour aller plus loin…</a:t>
            </a:r>
            <a:br>
              <a:rPr lang="fr-FR" dirty="0"/>
            </a:br>
            <a:r>
              <a:rPr lang="fr-FR" dirty="0"/>
              <a:t>La transmission ciblée dans la démarche de soin.</a:t>
            </a:r>
          </a:p>
        </p:txBody>
      </p:sp>
      <p:sp>
        <p:nvSpPr>
          <p:cNvPr id="3" name="Espace réservé du contenu 2">
            <a:extLst>
              <a:ext uri="{FF2B5EF4-FFF2-40B4-BE49-F238E27FC236}">
                <a16:creationId xmlns:a16="http://schemas.microsoft.com/office/drawing/2014/main" id="{65433A3F-7EBD-29BF-9CB4-C71EA2E7496D}"/>
              </a:ext>
            </a:extLst>
          </p:cNvPr>
          <p:cNvSpPr>
            <a:spLocks noGrp="1"/>
          </p:cNvSpPr>
          <p:nvPr>
            <p:ph idx="1"/>
          </p:nvPr>
        </p:nvSpPr>
        <p:spPr/>
        <p:txBody>
          <a:bodyPr/>
          <a:lstStyle/>
          <a:p>
            <a:endParaRPr lang="fr-FR" dirty="0"/>
          </a:p>
          <a:p>
            <a:endParaRPr lang="fr-FR" dirty="0"/>
          </a:p>
        </p:txBody>
      </p:sp>
      <p:sp>
        <p:nvSpPr>
          <p:cNvPr id="4" name="Espace réservé du pied de page 3">
            <a:extLst>
              <a:ext uri="{FF2B5EF4-FFF2-40B4-BE49-F238E27FC236}">
                <a16:creationId xmlns:a16="http://schemas.microsoft.com/office/drawing/2014/main" id="{DEDD30D0-A721-46DD-D261-721518590CAF}"/>
              </a:ext>
            </a:extLst>
          </p:cNvPr>
          <p:cNvSpPr>
            <a:spLocks noGrp="1"/>
          </p:cNvSpPr>
          <p:nvPr>
            <p:ph type="ftr" sz="quarter" idx="11"/>
          </p:nvPr>
        </p:nvSpPr>
        <p:spPr/>
        <p:txBody>
          <a:bodyPr/>
          <a:lstStyle/>
          <a:p>
            <a:r>
              <a:rPr lang="fr-FR"/>
              <a:t>Formation DE AES Du Vallon Maurs- Années 24 -25.</a:t>
            </a:r>
          </a:p>
        </p:txBody>
      </p:sp>
      <p:sp>
        <p:nvSpPr>
          <p:cNvPr id="6" name="ZoneTexte 5">
            <a:extLst>
              <a:ext uri="{FF2B5EF4-FFF2-40B4-BE49-F238E27FC236}">
                <a16:creationId xmlns:a16="http://schemas.microsoft.com/office/drawing/2014/main" id="{29ACE691-B52D-4719-C68B-2461B6E69E9C}"/>
              </a:ext>
            </a:extLst>
          </p:cNvPr>
          <p:cNvSpPr txBox="1"/>
          <p:nvPr/>
        </p:nvSpPr>
        <p:spPr>
          <a:xfrm>
            <a:off x="5460938" y="2137152"/>
            <a:ext cx="3411732" cy="3693319"/>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fr-FR" dirty="0">
                <a:solidFill>
                  <a:schemeClr val="tx1"/>
                </a:solidFill>
              </a:rPr>
              <a:t> Vidéo de 26 minutes récapitulative.</a:t>
            </a:r>
          </a:p>
          <a:p>
            <a:r>
              <a:rPr lang="fr-FR" dirty="0">
                <a:solidFill>
                  <a:schemeClr val="tx1"/>
                </a:solidFill>
              </a:rPr>
              <a:t>La démarche de transmission dans le cadre de la démarche de soin est très organisé.</a:t>
            </a:r>
          </a:p>
          <a:p>
            <a:r>
              <a:rPr lang="fr-FR" dirty="0">
                <a:solidFill>
                  <a:schemeClr val="tx1"/>
                </a:solidFill>
              </a:rPr>
              <a:t>Le secteur médico social tend a formaliser la transmission des informations dans ce sens.</a:t>
            </a:r>
          </a:p>
          <a:p>
            <a:r>
              <a:rPr lang="fr-FR" dirty="0">
                <a:solidFill>
                  <a:schemeClr val="tx1"/>
                </a:solidFill>
              </a:rPr>
              <a:t>Il est donc intéressant de connaitre le sens de l’évolution attendu en terme de communication des informations.</a:t>
            </a:r>
          </a:p>
        </p:txBody>
      </p:sp>
      <p:pic>
        <p:nvPicPr>
          <p:cNvPr id="7" name="Graphique 6">
            <a:extLst>
              <a:ext uri="{FF2B5EF4-FFF2-40B4-BE49-F238E27FC236}">
                <a16:creationId xmlns:a16="http://schemas.microsoft.com/office/drawing/2014/main" id="{7EECF2FE-9DF9-FF7B-9039-5A10E085E77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 uri="{837473B0-CC2E-450A-ABE3-18F120FF3D39}">
                <a1611:picAttrSrcUrl xmlns:a1611="http://schemas.microsoft.com/office/drawing/2016/11/main" r:id="rId4"/>
              </a:ext>
            </a:extLst>
          </a:blip>
          <a:stretch>
            <a:fillRect/>
          </a:stretch>
        </p:blipFill>
        <p:spPr>
          <a:xfrm>
            <a:off x="9865567" y="517624"/>
            <a:ext cx="1572713" cy="1412776"/>
          </a:xfrm>
          <a:prstGeom prst="rect">
            <a:avLst/>
          </a:prstGeom>
        </p:spPr>
      </p:pic>
      <p:pic>
        <p:nvPicPr>
          <p:cNvPr id="8" name="Espace réservé du contenu 5">
            <a:extLst>
              <a:ext uri="{FF2B5EF4-FFF2-40B4-BE49-F238E27FC236}">
                <a16:creationId xmlns:a16="http://schemas.microsoft.com/office/drawing/2014/main" id="{C52122B7-E82E-913A-ADF0-C66CDA36DD57}"/>
              </a:ext>
            </a:extLst>
          </p:cNvPr>
          <p:cNvPicPr>
            <a:picLocks noChangeAspect="1"/>
          </p:cNvPicPr>
          <p:nvPr/>
        </p:nvPicPr>
        <p:blipFill>
          <a:blip r:embed="rId5"/>
          <a:stretch>
            <a:fillRect/>
          </a:stretch>
        </p:blipFill>
        <p:spPr>
          <a:xfrm>
            <a:off x="1397105" y="2603241"/>
            <a:ext cx="3344062" cy="3344062"/>
          </a:xfrm>
          <a:prstGeom prst="rect">
            <a:avLst/>
          </a:prstGeom>
        </p:spPr>
      </p:pic>
    </p:spTree>
    <p:extLst>
      <p:ext uri="{BB962C8B-B14F-4D97-AF65-F5344CB8AC3E}">
        <p14:creationId xmlns:p14="http://schemas.microsoft.com/office/powerpoint/2010/main" val="4641905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7F867B-8422-0682-2AA2-8727302C6120}"/>
              </a:ext>
            </a:extLst>
          </p:cNvPr>
          <p:cNvSpPr>
            <a:spLocks noGrp="1"/>
          </p:cNvSpPr>
          <p:nvPr>
            <p:ph type="title"/>
          </p:nvPr>
        </p:nvSpPr>
        <p:spPr/>
        <p:txBody>
          <a:bodyPr/>
          <a:lstStyle/>
          <a:p>
            <a:r>
              <a:rPr lang="fr-FR" dirty="0"/>
              <a:t>Cadre réglementaire : Pour aller plus loin…</a:t>
            </a:r>
          </a:p>
        </p:txBody>
      </p:sp>
      <p:sp>
        <p:nvSpPr>
          <p:cNvPr id="4" name="Espace réservé du pied de page 3">
            <a:extLst>
              <a:ext uri="{FF2B5EF4-FFF2-40B4-BE49-F238E27FC236}">
                <a16:creationId xmlns:a16="http://schemas.microsoft.com/office/drawing/2014/main" id="{38C7A17C-B87A-0014-83F8-9C8321488D32}"/>
              </a:ext>
            </a:extLst>
          </p:cNvPr>
          <p:cNvSpPr>
            <a:spLocks noGrp="1"/>
          </p:cNvSpPr>
          <p:nvPr>
            <p:ph type="ftr" sz="quarter" idx="11"/>
          </p:nvPr>
        </p:nvSpPr>
        <p:spPr/>
        <p:txBody>
          <a:bodyPr/>
          <a:lstStyle/>
          <a:p>
            <a:r>
              <a:rPr lang="fr-FR"/>
              <a:t>Formation DE AES Du Vallon Maurs- Années 24 -25.</a:t>
            </a:r>
          </a:p>
        </p:txBody>
      </p:sp>
      <p:sp>
        <p:nvSpPr>
          <p:cNvPr id="8" name="Espace réservé du contenu 7">
            <a:extLst>
              <a:ext uri="{FF2B5EF4-FFF2-40B4-BE49-F238E27FC236}">
                <a16:creationId xmlns:a16="http://schemas.microsoft.com/office/drawing/2014/main" id="{154C6DAC-D800-B558-DFAD-A94BE8426D6E}"/>
              </a:ext>
            </a:extLst>
          </p:cNvPr>
          <p:cNvSpPr>
            <a:spLocks noGrp="1"/>
          </p:cNvSpPr>
          <p:nvPr>
            <p:ph idx="1"/>
          </p:nvPr>
        </p:nvSpPr>
        <p:spPr/>
        <p:txBody>
          <a:bodyPr>
            <a:normAutofit fontScale="77500" lnSpcReduction="20000"/>
          </a:bodyPr>
          <a:lstStyle/>
          <a:p>
            <a:endParaRPr lang="fr-FR" b="0" i="0" dirty="0">
              <a:solidFill>
                <a:srgbClr val="4A5E81"/>
              </a:solidFill>
              <a:effectLst/>
              <a:latin typeface="robotoslab"/>
            </a:endParaRPr>
          </a:p>
          <a:p>
            <a:endParaRPr lang="fr-FR" dirty="0">
              <a:solidFill>
                <a:srgbClr val="4A5E81"/>
              </a:solidFill>
              <a:latin typeface="robotoslab"/>
            </a:endParaRPr>
          </a:p>
          <a:p>
            <a:r>
              <a:rPr lang="fr-FR" b="1" dirty="0">
                <a:solidFill>
                  <a:srgbClr val="4A5E81"/>
                </a:solidFill>
                <a:latin typeface="Arial" panose="020B0604020202020204" pitchFamily="34" charset="0"/>
                <a:cs typeface="Arial" panose="020B0604020202020204" pitchFamily="34" charset="0"/>
              </a:rPr>
              <a:t>Article L311-3 du code l’action Sociale et des familles (CASF)</a:t>
            </a:r>
          </a:p>
          <a:p>
            <a:pPr marL="0" indent="0">
              <a:buNone/>
            </a:pPr>
            <a:r>
              <a:rPr lang="fr-FR" b="1" dirty="0">
                <a:solidFill>
                  <a:srgbClr val="4A5E81"/>
                </a:solidFill>
                <a:latin typeface="Arial" panose="020B0604020202020204" pitchFamily="34" charset="0"/>
                <a:cs typeface="Arial" panose="020B0604020202020204" pitchFamily="34" charset="0"/>
              </a:rPr>
              <a:t> </a:t>
            </a:r>
            <a:r>
              <a:rPr lang="fr-FR" dirty="0">
                <a:solidFill>
                  <a:srgbClr val="4A5E81"/>
                </a:solidFill>
                <a:latin typeface="Arial" panose="020B0604020202020204" pitchFamily="34" charset="0"/>
                <a:cs typeface="Arial" panose="020B0604020202020204" pitchFamily="34" charset="0"/>
                <a:hlinkClick r:id="rId2" action="ppaction://hlinkpres?slideindex=1&amp;slidetitle="/>
              </a:rPr>
              <a:t>https://www.legifrance.gouv.fr/codes/article_lc/LEGIARTI000041721294</a:t>
            </a:r>
            <a:endParaRPr lang="fr-FR" dirty="0">
              <a:solidFill>
                <a:srgbClr val="4A5E81"/>
              </a:solidFill>
              <a:latin typeface="Arial" panose="020B0604020202020204" pitchFamily="34" charset="0"/>
              <a:cs typeface="Arial" panose="020B0604020202020204" pitchFamily="34" charset="0"/>
            </a:endParaRPr>
          </a:p>
          <a:p>
            <a:endParaRPr lang="fr-FR" b="0" i="0" dirty="0">
              <a:solidFill>
                <a:srgbClr val="4A5E81"/>
              </a:solidFill>
              <a:effectLst/>
              <a:latin typeface="Arial" panose="020B0604020202020204" pitchFamily="34" charset="0"/>
              <a:cs typeface="Arial" panose="020B0604020202020204" pitchFamily="34" charset="0"/>
            </a:endParaRPr>
          </a:p>
          <a:p>
            <a:r>
              <a:rPr lang="fr-FR" b="0" i="0" dirty="0">
                <a:solidFill>
                  <a:srgbClr val="4A5E81"/>
                </a:solidFill>
                <a:effectLst/>
                <a:latin typeface="Arial" panose="020B0604020202020204" pitchFamily="34" charset="0"/>
                <a:cs typeface="Arial" panose="020B0604020202020204" pitchFamily="34" charset="0"/>
              </a:rPr>
              <a:t>Décret n° 2013-1090 du 2 décembre 2013 relatif à la transmission d'informations entre les professionnels participant à la prise en charge sanitaire, médico-sociale et sociale des personnes âgées en risque de perte d'autonomie </a:t>
            </a:r>
            <a:r>
              <a:rPr lang="fr-FR" dirty="0">
                <a:solidFill>
                  <a:srgbClr val="4A5E81"/>
                </a:solidFill>
                <a:latin typeface="Arial" panose="020B0604020202020204" pitchFamily="34" charset="0"/>
                <a:cs typeface="Arial" panose="020B0604020202020204" pitchFamily="34" charset="0"/>
                <a:hlinkClick r:id="rId3"/>
              </a:rPr>
              <a:t>https://www.legifrance.gouv.fr/loda/id/JORFTEXT000028266782</a:t>
            </a:r>
            <a:endParaRPr lang="fr-FR" dirty="0">
              <a:solidFill>
                <a:srgbClr val="4A5E81"/>
              </a:solidFill>
              <a:latin typeface="Arial" panose="020B0604020202020204" pitchFamily="34" charset="0"/>
              <a:cs typeface="Arial" panose="020B0604020202020204" pitchFamily="34" charset="0"/>
            </a:endParaRPr>
          </a:p>
          <a:p>
            <a:pPr marL="0" indent="0">
              <a:buNone/>
            </a:pPr>
            <a:endParaRPr lang="fr-FR" b="0" i="0" dirty="0">
              <a:solidFill>
                <a:srgbClr val="4A5E81"/>
              </a:solidFill>
              <a:effectLst/>
              <a:latin typeface="Arial" panose="020B0604020202020204" pitchFamily="34" charset="0"/>
              <a:cs typeface="Arial" panose="020B0604020202020204" pitchFamily="34" charset="0"/>
            </a:endParaRPr>
          </a:p>
          <a:p>
            <a:r>
              <a:rPr lang="fr-FR" b="0" i="0" dirty="0">
                <a:solidFill>
                  <a:srgbClr val="000000"/>
                </a:solidFill>
                <a:effectLst/>
                <a:latin typeface="Arial" panose="020B0604020202020204" pitchFamily="34" charset="0"/>
                <a:cs typeface="Arial" panose="020B0604020202020204" pitchFamily="34" charset="0"/>
              </a:rPr>
              <a:t>Décret sur l’échange et le partage d'informations entre les professionnels de santé et autres professionnels des champs </a:t>
            </a:r>
            <a:r>
              <a:rPr lang="fr-FR" i="0" dirty="0">
                <a:solidFill>
                  <a:srgbClr val="000000"/>
                </a:solidFill>
                <a:effectLst/>
                <a:latin typeface="Arial" panose="020B0604020202020204" pitchFamily="34" charset="0"/>
                <a:cs typeface="Arial" panose="020B0604020202020204" pitchFamily="34" charset="0"/>
              </a:rPr>
              <a:t>social et médico social. </a:t>
            </a:r>
            <a:r>
              <a:rPr lang="fr-FR" sz="1500" i="0" dirty="0">
                <a:solidFill>
                  <a:srgbClr val="000000"/>
                </a:solidFill>
                <a:effectLst/>
                <a:latin typeface="Arial" panose="020B0604020202020204" pitchFamily="34" charset="0"/>
                <a:cs typeface="Arial" panose="020B0604020202020204" pitchFamily="34" charset="0"/>
              </a:rPr>
              <a:t>.</a:t>
            </a:r>
            <a:r>
              <a:rPr lang="fr-FR" sz="1500" dirty="0">
                <a:solidFill>
                  <a:schemeClr val="tx1"/>
                </a:solidFill>
                <a:latin typeface="Arial" panose="020B0604020202020204" pitchFamily="34" charset="0"/>
                <a:cs typeface="Arial" panose="020B0604020202020204" pitchFamily="34" charset="0"/>
                <a:hlinkClick r:id="rId2" action="ppaction://hlinkpres?slideindex=1&amp;slidetitle=">
                  <a:extLst>
                    <a:ext uri="{A12FA001-AC4F-418D-AE19-62706E023703}">
                      <ahyp:hlinkClr xmlns:ahyp="http://schemas.microsoft.com/office/drawing/2018/hyperlinkcolor" val="tx"/>
                    </a:ext>
                  </a:extLst>
                </a:hlinkClick>
              </a:rPr>
              <a:t>Article  R.1110-1 relatif au partage d’information à caractère secret</a:t>
            </a:r>
          </a:p>
          <a:p>
            <a:pPr marL="0" indent="0">
              <a:buNone/>
            </a:pPr>
            <a:r>
              <a:rPr lang="fr-FR" dirty="0">
                <a:solidFill>
                  <a:srgbClr val="3FCDE7"/>
                </a:solidFill>
                <a:latin typeface="Arial" panose="020B0604020202020204" pitchFamily="34" charset="0"/>
                <a:cs typeface="Arial" panose="020B0604020202020204" pitchFamily="34" charset="0"/>
                <a:hlinkClick r:id="rId2" action="ppaction://hlinkpres?slideindex=1&amp;slidetitle=">
                  <a:extLst>
                    <a:ext uri="{A12FA001-AC4F-418D-AE19-62706E023703}">
                      <ahyp:hlinkClr xmlns:ahyp="http://schemas.microsoft.com/office/drawing/2018/hyperlinkcolor" val="tx"/>
                    </a:ext>
                  </a:extLst>
                </a:hlinkClick>
              </a:rPr>
              <a:t>Décret n° 2016-994 du 20 juillet 2016 relatif aux conditions d'échange et de partage d'informations entre professionnels de santé et autres professionnels des champs social et médico-social et à l'accès aux informations de santé à caractère personnel</a:t>
            </a:r>
            <a:endParaRPr lang="fr-FR" dirty="0">
              <a:solidFill>
                <a:srgbClr val="4A5E81"/>
              </a:solidFill>
              <a:latin typeface="Arial" panose="020B0604020202020204" pitchFamily="34" charset="0"/>
              <a:cs typeface="Arial" panose="020B0604020202020204" pitchFamily="34" charset="0"/>
            </a:endParaRPr>
          </a:p>
          <a:p>
            <a:pPr marL="0" indent="0">
              <a:buNone/>
            </a:pPr>
            <a:endParaRPr lang="fr-FR" dirty="0">
              <a:solidFill>
                <a:srgbClr val="4A5E81"/>
              </a:solidFill>
              <a:latin typeface="robotoslab"/>
            </a:endParaRPr>
          </a:p>
          <a:p>
            <a:endParaRPr lang="fr-FR" b="0" i="0" dirty="0">
              <a:solidFill>
                <a:srgbClr val="4A5E81"/>
              </a:solidFill>
              <a:effectLst/>
              <a:latin typeface="robotoslab"/>
            </a:endParaRPr>
          </a:p>
          <a:p>
            <a:pPr marL="0" indent="0">
              <a:buNone/>
            </a:pPr>
            <a:endParaRPr lang="fr-FR" b="0" i="0" dirty="0">
              <a:solidFill>
                <a:srgbClr val="4A5E81"/>
              </a:solidFill>
              <a:effectLst/>
              <a:latin typeface="robotoslab"/>
            </a:endParaRPr>
          </a:p>
          <a:p>
            <a:endParaRPr lang="fr-FR" dirty="0"/>
          </a:p>
        </p:txBody>
      </p:sp>
      <p:pic>
        <p:nvPicPr>
          <p:cNvPr id="3" name="Graphique 2">
            <a:extLst>
              <a:ext uri="{FF2B5EF4-FFF2-40B4-BE49-F238E27FC236}">
                <a16:creationId xmlns:a16="http://schemas.microsoft.com/office/drawing/2014/main" id="{6AF071E6-AF21-6B12-426C-F411536D9267}"/>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 uri="{837473B0-CC2E-450A-ABE3-18F120FF3D39}">
                <a1611:picAttrSrcUrl xmlns:a1611="http://schemas.microsoft.com/office/drawing/2016/11/main" r:id="rId6"/>
              </a:ext>
            </a:extLst>
          </a:blip>
          <a:stretch>
            <a:fillRect/>
          </a:stretch>
        </p:blipFill>
        <p:spPr>
          <a:xfrm>
            <a:off x="9865567" y="517624"/>
            <a:ext cx="1572713" cy="1412776"/>
          </a:xfrm>
          <a:prstGeom prst="rect">
            <a:avLst/>
          </a:prstGeom>
        </p:spPr>
      </p:pic>
    </p:spTree>
    <p:extLst>
      <p:ext uri="{BB962C8B-B14F-4D97-AF65-F5344CB8AC3E}">
        <p14:creationId xmlns:p14="http://schemas.microsoft.com/office/powerpoint/2010/main" val="4226379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D2A7A7-FD40-2631-0EC9-53A2CA612C70}"/>
              </a:ext>
            </a:extLst>
          </p:cNvPr>
          <p:cNvSpPr>
            <a:spLocks noGrp="1"/>
          </p:cNvSpPr>
          <p:nvPr>
            <p:ph type="title"/>
          </p:nvPr>
        </p:nvSpPr>
        <p:spPr/>
        <p:txBody>
          <a:bodyPr/>
          <a:lstStyle/>
          <a:p>
            <a:r>
              <a:rPr lang="fr-FR" dirty="0"/>
              <a:t>Bilan de </a:t>
            </a:r>
            <a:r>
              <a:rPr lang="fr-FR"/>
              <a:t>l’après midi….</a:t>
            </a:r>
            <a:endParaRPr lang="fr-FR" dirty="0"/>
          </a:p>
        </p:txBody>
      </p:sp>
      <p:sp>
        <p:nvSpPr>
          <p:cNvPr id="3" name="Espace réservé du contenu 2">
            <a:extLst>
              <a:ext uri="{FF2B5EF4-FFF2-40B4-BE49-F238E27FC236}">
                <a16:creationId xmlns:a16="http://schemas.microsoft.com/office/drawing/2014/main" id="{E340CF78-8B7B-9E62-DEB7-92A91CEC3FDD}"/>
              </a:ext>
            </a:extLst>
          </p:cNvPr>
          <p:cNvSpPr>
            <a:spLocks noGrp="1"/>
          </p:cNvSpPr>
          <p:nvPr>
            <p:ph idx="1"/>
          </p:nvPr>
        </p:nvSpPr>
        <p:spPr/>
        <p:txBody>
          <a:bodyPr/>
          <a:lstStyle/>
          <a:p>
            <a:pPr marL="0" indent="0">
              <a:buNone/>
            </a:pPr>
            <a:r>
              <a:rPr lang="fr-FR" dirty="0"/>
              <a:t>Echange : </a:t>
            </a:r>
          </a:p>
          <a:p>
            <a:r>
              <a:rPr lang="fr-FR" dirty="0"/>
              <a:t>sur les questionnements éventuels</a:t>
            </a:r>
          </a:p>
          <a:p>
            <a:r>
              <a:rPr lang="fr-FR" dirty="0"/>
              <a:t>Retour sur les objectifs du temps de travail</a:t>
            </a:r>
          </a:p>
          <a:p>
            <a:r>
              <a:rPr lang="fr-FR" dirty="0"/>
              <a:t> le contenu transmis</a:t>
            </a:r>
          </a:p>
          <a:p>
            <a:r>
              <a:rPr lang="fr-FR" dirty="0"/>
              <a:t> le lien avec la pratique…</a:t>
            </a:r>
          </a:p>
          <a:p>
            <a:r>
              <a:rPr lang="fr-FR" dirty="0"/>
              <a:t>….</a:t>
            </a:r>
          </a:p>
          <a:p>
            <a:pPr marL="0" indent="0">
              <a:buNone/>
            </a:pPr>
            <a:endParaRPr lang="fr-FR" dirty="0"/>
          </a:p>
          <a:p>
            <a:pPr marL="0" indent="0">
              <a:buNone/>
            </a:pPr>
            <a:r>
              <a:rPr lang="fr-FR" dirty="0"/>
              <a:t>						Je vous remercie pour votre implication !</a:t>
            </a:r>
          </a:p>
          <a:p>
            <a:endParaRPr lang="fr-FR" dirty="0"/>
          </a:p>
          <a:p>
            <a:endParaRPr lang="fr-FR" dirty="0"/>
          </a:p>
          <a:p>
            <a:endParaRPr lang="fr-FR" dirty="0"/>
          </a:p>
          <a:p>
            <a:endParaRPr lang="fr-FR" dirty="0"/>
          </a:p>
          <a:p>
            <a:endParaRPr lang="fr-FR" dirty="0"/>
          </a:p>
          <a:p>
            <a:endParaRPr lang="fr-FR" dirty="0"/>
          </a:p>
        </p:txBody>
      </p:sp>
      <p:sp>
        <p:nvSpPr>
          <p:cNvPr id="4" name="Espace réservé du pied de page 3">
            <a:extLst>
              <a:ext uri="{FF2B5EF4-FFF2-40B4-BE49-F238E27FC236}">
                <a16:creationId xmlns:a16="http://schemas.microsoft.com/office/drawing/2014/main" id="{8B1F3BB9-A241-E688-D06E-1E1E5B33D13C}"/>
              </a:ext>
            </a:extLst>
          </p:cNvPr>
          <p:cNvSpPr>
            <a:spLocks noGrp="1"/>
          </p:cNvSpPr>
          <p:nvPr>
            <p:ph type="ftr" sz="quarter" idx="11"/>
          </p:nvPr>
        </p:nvSpPr>
        <p:spPr/>
        <p:txBody>
          <a:bodyPr/>
          <a:lstStyle/>
          <a:p>
            <a:r>
              <a:rPr lang="fr-FR"/>
              <a:t>Formation DE AES Du Vallon Maurs- Années 24 -25.</a:t>
            </a:r>
          </a:p>
        </p:txBody>
      </p:sp>
    </p:spTree>
    <p:extLst>
      <p:ext uri="{BB962C8B-B14F-4D97-AF65-F5344CB8AC3E}">
        <p14:creationId xmlns:p14="http://schemas.microsoft.com/office/powerpoint/2010/main" val="1819818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1CDA60-565F-6A99-A951-F887DD64F10C}"/>
              </a:ext>
            </a:extLst>
          </p:cNvPr>
          <p:cNvSpPr>
            <a:spLocks noGrp="1"/>
          </p:cNvSpPr>
          <p:nvPr>
            <p:ph type="title"/>
          </p:nvPr>
        </p:nvSpPr>
        <p:spPr/>
        <p:txBody>
          <a:bodyPr/>
          <a:lstStyle/>
          <a:p>
            <a:r>
              <a:rPr lang="fr-FR" dirty="0"/>
              <a:t>Les symboles </a:t>
            </a:r>
          </a:p>
        </p:txBody>
      </p:sp>
      <p:sp>
        <p:nvSpPr>
          <p:cNvPr id="3" name="Espace réservé du pied de page 2">
            <a:extLst>
              <a:ext uri="{FF2B5EF4-FFF2-40B4-BE49-F238E27FC236}">
                <a16:creationId xmlns:a16="http://schemas.microsoft.com/office/drawing/2014/main" id="{2F526717-5FEC-B72C-501A-82DF6F94FA87}"/>
              </a:ext>
            </a:extLst>
          </p:cNvPr>
          <p:cNvSpPr>
            <a:spLocks noGrp="1"/>
          </p:cNvSpPr>
          <p:nvPr>
            <p:ph type="ftr" sz="quarter" idx="11"/>
          </p:nvPr>
        </p:nvSpPr>
        <p:spPr/>
        <p:txBody>
          <a:bodyPr/>
          <a:lstStyle/>
          <a:p>
            <a:r>
              <a:rPr lang="fr-FR"/>
              <a:t>Formation DE AES Du Vallon Maurs- Années 24 -25.</a:t>
            </a:r>
          </a:p>
        </p:txBody>
      </p:sp>
      <p:pic>
        <p:nvPicPr>
          <p:cNvPr id="5" name="Image 4">
            <a:extLst>
              <a:ext uri="{FF2B5EF4-FFF2-40B4-BE49-F238E27FC236}">
                <a16:creationId xmlns:a16="http://schemas.microsoft.com/office/drawing/2014/main" id="{D7AD4219-BEBE-E36D-96A5-5F918A93633D}"/>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94511" y="1699775"/>
            <a:ext cx="1217854" cy="1217854"/>
          </a:xfrm>
          <a:prstGeom prst="rect">
            <a:avLst/>
          </a:prstGeom>
        </p:spPr>
      </p:pic>
      <p:sp>
        <p:nvSpPr>
          <p:cNvPr id="6" name="ZoneTexte 5">
            <a:extLst>
              <a:ext uri="{FF2B5EF4-FFF2-40B4-BE49-F238E27FC236}">
                <a16:creationId xmlns:a16="http://schemas.microsoft.com/office/drawing/2014/main" id="{B9341B7E-4810-FD9B-0496-A808A1F834B6}"/>
              </a:ext>
            </a:extLst>
          </p:cNvPr>
          <p:cNvSpPr txBox="1"/>
          <p:nvPr/>
        </p:nvSpPr>
        <p:spPr>
          <a:xfrm>
            <a:off x="2202696" y="1798307"/>
            <a:ext cx="2704935" cy="923330"/>
          </a:xfrm>
          <a:prstGeom prst="rect">
            <a:avLst/>
          </a:prstGeom>
          <a:noFill/>
        </p:spPr>
        <p:txBody>
          <a:bodyPr wrap="square" rtlCol="0">
            <a:spAutoFit/>
          </a:bodyPr>
          <a:lstStyle/>
          <a:p>
            <a:r>
              <a:rPr lang="fr-FR" dirty="0"/>
              <a:t>Quand je vois ce symbole, je consulte un document annexe</a:t>
            </a:r>
          </a:p>
        </p:txBody>
      </p:sp>
      <p:pic>
        <p:nvPicPr>
          <p:cNvPr id="7" name="Image 6">
            <a:extLst>
              <a:ext uri="{FF2B5EF4-FFF2-40B4-BE49-F238E27FC236}">
                <a16:creationId xmlns:a16="http://schemas.microsoft.com/office/drawing/2014/main" id="{35931913-E6F0-9945-F6FD-8A1D926AFBC0}"/>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694511" y="4066905"/>
            <a:ext cx="1102834" cy="1217854"/>
          </a:xfrm>
          <a:prstGeom prst="rect">
            <a:avLst/>
          </a:prstGeom>
        </p:spPr>
      </p:pic>
      <p:sp>
        <p:nvSpPr>
          <p:cNvPr id="8" name="ZoneTexte 7">
            <a:extLst>
              <a:ext uri="{FF2B5EF4-FFF2-40B4-BE49-F238E27FC236}">
                <a16:creationId xmlns:a16="http://schemas.microsoft.com/office/drawing/2014/main" id="{2106E3B2-8ED7-5D84-3E93-2D6C5C830AFD}"/>
              </a:ext>
            </a:extLst>
          </p:cNvPr>
          <p:cNvSpPr txBox="1"/>
          <p:nvPr/>
        </p:nvSpPr>
        <p:spPr>
          <a:xfrm>
            <a:off x="2250428" y="3894671"/>
            <a:ext cx="2704935" cy="1477328"/>
          </a:xfrm>
          <a:prstGeom prst="rect">
            <a:avLst/>
          </a:prstGeom>
          <a:noFill/>
        </p:spPr>
        <p:txBody>
          <a:bodyPr wrap="square" rtlCol="0">
            <a:spAutoFit/>
          </a:bodyPr>
          <a:lstStyle/>
          <a:p>
            <a:r>
              <a:rPr lang="fr-FR" dirty="0"/>
              <a:t>Quand je vois ce symbole, je fais un exercice pratique, seul, en binôme ou en</a:t>
            </a:r>
          </a:p>
          <a:p>
            <a:r>
              <a:rPr lang="fr-FR" dirty="0"/>
              <a:t>groupe.</a:t>
            </a:r>
          </a:p>
        </p:txBody>
      </p:sp>
      <p:pic>
        <p:nvPicPr>
          <p:cNvPr id="10" name="Graphique 9">
            <a:extLst>
              <a:ext uri="{FF2B5EF4-FFF2-40B4-BE49-F238E27FC236}">
                <a16:creationId xmlns:a16="http://schemas.microsoft.com/office/drawing/2014/main" id="{D32A8A93-35A3-FC7F-3C3C-DF65A525AAE2}"/>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 uri="{837473B0-CC2E-450A-ABE3-18F120FF3D39}">
                <a1611:picAttrSrcUrl xmlns:a1611="http://schemas.microsoft.com/office/drawing/2016/11/main" r:id="rId8"/>
              </a:ext>
            </a:extLst>
          </a:blip>
          <a:stretch>
            <a:fillRect/>
          </a:stretch>
        </p:blipFill>
        <p:spPr>
          <a:xfrm>
            <a:off x="6096000" y="3576826"/>
            <a:ext cx="1572713" cy="1412776"/>
          </a:xfrm>
          <a:prstGeom prst="rect">
            <a:avLst/>
          </a:prstGeom>
        </p:spPr>
      </p:pic>
      <p:sp>
        <p:nvSpPr>
          <p:cNvPr id="11" name="ZoneTexte 10">
            <a:extLst>
              <a:ext uri="{FF2B5EF4-FFF2-40B4-BE49-F238E27FC236}">
                <a16:creationId xmlns:a16="http://schemas.microsoft.com/office/drawing/2014/main" id="{CB636B19-C88E-998A-24FB-06F0F16F4A46}"/>
              </a:ext>
            </a:extLst>
          </p:cNvPr>
          <p:cNvSpPr txBox="1"/>
          <p:nvPr/>
        </p:nvSpPr>
        <p:spPr>
          <a:xfrm>
            <a:off x="8328249" y="3530433"/>
            <a:ext cx="2704935" cy="1477328"/>
          </a:xfrm>
          <a:prstGeom prst="rect">
            <a:avLst/>
          </a:prstGeom>
          <a:noFill/>
        </p:spPr>
        <p:txBody>
          <a:bodyPr wrap="square" rtlCol="0">
            <a:spAutoFit/>
          </a:bodyPr>
          <a:lstStyle/>
          <a:p>
            <a:r>
              <a:rPr lang="fr-FR" dirty="0"/>
              <a:t>Pour aller plus loin, je peux approfondir le sujet avec cette fiche mais je peux aussi passer mon tour. </a:t>
            </a:r>
          </a:p>
        </p:txBody>
      </p:sp>
      <p:sp>
        <p:nvSpPr>
          <p:cNvPr id="9" name="Étoile : 7 branches 8">
            <a:extLst>
              <a:ext uri="{FF2B5EF4-FFF2-40B4-BE49-F238E27FC236}">
                <a16:creationId xmlns:a16="http://schemas.microsoft.com/office/drawing/2014/main" id="{F4B1D529-C77A-AC07-D75B-C4F5F7322CB6}"/>
              </a:ext>
            </a:extLst>
          </p:cNvPr>
          <p:cNvSpPr/>
          <p:nvPr/>
        </p:nvSpPr>
        <p:spPr>
          <a:xfrm>
            <a:off x="5332983" y="905070"/>
            <a:ext cx="2915278" cy="2376106"/>
          </a:xfrm>
          <a:prstGeom prst="star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Contenu </a:t>
            </a:r>
          </a:p>
          <a:p>
            <a:pPr algn="ctr"/>
            <a:r>
              <a:rPr lang="fr-FR" dirty="0"/>
              <a:t>Indispensable</a:t>
            </a:r>
          </a:p>
        </p:txBody>
      </p:sp>
      <p:sp>
        <p:nvSpPr>
          <p:cNvPr id="12" name="ZoneTexte 11">
            <a:extLst>
              <a:ext uri="{FF2B5EF4-FFF2-40B4-BE49-F238E27FC236}">
                <a16:creationId xmlns:a16="http://schemas.microsoft.com/office/drawing/2014/main" id="{C7874FD0-584F-C84C-50AB-C51823F2AA71}"/>
              </a:ext>
            </a:extLst>
          </p:cNvPr>
          <p:cNvSpPr txBox="1"/>
          <p:nvPr/>
        </p:nvSpPr>
        <p:spPr>
          <a:xfrm>
            <a:off x="8328248" y="1763675"/>
            <a:ext cx="2704935" cy="1200329"/>
          </a:xfrm>
          <a:prstGeom prst="rect">
            <a:avLst/>
          </a:prstGeom>
          <a:noFill/>
        </p:spPr>
        <p:txBody>
          <a:bodyPr wrap="square" rtlCol="0">
            <a:spAutoFit/>
          </a:bodyPr>
          <a:lstStyle/>
          <a:p>
            <a:r>
              <a:rPr lang="fr-FR" dirty="0"/>
              <a:t>Quand je vois ce symbole, je prends le temps d’intégrer les informations.</a:t>
            </a:r>
          </a:p>
        </p:txBody>
      </p:sp>
    </p:spTree>
    <p:extLst>
      <p:ext uri="{BB962C8B-B14F-4D97-AF65-F5344CB8AC3E}">
        <p14:creationId xmlns:p14="http://schemas.microsoft.com/office/powerpoint/2010/main" val="567174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2363AB-990E-77FE-E665-5ED047741CCF}"/>
              </a:ext>
            </a:extLst>
          </p:cNvPr>
          <p:cNvSpPr>
            <a:spLocks noGrp="1"/>
          </p:cNvSpPr>
          <p:nvPr>
            <p:ph type="title"/>
          </p:nvPr>
        </p:nvSpPr>
        <p:spPr/>
        <p:txBody>
          <a:bodyPr/>
          <a:lstStyle/>
          <a:p>
            <a:r>
              <a:rPr lang="fr-FR" dirty="0"/>
              <a:t>Objectif </a:t>
            </a:r>
          </a:p>
        </p:txBody>
      </p:sp>
      <p:sp>
        <p:nvSpPr>
          <p:cNvPr id="3" name="Espace réservé du contenu 2">
            <a:extLst>
              <a:ext uri="{FF2B5EF4-FFF2-40B4-BE49-F238E27FC236}">
                <a16:creationId xmlns:a16="http://schemas.microsoft.com/office/drawing/2014/main" id="{F307A8B9-5F38-E440-58E8-33F8584F31A7}"/>
              </a:ext>
            </a:extLst>
          </p:cNvPr>
          <p:cNvSpPr>
            <a:spLocks noGrp="1"/>
          </p:cNvSpPr>
          <p:nvPr>
            <p:ph idx="1"/>
          </p:nvPr>
        </p:nvSpPr>
        <p:spPr>
          <a:xfrm>
            <a:off x="677334" y="1270000"/>
            <a:ext cx="8596668" cy="3880773"/>
          </a:xfrm>
        </p:spPr>
        <p:txBody>
          <a:bodyPr/>
          <a:lstStyle/>
          <a:p>
            <a:pPr marL="0" lvl="0" indent="0">
              <a:lnSpc>
                <a:spcPct val="107000"/>
              </a:lnSpc>
              <a:buNone/>
            </a:pP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buFont typeface="Wingdings" panose="05000000000000000000" pitchFamily="2" charset="2"/>
              <a:buChar char="q"/>
            </a:pPr>
            <a:r>
              <a:rPr lang="fr-FR" kern="100" dirty="0">
                <a:latin typeface="Calibri" panose="020F0502020204030204" pitchFamily="34" charset="0"/>
                <a:ea typeface="Calibri" panose="020F0502020204030204" pitchFamily="34" charset="0"/>
                <a:cs typeface="Times New Roman" panose="02020603050405020304" pitchFamily="18" charset="0"/>
              </a:rPr>
              <a:t>Repérer</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l’intérêt des transmissions orales et écrites</a:t>
            </a:r>
          </a:p>
          <a:p>
            <a:pPr>
              <a:lnSpc>
                <a:spcPct val="107000"/>
              </a:lnSpc>
              <a:buFont typeface="Wingdings" panose="05000000000000000000" pitchFamily="2" charset="2"/>
              <a:buChar char="q"/>
            </a:pPr>
            <a:r>
              <a:rPr lang="fr-FR" kern="100" dirty="0">
                <a:latin typeface="Calibri" panose="020F0502020204030204" pitchFamily="34" charset="0"/>
                <a:ea typeface="Calibri" panose="020F0502020204030204" pitchFamily="34" charset="0"/>
                <a:cs typeface="Times New Roman" panose="02020603050405020304" pitchFamily="18" charset="0"/>
              </a:rPr>
              <a:t>Repérer le cadre réglementaire dans lequel s’inscrit la transmission d’information : Discrétion professionnel, droit des usagers relatif à l’information, l’utilité du partage de l’information.</a:t>
            </a:r>
          </a:p>
          <a:p>
            <a:pPr>
              <a:lnSpc>
                <a:spcPct val="107000"/>
              </a:lnSpc>
              <a:buFont typeface="Wingdings" panose="05000000000000000000" pitchFamily="2" charset="2"/>
              <a:buChar char="q"/>
            </a:pPr>
            <a:r>
              <a:rPr lang="fr-FR" kern="100" dirty="0">
                <a:latin typeface="Calibri" panose="020F0502020204030204" pitchFamily="34" charset="0"/>
                <a:ea typeface="Calibri" panose="020F0502020204030204" pitchFamily="34" charset="0"/>
                <a:cs typeface="Times New Roman" panose="02020603050405020304" pitchFamily="18" charset="0"/>
              </a:rPr>
              <a:t>Mesurer l’importance du rôle de l’AES dans la transmission des informations pour l’usager et l’équipe.</a:t>
            </a:r>
            <a:endParaRPr lang="fr-FR" dirty="0"/>
          </a:p>
          <a:p>
            <a:pPr lvl="0">
              <a:lnSpc>
                <a:spcPct val="107000"/>
              </a:lnSpc>
              <a:buFont typeface="Wingdings" panose="05000000000000000000" pitchFamily="2" charset="2"/>
              <a:buChar char="q"/>
            </a:pPr>
            <a:r>
              <a:rPr lang="fr-FR" kern="100" dirty="0">
                <a:latin typeface="Calibri" panose="020F0502020204030204" pitchFamily="34" charset="0"/>
                <a:ea typeface="Calibri" panose="020F0502020204030204" pitchFamily="34" charset="0"/>
                <a:cs typeface="Times New Roman" panose="02020603050405020304" pitchFamily="18" charset="0"/>
              </a:rPr>
              <a:t>S’entrainer à la prise de parole et réaliser des transmissions orales</a:t>
            </a:r>
          </a:p>
          <a:p>
            <a:pPr lvl="0">
              <a:lnSpc>
                <a:spcPct val="107000"/>
              </a:lnSpc>
              <a:buFont typeface="Wingdings" panose="05000000000000000000" pitchFamily="2" charset="2"/>
              <a:buChar char="q"/>
            </a:pP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S’exercer à la rédaction de transmissions écrites</a:t>
            </a:r>
          </a:p>
        </p:txBody>
      </p:sp>
      <p:sp>
        <p:nvSpPr>
          <p:cNvPr id="4" name="ZoneTexte 3">
            <a:extLst>
              <a:ext uri="{FF2B5EF4-FFF2-40B4-BE49-F238E27FC236}">
                <a16:creationId xmlns:a16="http://schemas.microsoft.com/office/drawing/2014/main" id="{3D517892-B8B8-B1A6-E647-E65CBD672FF9}"/>
              </a:ext>
            </a:extLst>
          </p:cNvPr>
          <p:cNvSpPr txBox="1"/>
          <p:nvPr/>
        </p:nvSpPr>
        <p:spPr>
          <a:xfrm>
            <a:off x="677334" y="4823489"/>
            <a:ext cx="7987533" cy="923330"/>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fr-FR" dirty="0">
                <a:solidFill>
                  <a:schemeClr val="tx1"/>
                </a:solidFill>
              </a:rPr>
              <a:t> A la fin du temps de formation, vous pourrez réaliser votre propre auto évaluation en indiquant votre niveau d’atteinte de l’objectif : </a:t>
            </a:r>
          </a:p>
          <a:p>
            <a:r>
              <a:rPr lang="fr-FR" dirty="0">
                <a:solidFill>
                  <a:schemeClr val="tx1"/>
                </a:solidFill>
              </a:rPr>
              <a:t>A = Atteint 	PA = Partiellement atteint 		NA = Non atteint</a:t>
            </a:r>
          </a:p>
        </p:txBody>
      </p:sp>
      <p:pic>
        <p:nvPicPr>
          <p:cNvPr id="5" name="Espace réservé du contenu 3">
            <a:extLst>
              <a:ext uri="{FF2B5EF4-FFF2-40B4-BE49-F238E27FC236}">
                <a16:creationId xmlns:a16="http://schemas.microsoft.com/office/drawing/2014/main" id="{F1BA00AE-FD21-A060-1A56-0120BF9827EB}"/>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413177" y="609600"/>
            <a:ext cx="1101489" cy="1217873"/>
          </a:xfrm>
          <a:prstGeom prst="rect">
            <a:avLst/>
          </a:prstGeom>
        </p:spPr>
      </p:pic>
      <p:sp>
        <p:nvSpPr>
          <p:cNvPr id="6" name="Espace réservé du pied de page 5">
            <a:extLst>
              <a:ext uri="{FF2B5EF4-FFF2-40B4-BE49-F238E27FC236}">
                <a16:creationId xmlns:a16="http://schemas.microsoft.com/office/drawing/2014/main" id="{09CEA554-7A77-FB65-47EF-F382E58348D7}"/>
              </a:ext>
            </a:extLst>
          </p:cNvPr>
          <p:cNvSpPr>
            <a:spLocks noGrp="1"/>
          </p:cNvSpPr>
          <p:nvPr>
            <p:ph type="ftr" sz="quarter" idx="11"/>
          </p:nvPr>
        </p:nvSpPr>
        <p:spPr/>
        <p:txBody>
          <a:bodyPr/>
          <a:lstStyle/>
          <a:p>
            <a:r>
              <a:rPr lang="fr-FR"/>
              <a:t>Formation DE AES Du Vallon Maurs- Années 24 -25.</a:t>
            </a:r>
          </a:p>
        </p:txBody>
      </p:sp>
    </p:spTree>
    <p:extLst>
      <p:ext uri="{BB962C8B-B14F-4D97-AF65-F5344CB8AC3E}">
        <p14:creationId xmlns:p14="http://schemas.microsoft.com/office/powerpoint/2010/main" val="2733729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CAD835-F46C-3A45-B4FE-7F09FAF6314B}"/>
              </a:ext>
            </a:extLst>
          </p:cNvPr>
          <p:cNvSpPr>
            <a:spLocks noGrp="1"/>
          </p:cNvSpPr>
          <p:nvPr>
            <p:ph type="title"/>
          </p:nvPr>
        </p:nvSpPr>
        <p:spPr/>
        <p:txBody>
          <a:bodyPr/>
          <a:lstStyle/>
          <a:p>
            <a:r>
              <a:rPr lang="fr-FR" dirty="0"/>
              <a:t>Introduction</a:t>
            </a:r>
          </a:p>
        </p:txBody>
      </p:sp>
      <p:sp>
        <p:nvSpPr>
          <p:cNvPr id="3" name="Espace réservé du contenu 2">
            <a:extLst>
              <a:ext uri="{FF2B5EF4-FFF2-40B4-BE49-F238E27FC236}">
                <a16:creationId xmlns:a16="http://schemas.microsoft.com/office/drawing/2014/main" id="{F09643C9-1088-AA09-1B9D-F9C21F2251DE}"/>
              </a:ext>
            </a:extLst>
          </p:cNvPr>
          <p:cNvSpPr>
            <a:spLocks noGrp="1"/>
          </p:cNvSpPr>
          <p:nvPr>
            <p:ph idx="1"/>
          </p:nvPr>
        </p:nvSpPr>
        <p:spPr>
          <a:xfrm>
            <a:off x="677334" y="2160589"/>
            <a:ext cx="8596668" cy="3880773"/>
          </a:xfrm>
        </p:spPr>
        <p:txBody>
          <a:bodyPr>
            <a:normAutofit lnSpcReduction="10000"/>
          </a:bodyPr>
          <a:lstStyle/>
          <a:p>
            <a:pPr marL="0" indent="0">
              <a:buNone/>
            </a:pPr>
            <a:r>
              <a:rPr lang="fr-FR" sz="1600" dirty="0"/>
              <a:t>Selon vous, qu’est ce qu’une transmission pour un AES en structure sociale, médico sociale en établissement ou à domicile?</a:t>
            </a:r>
          </a:p>
          <a:p>
            <a:pPr lvl="1">
              <a:buFont typeface="Wingdings" panose="05000000000000000000" pitchFamily="2" charset="2"/>
              <a:buChar char="Ø"/>
            </a:pPr>
            <a:r>
              <a:rPr lang="fr-FR" sz="1400" dirty="0"/>
              <a:t>Quel intérêt pour l’usager?</a:t>
            </a:r>
          </a:p>
          <a:p>
            <a:pPr lvl="1">
              <a:buFont typeface="Wingdings" panose="05000000000000000000" pitchFamily="2" charset="2"/>
              <a:buChar char="Ø"/>
            </a:pPr>
            <a:r>
              <a:rPr lang="fr-FR" sz="1400" dirty="0"/>
              <a:t>Quel intérêt pour le professionnel? </a:t>
            </a:r>
          </a:p>
          <a:p>
            <a:pPr lvl="1">
              <a:buFont typeface="Wingdings" panose="05000000000000000000" pitchFamily="2" charset="2"/>
              <a:buChar char="Ø"/>
            </a:pPr>
            <a:endParaRPr lang="fr-FR" sz="1400" dirty="0"/>
          </a:p>
          <a:p>
            <a:r>
              <a:rPr lang="fr-FR" sz="1600" dirty="0"/>
              <a:t>Présentation des modalités de transmissions repéré dans les lieux </a:t>
            </a:r>
            <a:r>
              <a:rPr lang="fr-FR" dirty="0"/>
              <a:t>de stage.</a:t>
            </a:r>
          </a:p>
          <a:p>
            <a:pPr lvl="1"/>
            <a:r>
              <a:rPr lang="fr-FR" dirty="0"/>
              <a:t>Y a-t-il une méthode particulière qui organise le temps de transmission?</a:t>
            </a:r>
          </a:p>
          <a:p>
            <a:pPr lvl="1"/>
            <a:r>
              <a:rPr lang="fr-FR" dirty="0"/>
              <a:t>Quel support (cahier de transmission, cahier de liaison, Dossier Unique Informatisé…)</a:t>
            </a:r>
          </a:p>
          <a:p>
            <a:pPr lvl="1"/>
            <a:r>
              <a:rPr lang="fr-FR" dirty="0"/>
              <a:t>Quel type d’information est transmise? </a:t>
            </a:r>
          </a:p>
          <a:p>
            <a:pPr lvl="1"/>
            <a:r>
              <a:rPr lang="fr-FR" dirty="0"/>
              <a:t>Qui sont les destinataires de l’information ou les participants au temps de transmission?</a:t>
            </a:r>
          </a:p>
          <a:p>
            <a:pPr>
              <a:buFont typeface="Wingdings" panose="05000000000000000000" pitchFamily="2" charset="2"/>
              <a:buChar char="Ø"/>
            </a:pPr>
            <a:endParaRPr lang="fr-FR" sz="2800" dirty="0"/>
          </a:p>
        </p:txBody>
      </p:sp>
      <p:sp>
        <p:nvSpPr>
          <p:cNvPr id="4" name="Espace réservé du pied de page 3">
            <a:extLst>
              <a:ext uri="{FF2B5EF4-FFF2-40B4-BE49-F238E27FC236}">
                <a16:creationId xmlns:a16="http://schemas.microsoft.com/office/drawing/2014/main" id="{9AA830C2-DD41-5894-8D9B-D14F6F4C3377}"/>
              </a:ext>
            </a:extLst>
          </p:cNvPr>
          <p:cNvSpPr>
            <a:spLocks noGrp="1"/>
          </p:cNvSpPr>
          <p:nvPr>
            <p:ph type="ftr" sz="quarter" idx="11"/>
          </p:nvPr>
        </p:nvSpPr>
        <p:spPr/>
        <p:txBody>
          <a:bodyPr/>
          <a:lstStyle/>
          <a:p>
            <a:r>
              <a:rPr lang="fr-FR"/>
              <a:t>Formation DE AES Du Vallon Maurs- Années 24 -25.</a:t>
            </a:r>
          </a:p>
        </p:txBody>
      </p:sp>
      <p:pic>
        <p:nvPicPr>
          <p:cNvPr id="5" name="Image 4">
            <a:extLst>
              <a:ext uri="{FF2B5EF4-FFF2-40B4-BE49-F238E27FC236}">
                <a16:creationId xmlns:a16="http://schemas.microsoft.com/office/drawing/2014/main" id="{599925C5-552E-9004-8C51-18FD1F3CAB54}"/>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411832" y="530603"/>
            <a:ext cx="1102834" cy="1217854"/>
          </a:xfrm>
          <a:prstGeom prst="rect">
            <a:avLst/>
          </a:prstGeom>
        </p:spPr>
      </p:pic>
    </p:spTree>
    <p:extLst>
      <p:ext uri="{BB962C8B-B14F-4D97-AF65-F5344CB8AC3E}">
        <p14:creationId xmlns:p14="http://schemas.microsoft.com/office/powerpoint/2010/main" val="4252143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5F00AE-326B-C0AC-7861-9B9FE3918287}"/>
              </a:ext>
            </a:extLst>
          </p:cNvPr>
          <p:cNvSpPr>
            <a:spLocks noGrp="1"/>
          </p:cNvSpPr>
          <p:nvPr>
            <p:ph type="title"/>
          </p:nvPr>
        </p:nvSpPr>
        <p:spPr/>
        <p:txBody>
          <a:bodyPr/>
          <a:lstStyle/>
          <a:p>
            <a:r>
              <a:rPr lang="fr-FR" dirty="0"/>
              <a:t>Qu’est ce qu’une transmission?</a:t>
            </a:r>
          </a:p>
        </p:txBody>
      </p:sp>
      <p:sp>
        <p:nvSpPr>
          <p:cNvPr id="3" name="Espace réservé du contenu 2">
            <a:extLst>
              <a:ext uri="{FF2B5EF4-FFF2-40B4-BE49-F238E27FC236}">
                <a16:creationId xmlns:a16="http://schemas.microsoft.com/office/drawing/2014/main" id="{5515C90C-E3AA-FA6C-B060-8CB5A2D281A6}"/>
              </a:ext>
            </a:extLst>
          </p:cNvPr>
          <p:cNvSpPr>
            <a:spLocks noGrp="1"/>
          </p:cNvSpPr>
          <p:nvPr>
            <p:ph idx="1"/>
          </p:nvPr>
        </p:nvSpPr>
        <p:spPr/>
        <p:txBody>
          <a:bodyPr>
            <a:normAutofit lnSpcReduction="10000"/>
          </a:bodyPr>
          <a:lstStyle/>
          <a:p>
            <a:pPr marL="0" indent="0" algn="l">
              <a:buNone/>
            </a:pPr>
            <a:r>
              <a:rPr lang="fr-FR" b="0" i="0" dirty="0">
                <a:solidFill>
                  <a:srgbClr val="124762"/>
                </a:solidFill>
                <a:effectLst/>
                <a:latin typeface="Roboto" panose="02000000000000000000" pitchFamily="2" charset="0"/>
              </a:rPr>
              <a:t>Selon le dictionnaire le Robert, la définition de transmission prend différentes formes. Nous retiendrons ici la notion de transmission d’une information, d’un message. Notion en lien avec le domaine de la communication.</a:t>
            </a:r>
          </a:p>
          <a:p>
            <a:pPr algn="l"/>
            <a:r>
              <a:rPr lang="fr-FR" b="1" u="sng" dirty="0">
                <a:solidFill>
                  <a:srgbClr val="124762"/>
                </a:solidFill>
                <a:effectLst/>
                <a:latin typeface="Roboto" panose="02000000000000000000" pitchFamily="2" charset="0"/>
              </a:rPr>
              <a:t>Action, fait de transmettre </a:t>
            </a:r>
            <a:r>
              <a:rPr lang="fr-FR" b="0" dirty="0">
                <a:solidFill>
                  <a:srgbClr val="124762"/>
                </a:solidFill>
                <a:effectLst/>
                <a:latin typeface="Roboto" panose="02000000000000000000" pitchFamily="2" charset="0"/>
              </a:rPr>
              <a:t>:</a:t>
            </a:r>
            <a:r>
              <a:rPr lang="fr-FR" b="0" dirty="0">
                <a:solidFill>
                  <a:srgbClr val="333333"/>
                </a:solidFill>
                <a:effectLst/>
                <a:latin typeface="Roboto" panose="02000000000000000000" pitchFamily="2" charset="0"/>
              </a:rPr>
              <a:t> La transmission d'un bien. Transmission des pouvoirs.</a:t>
            </a:r>
            <a:r>
              <a:rPr lang="fr-FR" dirty="0">
                <a:solidFill>
                  <a:srgbClr val="333333"/>
                </a:solidFill>
                <a:latin typeface="Roboto" panose="02000000000000000000" pitchFamily="2" charset="0"/>
              </a:rPr>
              <a:t>, </a:t>
            </a:r>
            <a:r>
              <a:rPr lang="fr-FR" b="0" dirty="0">
                <a:solidFill>
                  <a:srgbClr val="333333"/>
                </a:solidFill>
                <a:effectLst/>
                <a:latin typeface="Roboto" panose="02000000000000000000" pitchFamily="2" charset="0"/>
              </a:rPr>
              <a:t>Transmission héréditaire de la propriété. </a:t>
            </a:r>
            <a:r>
              <a:rPr lang="fr-FR" b="0" dirty="0">
                <a:solidFill>
                  <a:srgbClr val="6C1F22"/>
                </a:solidFill>
                <a:effectLst/>
                <a:latin typeface="Roboto" panose="02000000000000000000" pitchFamily="2" charset="0"/>
              </a:rPr>
              <a:t>Biologie</a:t>
            </a:r>
            <a:r>
              <a:rPr lang="fr-FR" b="0" dirty="0">
                <a:solidFill>
                  <a:srgbClr val="333333"/>
                </a:solidFill>
                <a:effectLst/>
                <a:latin typeface="Roboto" panose="02000000000000000000" pitchFamily="2" charset="0"/>
              </a:rPr>
              <a:t> Transmission des caractères. (hérédité), </a:t>
            </a:r>
            <a:r>
              <a:rPr lang="fr-FR" b="0" dirty="0">
                <a:solidFill>
                  <a:srgbClr val="124762"/>
                </a:solidFill>
                <a:effectLst/>
                <a:latin typeface="Roboto" panose="02000000000000000000" pitchFamily="2" charset="0"/>
              </a:rPr>
              <a:t>Le fait de transmettre une maladie (contagion).</a:t>
            </a:r>
            <a:r>
              <a:rPr lang="fr-FR" b="0" dirty="0">
                <a:solidFill>
                  <a:srgbClr val="333333"/>
                </a:solidFill>
                <a:effectLst/>
                <a:latin typeface="Roboto" panose="02000000000000000000" pitchFamily="2" charset="0"/>
              </a:rPr>
              <a:t> </a:t>
            </a:r>
          </a:p>
          <a:p>
            <a:pPr algn="l"/>
            <a:r>
              <a:rPr lang="fr-FR" b="1" u="sng" dirty="0">
                <a:solidFill>
                  <a:srgbClr val="333333"/>
                </a:solidFill>
                <a:effectLst/>
                <a:latin typeface="Roboto" panose="02000000000000000000" pitchFamily="2" charset="0"/>
              </a:rPr>
              <a:t> </a:t>
            </a:r>
            <a:r>
              <a:rPr lang="fr-FR" b="1" u="sng" dirty="0">
                <a:solidFill>
                  <a:srgbClr val="124762"/>
                </a:solidFill>
                <a:effectLst/>
                <a:latin typeface="Roboto" panose="02000000000000000000" pitchFamily="2" charset="0"/>
              </a:rPr>
              <a:t>Action de faire connaître</a:t>
            </a:r>
            <a:r>
              <a:rPr lang="fr-FR" b="0" dirty="0">
                <a:solidFill>
                  <a:srgbClr val="124762"/>
                </a:solidFill>
                <a:effectLst/>
                <a:latin typeface="Roboto" panose="02000000000000000000" pitchFamily="2" charset="0"/>
              </a:rPr>
              <a:t>.</a:t>
            </a:r>
            <a:r>
              <a:rPr lang="fr-FR" b="0" dirty="0">
                <a:solidFill>
                  <a:srgbClr val="333333"/>
                </a:solidFill>
                <a:effectLst/>
                <a:latin typeface="Roboto" panose="02000000000000000000" pitchFamily="2" charset="0"/>
              </a:rPr>
              <a:t> La transmission d'un message, d'un ordre (communication). Transmission de pensée : </a:t>
            </a:r>
            <a:r>
              <a:rPr lang="fr-FR" b="0" dirty="0">
                <a:solidFill>
                  <a:srgbClr val="124762"/>
                </a:solidFill>
                <a:effectLst/>
                <a:latin typeface="Roboto" panose="02000000000000000000" pitchFamily="2" charset="0"/>
              </a:rPr>
              <a:t>coïncidence entre les pensées de deux personnes.</a:t>
            </a:r>
            <a:r>
              <a:rPr lang="fr-FR" b="0" dirty="0">
                <a:solidFill>
                  <a:srgbClr val="333333"/>
                </a:solidFill>
                <a:effectLst/>
                <a:latin typeface="Roboto" panose="02000000000000000000" pitchFamily="2" charset="0"/>
              </a:rPr>
              <a:t> </a:t>
            </a:r>
          </a:p>
          <a:p>
            <a:pPr algn="l"/>
            <a:r>
              <a:rPr lang="fr-FR" b="0" dirty="0">
                <a:solidFill>
                  <a:srgbClr val="333333"/>
                </a:solidFill>
                <a:effectLst/>
                <a:latin typeface="Roboto" panose="02000000000000000000" pitchFamily="2" charset="0"/>
              </a:rPr>
              <a:t>Les transmissions :</a:t>
            </a:r>
            <a:r>
              <a:rPr lang="fr-FR" b="1" u="sng" dirty="0">
                <a:solidFill>
                  <a:srgbClr val="333333"/>
                </a:solidFill>
                <a:effectLst/>
                <a:latin typeface="Roboto" panose="02000000000000000000" pitchFamily="2" charset="0"/>
              </a:rPr>
              <a:t> </a:t>
            </a:r>
            <a:r>
              <a:rPr lang="fr-FR" b="1" u="sng" dirty="0">
                <a:solidFill>
                  <a:srgbClr val="124762"/>
                </a:solidFill>
                <a:latin typeface="Roboto" panose="02000000000000000000" pitchFamily="2" charset="0"/>
              </a:rPr>
              <a:t>E</a:t>
            </a:r>
            <a:r>
              <a:rPr lang="fr-FR" b="1" u="sng" dirty="0">
                <a:solidFill>
                  <a:srgbClr val="124762"/>
                </a:solidFill>
                <a:effectLst/>
                <a:latin typeface="Roboto" panose="02000000000000000000" pitchFamily="2" charset="0"/>
              </a:rPr>
              <a:t>nsemble des moyens destinés à transmettre les informations</a:t>
            </a:r>
            <a:r>
              <a:rPr lang="fr-FR" b="0" dirty="0">
                <a:solidFill>
                  <a:srgbClr val="124762"/>
                </a:solidFill>
                <a:effectLst/>
                <a:latin typeface="Roboto" panose="02000000000000000000" pitchFamily="2" charset="0"/>
              </a:rPr>
              <a:t> (renseignements, troupes). Communication.</a:t>
            </a:r>
            <a:r>
              <a:rPr lang="fr-FR" b="0" dirty="0">
                <a:solidFill>
                  <a:srgbClr val="333333"/>
                </a:solidFill>
                <a:effectLst/>
                <a:latin typeface="Roboto" panose="02000000000000000000" pitchFamily="2" charset="0"/>
              </a:rPr>
              <a:t> </a:t>
            </a:r>
          </a:p>
          <a:p>
            <a:pPr marL="0" indent="0" algn="l">
              <a:buNone/>
            </a:pPr>
            <a:r>
              <a:rPr lang="fr-FR" dirty="0">
                <a:solidFill>
                  <a:srgbClr val="333333"/>
                </a:solidFill>
                <a:latin typeface="Roboto" panose="02000000000000000000" pitchFamily="2" charset="0"/>
              </a:rPr>
              <a:t>Dans le secteur social, médico social et sanitaire, </a:t>
            </a:r>
            <a:r>
              <a:rPr lang="fr-FR" b="1" u="sng" dirty="0">
                <a:solidFill>
                  <a:srgbClr val="333333"/>
                </a:solidFill>
                <a:latin typeface="Roboto" panose="02000000000000000000" pitchFamily="2" charset="0"/>
              </a:rPr>
              <a:t>les transmissions peuvent être réalisées de manière écrite ou orale.</a:t>
            </a:r>
            <a:endParaRPr lang="fr-FR" b="1" u="sng" dirty="0"/>
          </a:p>
        </p:txBody>
      </p:sp>
      <p:sp>
        <p:nvSpPr>
          <p:cNvPr id="4" name="Espace réservé du pied de page 3">
            <a:extLst>
              <a:ext uri="{FF2B5EF4-FFF2-40B4-BE49-F238E27FC236}">
                <a16:creationId xmlns:a16="http://schemas.microsoft.com/office/drawing/2014/main" id="{1FE71F46-EDE7-1B9A-65B8-8342CB4E41C7}"/>
              </a:ext>
            </a:extLst>
          </p:cNvPr>
          <p:cNvSpPr>
            <a:spLocks noGrp="1"/>
          </p:cNvSpPr>
          <p:nvPr>
            <p:ph type="ftr" sz="quarter" idx="11"/>
          </p:nvPr>
        </p:nvSpPr>
        <p:spPr/>
        <p:txBody>
          <a:bodyPr/>
          <a:lstStyle/>
          <a:p>
            <a:r>
              <a:rPr lang="fr-FR"/>
              <a:t>Formation DE AES Du Vallon Maurs- Années 24 -25.</a:t>
            </a:r>
          </a:p>
        </p:txBody>
      </p:sp>
    </p:spTree>
    <p:extLst>
      <p:ext uri="{BB962C8B-B14F-4D97-AF65-F5344CB8AC3E}">
        <p14:creationId xmlns:p14="http://schemas.microsoft.com/office/powerpoint/2010/main" val="884678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CC5DEA-D696-7772-4F2E-D401A5C9615F}"/>
              </a:ext>
            </a:extLst>
          </p:cNvPr>
          <p:cNvSpPr>
            <a:spLocks noGrp="1"/>
          </p:cNvSpPr>
          <p:nvPr>
            <p:ph type="title"/>
          </p:nvPr>
        </p:nvSpPr>
        <p:spPr>
          <a:xfrm>
            <a:off x="677334" y="609600"/>
            <a:ext cx="8550642" cy="1320800"/>
          </a:xfrm>
        </p:spPr>
        <p:txBody>
          <a:bodyPr>
            <a:normAutofit fontScale="90000"/>
          </a:bodyPr>
          <a:lstStyle/>
          <a:p>
            <a:r>
              <a:rPr lang="fr-FR" dirty="0"/>
              <a:t>Le droit des usagers relatif aux informations, l’article L311-3 du Code de l’action Sociale et des Familles. Un article essentiel!</a:t>
            </a:r>
          </a:p>
        </p:txBody>
      </p:sp>
      <p:sp>
        <p:nvSpPr>
          <p:cNvPr id="3" name="Espace réservé du contenu 2">
            <a:extLst>
              <a:ext uri="{FF2B5EF4-FFF2-40B4-BE49-F238E27FC236}">
                <a16:creationId xmlns:a16="http://schemas.microsoft.com/office/drawing/2014/main" id="{36BFCA7C-006E-03CB-1796-5F0525AF9DB7}"/>
              </a:ext>
            </a:extLst>
          </p:cNvPr>
          <p:cNvSpPr>
            <a:spLocks noGrp="1"/>
          </p:cNvSpPr>
          <p:nvPr>
            <p:ph idx="1"/>
          </p:nvPr>
        </p:nvSpPr>
        <p:spPr>
          <a:xfrm>
            <a:off x="677333" y="2160589"/>
            <a:ext cx="11321833" cy="4314856"/>
          </a:xfrm>
        </p:spPr>
        <p:txBody>
          <a:bodyPr>
            <a:normAutofit fontScale="70000" lnSpcReduction="20000"/>
          </a:bodyPr>
          <a:lstStyle/>
          <a:p>
            <a:pPr algn="l"/>
            <a:r>
              <a:rPr lang="fr-FR" b="1" i="0" dirty="0">
                <a:solidFill>
                  <a:srgbClr val="4A5E81"/>
                </a:solidFill>
                <a:effectLst/>
                <a:latin typeface="robotoslab"/>
              </a:rPr>
              <a:t>Article L311-3 du code l’action Sociale et des familles (</a:t>
            </a:r>
            <a:r>
              <a:rPr lang="fr-FR" b="1" i="0" dirty="0" err="1">
                <a:solidFill>
                  <a:srgbClr val="4A5E81"/>
                </a:solidFill>
                <a:effectLst/>
                <a:latin typeface="robotoslab"/>
              </a:rPr>
              <a:t>CASF</a:t>
            </a:r>
            <a:r>
              <a:rPr lang="fr-FR" b="1" i="0" u="sng" dirty="0" err="1">
                <a:solidFill>
                  <a:srgbClr val="4A5E81"/>
                </a:solidFill>
                <a:effectLst/>
                <a:latin typeface="sourcesanspro"/>
                <a:hlinkClick r:id="rId2"/>
              </a:rPr>
              <a:t>Modifié</a:t>
            </a:r>
            <a:r>
              <a:rPr lang="fr-FR" b="1" i="0" u="sng" dirty="0">
                <a:solidFill>
                  <a:srgbClr val="4A5E81"/>
                </a:solidFill>
                <a:effectLst/>
                <a:latin typeface="sourcesanspro"/>
                <a:hlinkClick r:id="rId2"/>
              </a:rPr>
              <a:t> par Ordonnance n° 2020-232 du 11 mars 2020 - art. 37</a:t>
            </a:r>
            <a:br>
              <a:rPr lang="fr-FR" b="1" i="0" u="sng" dirty="0">
                <a:solidFill>
                  <a:srgbClr val="4A5E81"/>
                </a:solidFill>
                <a:effectLst/>
                <a:latin typeface="sourcesanspro"/>
                <a:hlinkClick r:id="rId2"/>
              </a:rPr>
            </a:br>
            <a:endParaRPr lang="fr-FR" b="1" i="0" dirty="0">
              <a:solidFill>
                <a:srgbClr val="000000"/>
              </a:solidFill>
              <a:effectLst/>
              <a:latin typeface="sourcesanspro"/>
            </a:endParaRPr>
          </a:p>
          <a:p>
            <a:pPr marL="0" indent="0" algn="l">
              <a:buNone/>
            </a:pPr>
            <a:r>
              <a:rPr lang="fr-FR" b="0" i="0" dirty="0">
                <a:solidFill>
                  <a:srgbClr val="000000"/>
                </a:solidFill>
                <a:effectLst/>
                <a:latin typeface="sourcesanspro"/>
              </a:rPr>
              <a:t>L'exercice des droits et libertés individuels est garanti à toute personne prise en charge par des établissements et services sociaux et médico-sociaux. Dans le respect des dispositions législatives et réglementaires en vigueur, lui sont assurés :</a:t>
            </a:r>
          </a:p>
          <a:p>
            <a:pPr marL="0" indent="0" algn="l">
              <a:buNone/>
            </a:pPr>
            <a:r>
              <a:rPr lang="fr-FR" b="0" i="0" dirty="0">
                <a:solidFill>
                  <a:srgbClr val="000000"/>
                </a:solidFill>
                <a:effectLst/>
                <a:latin typeface="sourcesanspro"/>
              </a:rPr>
              <a:t>1° Le respect de sa dignité, de son intégrité, de sa vie privée, de son intimité, de sa sécurité et de son droit à aller et venir librement ;</a:t>
            </a:r>
          </a:p>
          <a:p>
            <a:pPr marL="0" indent="0" algn="l">
              <a:buNone/>
            </a:pPr>
            <a:r>
              <a:rPr lang="fr-FR" b="0" i="0" dirty="0">
                <a:solidFill>
                  <a:srgbClr val="000000"/>
                </a:solidFill>
                <a:effectLst/>
                <a:latin typeface="sourcesanspro"/>
              </a:rPr>
              <a:t>2° Sous réserve des pouvoirs reconnus à l'autorité judiciaire et des nécessités liées à la protection des mineurs en danger et des majeurs protégés, le libre choix entre les prestations adaptées qui lui sont offertes soit dans le cadre d'un service à son domicile, soit dans le cadre d'une admission au sein d'un établissement spécialisé ;</a:t>
            </a:r>
          </a:p>
          <a:p>
            <a:pPr marL="0" indent="0" algn="l">
              <a:buNone/>
            </a:pPr>
            <a:r>
              <a:rPr lang="fr-FR" b="0" i="0" dirty="0">
                <a:solidFill>
                  <a:srgbClr val="000000"/>
                </a:solidFill>
                <a:effectLst/>
                <a:latin typeface="sourcesanspro"/>
              </a:rPr>
              <a:t>3° Une prise en charge et un accompagnement individualisé de qualité favorisant son développement, son autonomie et son insertion, adaptés à son âge et à ses besoins, respectant son consentement éclairé qui doit systématiquement être recherché lorsque la personne est apte à exprimer sa volonté et à participer à la décision. A défaut, le consentement de son représentant légal s'il s'agit d'un mineur ou, s'il s'agit d'un majeur faisant l'objet d'une mesure de protection juridique avec représentation relative à la personne, de la personne chargée de cette mesure, qui tient compte de l'avis de la personne protégée, doit être recherché ;</a:t>
            </a:r>
          </a:p>
          <a:p>
            <a:pPr marL="0" indent="0" algn="l">
              <a:buNone/>
            </a:pPr>
            <a:r>
              <a:rPr lang="fr-FR" b="0" i="0" dirty="0">
                <a:solidFill>
                  <a:srgbClr val="000000"/>
                </a:solidFill>
                <a:effectLst/>
                <a:latin typeface="sourcesanspro"/>
              </a:rPr>
              <a:t>4</a:t>
            </a:r>
            <a:r>
              <a:rPr lang="fr-FR" b="1" i="0" u="sng" dirty="0">
                <a:solidFill>
                  <a:srgbClr val="000000"/>
                </a:solidFill>
                <a:effectLst/>
                <a:latin typeface="sourcesanspro"/>
              </a:rPr>
              <a:t>° La confidentialité des informations la concernant ;</a:t>
            </a:r>
          </a:p>
          <a:p>
            <a:pPr marL="0" indent="0" algn="l">
              <a:buNone/>
            </a:pPr>
            <a:r>
              <a:rPr lang="fr-FR" b="0" i="0" dirty="0">
                <a:solidFill>
                  <a:srgbClr val="000000"/>
                </a:solidFill>
                <a:effectLst/>
                <a:latin typeface="sourcesanspro"/>
              </a:rPr>
              <a:t>5° </a:t>
            </a:r>
            <a:r>
              <a:rPr lang="fr-FR" b="1" i="0" u="sng" dirty="0">
                <a:solidFill>
                  <a:srgbClr val="000000"/>
                </a:solidFill>
                <a:effectLst/>
                <a:latin typeface="sourcesanspro"/>
              </a:rPr>
              <a:t>L'accès à toute information ou document relatif à sa prise en charge, sauf dispositions législatives contraires </a:t>
            </a:r>
            <a:r>
              <a:rPr lang="fr-FR" b="0" i="0" dirty="0">
                <a:solidFill>
                  <a:srgbClr val="000000"/>
                </a:solidFill>
                <a:effectLst/>
                <a:latin typeface="sourcesanspro"/>
              </a:rPr>
              <a:t>;</a:t>
            </a:r>
          </a:p>
          <a:p>
            <a:pPr marL="0" indent="0" algn="l">
              <a:buNone/>
            </a:pPr>
            <a:r>
              <a:rPr lang="fr-FR" b="0" i="0" dirty="0">
                <a:solidFill>
                  <a:srgbClr val="000000"/>
                </a:solidFill>
                <a:effectLst/>
                <a:latin typeface="sourcesanspro"/>
              </a:rPr>
              <a:t>6° Une information sur ses droits fondamentaux et les protections particulières légales et contractuelles dont elle bénéficie, ainsi que sur les voies de recours à sa disposition ;</a:t>
            </a:r>
          </a:p>
          <a:p>
            <a:pPr marL="0" indent="0" algn="l">
              <a:buNone/>
            </a:pPr>
            <a:r>
              <a:rPr lang="fr-FR" b="0" i="0" dirty="0">
                <a:solidFill>
                  <a:srgbClr val="000000"/>
                </a:solidFill>
                <a:effectLst/>
                <a:latin typeface="sourcesanspro"/>
              </a:rPr>
              <a:t>7° La participation directe de la personne prise en charge à la conception et à la mise en œuvre du projet d'accueil et d'accompagnement qui la concerne. Cette personne bénéficie de l'aide de son représentant légal, s'il s'agit d'un mineur ou, s'il s'agit d'un majeur faisant l'objet d'une mesure de protection juridique à la personne qui n'est pas apte à exprimer sa volonté, de la personne chargée de cette mesure, qui tient compte de son avis.</a:t>
            </a:r>
          </a:p>
          <a:p>
            <a:endParaRPr lang="fr-FR" dirty="0"/>
          </a:p>
        </p:txBody>
      </p:sp>
      <p:sp>
        <p:nvSpPr>
          <p:cNvPr id="4" name="Espace réservé du pied de page 3">
            <a:extLst>
              <a:ext uri="{FF2B5EF4-FFF2-40B4-BE49-F238E27FC236}">
                <a16:creationId xmlns:a16="http://schemas.microsoft.com/office/drawing/2014/main" id="{A4A1281C-90A6-1EF6-5407-4C2C90426485}"/>
              </a:ext>
            </a:extLst>
          </p:cNvPr>
          <p:cNvSpPr>
            <a:spLocks noGrp="1"/>
          </p:cNvSpPr>
          <p:nvPr>
            <p:ph type="ftr" sz="quarter" idx="11"/>
          </p:nvPr>
        </p:nvSpPr>
        <p:spPr/>
        <p:txBody>
          <a:bodyPr/>
          <a:lstStyle/>
          <a:p>
            <a:r>
              <a:rPr lang="fr-FR"/>
              <a:t>Formation DE AES Du Vallon Maurs- Années 24 -25.</a:t>
            </a:r>
          </a:p>
        </p:txBody>
      </p:sp>
      <p:sp>
        <p:nvSpPr>
          <p:cNvPr id="5" name="Étoile : 7 branches 4">
            <a:extLst>
              <a:ext uri="{FF2B5EF4-FFF2-40B4-BE49-F238E27FC236}">
                <a16:creationId xmlns:a16="http://schemas.microsoft.com/office/drawing/2014/main" id="{73103F2F-20F5-5183-DE9F-7EF001334D3D}"/>
              </a:ext>
            </a:extLst>
          </p:cNvPr>
          <p:cNvSpPr/>
          <p:nvPr/>
        </p:nvSpPr>
        <p:spPr>
          <a:xfrm>
            <a:off x="9274002" y="233265"/>
            <a:ext cx="2915278" cy="2376106"/>
          </a:xfrm>
          <a:prstGeom prst="star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Contenu </a:t>
            </a:r>
          </a:p>
          <a:p>
            <a:pPr algn="ctr"/>
            <a:r>
              <a:rPr lang="fr-FR" dirty="0"/>
              <a:t>Indispensable</a:t>
            </a:r>
          </a:p>
        </p:txBody>
      </p:sp>
    </p:spTree>
    <p:extLst>
      <p:ext uri="{BB962C8B-B14F-4D97-AF65-F5344CB8AC3E}">
        <p14:creationId xmlns:p14="http://schemas.microsoft.com/office/powerpoint/2010/main" val="1081713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38C4FC-35E4-44E6-B951-7C70FD80295A}"/>
              </a:ext>
            </a:extLst>
          </p:cNvPr>
          <p:cNvSpPr>
            <a:spLocks noGrp="1"/>
          </p:cNvSpPr>
          <p:nvPr>
            <p:ph type="title"/>
          </p:nvPr>
        </p:nvSpPr>
        <p:spPr/>
        <p:txBody>
          <a:bodyPr/>
          <a:lstStyle/>
          <a:p>
            <a:r>
              <a:rPr lang="fr-FR" dirty="0"/>
              <a:t>Le partage d’information à caractère secret</a:t>
            </a:r>
          </a:p>
        </p:txBody>
      </p:sp>
      <p:sp>
        <p:nvSpPr>
          <p:cNvPr id="3" name="Espace réservé du contenu 2">
            <a:extLst>
              <a:ext uri="{FF2B5EF4-FFF2-40B4-BE49-F238E27FC236}">
                <a16:creationId xmlns:a16="http://schemas.microsoft.com/office/drawing/2014/main" id="{8AFA6C03-8A68-6C3D-A989-CA2BE41D2503}"/>
              </a:ext>
            </a:extLst>
          </p:cNvPr>
          <p:cNvSpPr>
            <a:spLocks noGrp="1"/>
          </p:cNvSpPr>
          <p:nvPr>
            <p:ph idx="1"/>
          </p:nvPr>
        </p:nvSpPr>
        <p:spPr/>
        <p:txBody>
          <a:bodyPr/>
          <a:lstStyle/>
          <a:p>
            <a:r>
              <a:rPr lang="fr-FR" b="0" i="0" dirty="0">
                <a:solidFill>
                  <a:srgbClr val="000000"/>
                </a:solidFill>
                <a:effectLst/>
                <a:latin typeface="sourcesanspro"/>
              </a:rPr>
              <a:t>Décret sur l’échange et le partage d'informations entre les professionnels de santé et autres professionnels des champs social et médico-social.</a:t>
            </a:r>
          </a:p>
          <a:p>
            <a:endParaRPr lang="fr-FR" b="0" i="0" dirty="0">
              <a:solidFill>
                <a:srgbClr val="000000"/>
              </a:solidFill>
              <a:effectLst/>
              <a:latin typeface="sourcesanspro"/>
            </a:endParaRPr>
          </a:p>
          <a:p>
            <a:pPr marL="0" indent="0">
              <a:buNone/>
            </a:pPr>
            <a:r>
              <a:rPr lang="fr-FR" b="0" i="0" dirty="0">
                <a:solidFill>
                  <a:srgbClr val="000000"/>
                </a:solidFill>
                <a:effectLst/>
                <a:latin typeface="sourcesanspro"/>
              </a:rPr>
              <a:t>« Art. R. 1110-1.-Les professionnels participant à la prise en charge d'une même personne peuvent, en application de l'article L. 1110-4, échanger ou partager des informations relatives à la personne prise en charge dans la double limite :</a:t>
            </a:r>
            <a:br>
              <a:rPr lang="fr-FR" dirty="0"/>
            </a:br>
            <a:r>
              <a:rPr lang="fr-FR" b="0" i="0" dirty="0">
                <a:solidFill>
                  <a:srgbClr val="000000"/>
                </a:solidFill>
                <a:effectLst/>
                <a:latin typeface="sourcesanspro"/>
              </a:rPr>
              <a:t> 1° Des seules informations strictement nécessaires à la coordination ou à la continuité des soins, à la prévention, ou au suivi médico-social et social de ladite personne ;</a:t>
            </a:r>
            <a:br>
              <a:rPr lang="fr-FR" dirty="0"/>
            </a:br>
            <a:r>
              <a:rPr lang="fr-FR" b="0" i="0" dirty="0">
                <a:solidFill>
                  <a:srgbClr val="000000"/>
                </a:solidFill>
                <a:effectLst/>
                <a:latin typeface="sourcesanspro"/>
              </a:rPr>
              <a:t> 2° Du périmètre de leurs missions. »</a:t>
            </a:r>
          </a:p>
          <a:p>
            <a:pPr marL="0" indent="0">
              <a:buNone/>
            </a:pPr>
            <a:r>
              <a:rPr lang="fr-FR" dirty="0">
                <a:solidFill>
                  <a:srgbClr val="000000"/>
                </a:solidFill>
                <a:latin typeface="sourcesanspro"/>
              </a:rPr>
              <a:t>Les professionnels veilleront donc à ne </a:t>
            </a:r>
            <a:r>
              <a:rPr lang="fr-FR" b="1" u="sng" dirty="0">
                <a:solidFill>
                  <a:srgbClr val="000000"/>
                </a:solidFill>
                <a:latin typeface="sourcesanspro"/>
              </a:rPr>
              <a:t>partager que les informations utiles et nécessaires pour améliorer le situation des personnes accompagnées</a:t>
            </a:r>
            <a:r>
              <a:rPr lang="fr-FR" dirty="0">
                <a:solidFill>
                  <a:srgbClr val="000000"/>
                </a:solidFill>
                <a:latin typeface="sourcesanspro"/>
              </a:rPr>
              <a:t>.</a:t>
            </a:r>
            <a:endParaRPr lang="fr-FR" dirty="0">
              <a:solidFill>
                <a:srgbClr val="4A5E81"/>
              </a:solidFill>
              <a:latin typeface="robotoslab"/>
            </a:endParaRPr>
          </a:p>
          <a:p>
            <a:endParaRPr lang="fr-FR" dirty="0"/>
          </a:p>
        </p:txBody>
      </p:sp>
      <p:sp>
        <p:nvSpPr>
          <p:cNvPr id="4" name="Espace réservé du pied de page 3">
            <a:extLst>
              <a:ext uri="{FF2B5EF4-FFF2-40B4-BE49-F238E27FC236}">
                <a16:creationId xmlns:a16="http://schemas.microsoft.com/office/drawing/2014/main" id="{3303680C-4902-DE89-2ECD-BE502CAF9075}"/>
              </a:ext>
            </a:extLst>
          </p:cNvPr>
          <p:cNvSpPr>
            <a:spLocks noGrp="1"/>
          </p:cNvSpPr>
          <p:nvPr>
            <p:ph type="ftr" sz="quarter" idx="11"/>
          </p:nvPr>
        </p:nvSpPr>
        <p:spPr/>
        <p:txBody>
          <a:bodyPr/>
          <a:lstStyle/>
          <a:p>
            <a:r>
              <a:rPr lang="fr-FR"/>
              <a:t>Formation DE AES Du Vallon Maurs- Années 24 -25.</a:t>
            </a:r>
          </a:p>
        </p:txBody>
      </p:sp>
      <p:sp>
        <p:nvSpPr>
          <p:cNvPr id="5" name="Étoile : 7 branches 4">
            <a:extLst>
              <a:ext uri="{FF2B5EF4-FFF2-40B4-BE49-F238E27FC236}">
                <a16:creationId xmlns:a16="http://schemas.microsoft.com/office/drawing/2014/main" id="{919A5EE5-C7DA-1ADF-A37E-A785C1450580}"/>
              </a:ext>
            </a:extLst>
          </p:cNvPr>
          <p:cNvSpPr/>
          <p:nvPr/>
        </p:nvSpPr>
        <p:spPr>
          <a:xfrm>
            <a:off x="9274002" y="233265"/>
            <a:ext cx="2915278" cy="2376106"/>
          </a:xfrm>
          <a:prstGeom prst="star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Contenu </a:t>
            </a:r>
          </a:p>
          <a:p>
            <a:pPr algn="ctr"/>
            <a:r>
              <a:rPr lang="fr-FR" dirty="0"/>
              <a:t>Indispensable</a:t>
            </a:r>
          </a:p>
        </p:txBody>
      </p:sp>
    </p:spTree>
    <p:extLst>
      <p:ext uri="{BB962C8B-B14F-4D97-AF65-F5344CB8AC3E}">
        <p14:creationId xmlns:p14="http://schemas.microsoft.com/office/powerpoint/2010/main" val="735313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AF312E-590A-1C34-4435-53F371D21CAC}"/>
              </a:ext>
            </a:extLst>
          </p:cNvPr>
          <p:cNvSpPr>
            <a:spLocks noGrp="1"/>
          </p:cNvSpPr>
          <p:nvPr>
            <p:ph type="title"/>
          </p:nvPr>
        </p:nvSpPr>
        <p:spPr/>
        <p:txBody>
          <a:bodyPr/>
          <a:lstStyle/>
          <a:p>
            <a:r>
              <a:rPr lang="fr-FR" dirty="0"/>
              <a:t>L’obligation de discrétion</a:t>
            </a:r>
          </a:p>
        </p:txBody>
      </p:sp>
      <p:sp>
        <p:nvSpPr>
          <p:cNvPr id="3" name="Espace réservé du contenu 2">
            <a:extLst>
              <a:ext uri="{FF2B5EF4-FFF2-40B4-BE49-F238E27FC236}">
                <a16:creationId xmlns:a16="http://schemas.microsoft.com/office/drawing/2014/main" id="{2CABE976-40E2-DF09-2AD7-DDCCD324148A}"/>
              </a:ext>
            </a:extLst>
          </p:cNvPr>
          <p:cNvSpPr>
            <a:spLocks noGrp="1"/>
          </p:cNvSpPr>
          <p:nvPr>
            <p:ph idx="1"/>
          </p:nvPr>
        </p:nvSpPr>
        <p:spPr/>
        <p:txBody>
          <a:bodyPr/>
          <a:lstStyle/>
          <a:p>
            <a:r>
              <a:rPr lang="fr-FR" dirty="0"/>
              <a:t>L’obligation de discrétion porte sur les faits, les informations et les documents dont les professionnels ont connaissance à l’occasion de l’exercice de leurs fonctions. Elle est inscrite dans l’article L.311-3 du code de l’action sociale et des familles. </a:t>
            </a:r>
          </a:p>
          <a:p>
            <a:r>
              <a:rPr lang="fr-FR" dirty="0"/>
              <a:t>Les principes de l’obligation de discrétion :</a:t>
            </a:r>
          </a:p>
          <a:p>
            <a:pPr lvl="1"/>
            <a:r>
              <a:rPr lang="fr-FR" dirty="0"/>
              <a:t>Veiller à tous propos (oral ou écrit)qui pourrait porter atteinte à l’image, à la dignité, à la réputation, à l’honneur, à la tranquillité ou à la sécurité de la personne accompagnée.</a:t>
            </a:r>
          </a:p>
          <a:p>
            <a:pPr lvl="1"/>
            <a:r>
              <a:rPr lang="fr-FR" dirty="0"/>
              <a:t>Ne conserver que les informations utiles et nécessaires pour la mission à accomplir.</a:t>
            </a:r>
          </a:p>
          <a:p>
            <a:pPr lvl="1"/>
            <a:r>
              <a:rPr lang="fr-FR" dirty="0"/>
              <a:t>Sécuriser l’accès aux informations (écrits ou fichiers informatisés)</a:t>
            </a:r>
          </a:p>
          <a:p>
            <a:pPr lvl="1"/>
            <a:r>
              <a:rPr lang="fr-FR" dirty="0"/>
              <a:t>Informer la personne au sujet des informations conservées et des informations partagées, lui permettre d’y accéder, de les modifier, de les supprimer.</a:t>
            </a:r>
          </a:p>
          <a:p>
            <a:pPr lvl="1"/>
            <a:endParaRPr lang="fr-FR" dirty="0"/>
          </a:p>
          <a:p>
            <a:endParaRPr lang="fr-FR" dirty="0"/>
          </a:p>
        </p:txBody>
      </p:sp>
      <p:sp>
        <p:nvSpPr>
          <p:cNvPr id="4" name="Espace réservé du pied de page 3">
            <a:extLst>
              <a:ext uri="{FF2B5EF4-FFF2-40B4-BE49-F238E27FC236}">
                <a16:creationId xmlns:a16="http://schemas.microsoft.com/office/drawing/2014/main" id="{AA6545FD-0EB9-52EC-7957-FE1A7F59C2BE}"/>
              </a:ext>
            </a:extLst>
          </p:cNvPr>
          <p:cNvSpPr>
            <a:spLocks noGrp="1"/>
          </p:cNvSpPr>
          <p:nvPr>
            <p:ph type="ftr" sz="quarter" idx="11"/>
          </p:nvPr>
        </p:nvSpPr>
        <p:spPr/>
        <p:txBody>
          <a:bodyPr/>
          <a:lstStyle/>
          <a:p>
            <a:r>
              <a:rPr lang="fr-FR"/>
              <a:t>Formation DE AES Du Vallon Maurs- Années 24 -25.</a:t>
            </a:r>
          </a:p>
        </p:txBody>
      </p:sp>
      <p:sp>
        <p:nvSpPr>
          <p:cNvPr id="5" name="Étoile : 7 branches 4">
            <a:extLst>
              <a:ext uri="{FF2B5EF4-FFF2-40B4-BE49-F238E27FC236}">
                <a16:creationId xmlns:a16="http://schemas.microsoft.com/office/drawing/2014/main" id="{DA8B8312-E91E-B30F-F3CA-3BBAF7648CEE}"/>
              </a:ext>
            </a:extLst>
          </p:cNvPr>
          <p:cNvSpPr/>
          <p:nvPr/>
        </p:nvSpPr>
        <p:spPr>
          <a:xfrm>
            <a:off x="9274002" y="233265"/>
            <a:ext cx="2915278" cy="2376106"/>
          </a:xfrm>
          <a:prstGeom prst="star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Contenu </a:t>
            </a:r>
          </a:p>
          <a:p>
            <a:pPr algn="ctr"/>
            <a:r>
              <a:rPr lang="fr-FR" dirty="0"/>
              <a:t>Indispensable</a:t>
            </a:r>
          </a:p>
        </p:txBody>
      </p:sp>
    </p:spTree>
    <p:extLst>
      <p:ext uri="{BB962C8B-B14F-4D97-AF65-F5344CB8AC3E}">
        <p14:creationId xmlns:p14="http://schemas.microsoft.com/office/powerpoint/2010/main" val="1254618409"/>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3174</Words>
  <Application>Microsoft Office PowerPoint</Application>
  <PresentationFormat>Grand écran</PresentationFormat>
  <Paragraphs>275</Paragraphs>
  <Slides>26</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26</vt:i4>
      </vt:variant>
    </vt:vector>
  </HeadingPairs>
  <TitlesOfParts>
    <vt:vector size="35" baseType="lpstr">
      <vt:lpstr>Arial</vt:lpstr>
      <vt:lpstr>Calibri</vt:lpstr>
      <vt:lpstr>Roboto</vt:lpstr>
      <vt:lpstr>robotoslab</vt:lpstr>
      <vt:lpstr>sourcesanspro</vt:lpstr>
      <vt:lpstr>Trebuchet MS</vt:lpstr>
      <vt:lpstr>Wingdings</vt:lpstr>
      <vt:lpstr>Wingdings 3</vt:lpstr>
      <vt:lpstr>Facette</vt:lpstr>
      <vt:lpstr>    UF 3 : transmission orale et écrite.</vt:lpstr>
      <vt:lpstr>Programme de la demi journée</vt:lpstr>
      <vt:lpstr>Les symboles </vt:lpstr>
      <vt:lpstr>Objectif </vt:lpstr>
      <vt:lpstr>Introduction</vt:lpstr>
      <vt:lpstr>Qu’est ce qu’une transmission?</vt:lpstr>
      <vt:lpstr>Le droit des usagers relatif aux informations, l’article L311-3 du Code de l’action Sociale et des Familles. Un article essentiel!</vt:lpstr>
      <vt:lpstr>Le partage d’information à caractère secret</vt:lpstr>
      <vt:lpstr>L’obligation de discrétion</vt:lpstr>
      <vt:lpstr>Quelle information est il utile de partager?</vt:lpstr>
      <vt:lpstr>Les transmissions écrites</vt:lpstr>
      <vt:lpstr>Les enjeux de la communication écrite.</vt:lpstr>
      <vt:lpstr>Les enjeux des écrits professionnels</vt:lpstr>
      <vt:lpstr>Outils aide à la rédaction</vt:lpstr>
      <vt:lpstr>Le cahier de liaison ou de transmission : Etude de situations</vt:lpstr>
      <vt:lpstr>Le cahier de liaison ou cahier de transmission</vt:lpstr>
      <vt:lpstr>Les transmissions peuvent être orales ou écrites</vt:lpstr>
      <vt:lpstr>Les enjeux de la communication orale dans une organisation </vt:lpstr>
      <vt:lpstr>Les conditions nécessaires à une bonne communication</vt:lpstr>
      <vt:lpstr>Outil :Technique de communication pour favoriser une communication efficace.</vt:lpstr>
      <vt:lpstr>Cas pratiques</vt:lpstr>
      <vt:lpstr>Cas pratiques</vt:lpstr>
      <vt:lpstr>Cas pratiques</vt:lpstr>
      <vt:lpstr>Pour aller plus loin… La transmission ciblée dans la démarche de soin.</vt:lpstr>
      <vt:lpstr>Cadre réglementaire : Pour aller plus loin…</vt:lpstr>
      <vt:lpstr>Bilan de l’après midi….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Travail en équipe et organisation</dc:title>
  <dc:creator>Céline</dc:creator>
  <cp:lastModifiedBy>Céline D'halluin</cp:lastModifiedBy>
  <cp:revision>137</cp:revision>
  <cp:lastPrinted>2023-10-09T06:30:06Z</cp:lastPrinted>
  <dcterms:created xsi:type="dcterms:W3CDTF">2023-08-04T08:27:51Z</dcterms:created>
  <dcterms:modified xsi:type="dcterms:W3CDTF">2024-07-23T14:25:02Z</dcterms:modified>
</cp:coreProperties>
</file>