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Lst>
  <p:sldIdLst>
    <p:sldId id="256" r:id="rId2"/>
    <p:sldId id="308" r:id="rId3"/>
    <p:sldId id="257" r:id="rId4"/>
    <p:sldId id="258" r:id="rId5"/>
    <p:sldId id="259" r:id="rId6"/>
    <p:sldId id="260" r:id="rId7"/>
    <p:sldId id="261" r:id="rId8"/>
    <p:sldId id="262" r:id="rId9"/>
    <p:sldId id="268" r:id="rId10"/>
    <p:sldId id="267" r:id="rId11"/>
    <p:sldId id="280" r:id="rId12"/>
    <p:sldId id="281" r:id="rId13"/>
    <p:sldId id="282" r:id="rId14"/>
    <p:sldId id="283" r:id="rId15"/>
    <p:sldId id="284" r:id="rId16"/>
    <p:sldId id="285" r:id="rId17"/>
    <p:sldId id="309" r:id="rId18"/>
    <p:sldId id="263" r:id="rId19"/>
    <p:sldId id="264" r:id="rId20"/>
    <p:sldId id="265" r:id="rId21"/>
    <p:sldId id="266" r:id="rId22"/>
    <p:sldId id="269" r:id="rId23"/>
    <p:sldId id="270" r:id="rId24"/>
    <p:sldId id="271" r:id="rId25"/>
    <p:sldId id="272" r:id="rId26"/>
    <p:sldId id="273" r:id="rId27"/>
    <p:sldId id="274" r:id="rId28"/>
    <p:sldId id="275" r:id="rId29"/>
    <p:sldId id="276" r:id="rId30"/>
    <p:sldId id="279" r:id="rId31"/>
    <p:sldId id="277" r:id="rId32"/>
    <p:sldId id="278" r:id="rId33"/>
    <p:sldId id="310" r:id="rId34"/>
    <p:sldId id="286" r:id="rId35"/>
    <p:sldId id="287" r:id="rId36"/>
    <p:sldId id="288" r:id="rId37"/>
    <p:sldId id="289" r:id="rId38"/>
    <p:sldId id="290" r:id="rId39"/>
    <p:sldId id="291" r:id="rId40"/>
    <p:sldId id="292" r:id="rId41"/>
    <p:sldId id="293" r:id="rId42"/>
    <p:sldId id="294" r:id="rId43"/>
    <p:sldId id="295" r:id="rId44"/>
    <p:sldId id="307" r:id="rId45"/>
    <p:sldId id="296" r:id="rId46"/>
    <p:sldId id="297" r:id="rId47"/>
    <p:sldId id="298" r:id="rId48"/>
    <p:sldId id="299" r:id="rId49"/>
    <p:sldId id="300" r:id="rId50"/>
    <p:sldId id="311" r:id="rId51"/>
    <p:sldId id="301" r:id="rId52"/>
    <p:sldId id="302" r:id="rId53"/>
    <p:sldId id="305" r:id="rId54"/>
    <p:sldId id="303" r:id="rId55"/>
    <p:sldId id="306" r:id="rId56"/>
    <p:sldId id="304" r:id="rId57"/>
    <p:sldId id="312" r:id="rId5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95"/>
  </p:normalViewPr>
  <p:slideViewPr>
    <p:cSldViewPr snapToGrid="0">
      <p:cViewPr varScale="1">
        <p:scale>
          <a:sx n="88" d="100"/>
          <a:sy n="88" d="100"/>
        </p:scale>
        <p:origin x="1480" y="4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284A420-F50C-4C2C-B88E-E6F4EF504B6E}"/>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893A6D2E-5228-4998-9E24-EFCCA024675E}"/>
              </a:ext>
            </a:extLst>
          </p:cNvPr>
          <p:cNvSpPr/>
          <p:nvPr/>
        </p:nvSpPr>
        <p:spPr>
          <a:xfrm>
            <a:off x="0" y="-2"/>
            <a:ext cx="12188952" cy="3567547"/>
          </a:xfrm>
          <a:prstGeom prst="rect">
            <a:avLst/>
          </a:prstGeom>
          <a:ln>
            <a:noFill/>
          </a:ln>
          <a:effectLst>
            <a:outerShdw blurRad="228600" dist="152400" dir="5460000" sx="95000" sy="95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59D878C-9930-44AF-AE18-FCA0DAE10D39}"/>
              </a:ext>
            </a:extLst>
          </p:cNvPr>
          <p:cNvSpPr>
            <a:spLocks noGrp="1"/>
          </p:cNvSpPr>
          <p:nvPr>
            <p:ph type="ctrTitle"/>
          </p:nvPr>
        </p:nvSpPr>
        <p:spPr>
          <a:xfrm>
            <a:off x="761802" y="852055"/>
            <a:ext cx="10380572" cy="2581463"/>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D82D608-1F8D-47BB-B595-43B7BEACA90A}"/>
              </a:ext>
            </a:extLst>
          </p:cNvPr>
          <p:cNvSpPr>
            <a:spLocks noGrp="1"/>
          </p:cNvSpPr>
          <p:nvPr>
            <p:ph type="subTitle" idx="1"/>
          </p:nvPr>
        </p:nvSpPr>
        <p:spPr>
          <a:xfrm>
            <a:off x="761802" y="3754582"/>
            <a:ext cx="10380572" cy="2244436"/>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2D3C1DA-DAC9-422B-9450-54A7E03B3DE0}"/>
              </a:ext>
            </a:extLst>
          </p:cNvPr>
          <p:cNvSpPr>
            <a:spLocks noGrp="1"/>
          </p:cNvSpPr>
          <p:nvPr>
            <p:ph type="dt" sz="half" idx="10"/>
          </p:nvPr>
        </p:nvSpPr>
        <p:spPr/>
        <p:txBody>
          <a:bodyPr/>
          <a:lstStyle/>
          <a:p>
            <a:fld id="{3341EE12-F28E-4B03-A404-A8FCAE0F6316}" type="datetime1">
              <a:rPr lang="en-US" smtClean="0"/>
              <a:t>1/22/25</a:t>
            </a:fld>
            <a:endParaRPr lang="en-US" dirty="0"/>
          </a:p>
        </p:txBody>
      </p:sp>
      <p:sp>
        <p:nvSpPr>
          <p:cNvPr id="5" name="Footer Placeholder 4">
            <a:extLst>
              <a:ext uri="{FF2B5EF4-FFF2-40B4-BE49-F238E27FC236}">
                <a16:creationId xmlns:a16="http://schemas.microsoft.com/office/drawing/2014/main" id="{6739A2B9-3E23-4C08-A5CE-698861210A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12E61E-26F7-4369-8F2F-6D3CDF644D94}"/>
              </a:ext>
            </a:extLst>
          </p:cNvPr>
          <p:cNvSpPr>
            <a:spLocks noGrp="1"/>
          </p:cNvSpPr>
          <p:nvPr>
            <p:ph type="sldNum" sz="quarter" idx="12"/>
          </p:nvPr>
        </p:nvSpPr>
        <p:spPr/>
        <p:txBody>
          <a:bodyPr/>
          <a:lstStyle/>
          <a:p>
            <a:fld id="{B4A918BC-4D43-4B42-B3C0-E7EBE25E6AF0}" type="slidenum">
              <a:rPr lang="en-US" smtClean="0"/>
              <a:t>‹N°›</a:t>
            </a:fld>
            <a:endParaRPr lang="en-US" dirty="0"/>
          </a:p>
        </p:txBody>
      </p:sp>
      <p:cxnSp>
        <p:nvCxnSpPr>
          <p:cNvPr id="23" name="Straight Connector 22">
            <a:extLst>
              <a:ext uri="{FF2B5EF4-FFF2-40B4-BE49-F238E27FC236}">
                <a16:creationId xmlns:a16="http://schemas.microsoft.com/office/drawing/2014/main" id="{3ADB48DB-8E25-4F2F-8C02-5B793937255F}"/>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32BA7E3-7313-49C8-A245-A85BDEB13EB3}"/>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8709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F69F7-12D5-40F0-88F0-33D60AEB0218}"/>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65BB511-E79D-41D8-AF91-14A5C803FC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705DFA-4DAF-4B30-8032-503081AEA4BF}"/>
              </a:ext>
            </a:extLst>
          </p:cNvPr>
          <p:cNvSpPr>
            <a:spLocks noGrp="1"/>
          </p:cNvSpPr>
          <p:nvPr>
            <p:ph type="dt" sz="half" idx="10"/>
          </p:nvPr>
        </p:nvSpPr>
        <p:spPr/>
        <p:txBody>
          <a:bodyPr/>
          <a:lstStyle/>
          <a:p>
            <a:fld id="{B68B8189-0D9C-48A6-9FA3-862227B094CE}" type="datetime1">
              <a:rPr lang="en-US" smtClean="0"/>
              <a:t>1/22/25</a:t>
            </a:fld>
            <a:endParaRPr lang="en-US"/>
          </a:p>
        </p:txBody>
      </p:sp>
      <p:sp>
        <p:nvSpPr>
          <p:cNvPr id="5" name="Footer Placeholder 4">
            <a:extLst>
              <a:ext uri="{FF2B5EF4-FFF2-40B4-BE49-F238E27FC236}">
                <a16:creationId xmlns:a16="http://schemas.microsoft.com/office/drawing/2014/main" id="{E034FBF5-16C0-46A0-916A-4910C1B615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626EA6-7E48-454C-887A-0EF3356F91D5}"/>
              </a:ext>
            </a:extLst>
          </p:cNvPr>
          <p:cNvSpPr>
            <a:spLocks noGrp="1"/>
          </p:cNvSpPr>
          <p:nvPr>
            <p:ph type="sldNum" sz="quarter" idx="12"/>
          </p:nvPr>
        </p:nvSpPr>
        <p:spPr/>
        <p:txBody>
          <a:bodyPr/>
          <a:lstStyle/>
          <a:p>
            <a:fld id="{B4A918BC-4D43-4B42-B3C0-E7EBE25E6AF0}" type="slidenum">
              <a:rPr lang="en-US" smtClean="0"/>
              <a:t>‹N°›</a:t>
            </a:fld>
            <a:endParaRPr lang="en-US"/>
          </a:p>
        </p:txBody>
      </p:sp>
    </p:spTree>
    <p:extLst>
      <p:ext uri="{BB962C8B-B14F-4D97-AF65-F5344CB8AC3E}">
        <p14:creationId xmlns:p14="http://schemas.microsoft.com/office/powerpoint/2010/main" val="3467703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312BAB-A07B-4FEA-8EB5-A7BD8B24C6DA}"/>
              </a:ext>
            </a:extLst>
          </p:cNvPr>
          <p:cNvSpPr/>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ectangle 7">
            <a:extLst>
              <a:ext uri="{FF2B5EF4-FFF2-40B4-BE49-F238E27FC236}">
                <a16:creationId xmlns:a16="http://schemas.microsoft.com/office/drawing/2014/main" id="{F245A432-7E52-48B5-A8BB-13EED592E35A}"/>
              </a:ext>
            </a:extLst>
          </p:cNvPr>
          <p:cNvSpPr/>
          <p:nvPr/>
        </p:nvSpPr>
        <p:spPr>
          <a:xfrm>
            <a:off x="7813964" y="0"/>
            <a:ext cx="4378036" cy="6858000"/>
          </a:xfrm>
          <a:prstGeom prst="rect">
            <a:avLst/>
          </a:prstGeom>
          <a:ln>
            <a:noFill/>
          </a:ln>
          <a:effectLst>
            <a:outerShdw blurRad="254000" dist="152400" dir="10680000" sx="95000" sy="95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656288B6-16BD-4DEE-9187-C78963ED1D8A}"/>
              </a:ext>
            </a:extLst>
          </p:cNvPr>
          <p:cNvCxnSpPr>
            <a:cxnSpLocks/>
          </p:cNvCxnSpPr>
          <p:nvPr/>
        </p:nvCxnSpPr>
        <p:spPr>
          <a:xfrm rot="16200000" flipH="1">
            <a:off x="10361537" y="120772"/>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Vertical Title 1">
            <a:extLst>
              <a:ext uri="{FF2B5EF4-FFF2-40B4-BE49-F238E27FC236}">
                <a16:creationId xmlns:a16="http://schemas.microsoft.com/office/drawing/2014/main" id="{F9259F7B-ED77-4251-A424-93712C6F57A0}"/>
              </a:ext>
            </a:extLst>
          </p:cNvPr>
          <p:cNvSpPr>
            <a:spLocks noGrp="1"/>
          </p:cNvSpPr>
          <p:nvPr>
            <p:ph type="title" orient="vert"/>
          </p:nvPr>
        </p:nvSpPr>
        <p:spPr>
          <a:xfrm>
            <a:off x="8139544" y="872836"/>
            <a:ext cx="2521527" cy="5119256"/>
          </a:xfrm>
        </p:spPr>
        <p:txBody>
          <a:bodyPr vert="eaVert" ancho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0295692-9BD0-4EB9-B344-9A6945DB0B81}"/>
              </a:ext>
            </a:extLst>
          </p:cNvPr>
          <p:cNvSpPr>
            <a:spLocks noGrp="1"/>
          </p:cNvSpPr>
          <p:nvPr>
            <p:ph type="body" orient="vert" idx="1"/>
          </p:nvPr>
        </p:nvSpPr>
        <p:spPr>
          <a:xfrm>
            <a:off x="756746" y="872836"/>
            <a:ext cx="6634169" cy="51192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B128527-7CED-4CF3-A260-649685D2E6D3}"/>
              </a:ext>
            </a:extLst>
          </p:cNvPr>
          <p:cNvSpPr>
            <a:spLocks noGrp="1"/>
          </p:cNvSpPr>
          <p:nvPr>
            <p:ph type="dt" sz="half" idx="10"/>
          </p:nvPr>
        </p:nvSpPr>
        <p:spPr>
          <a:xfrm>
            <a:off x="329184" y="6236208"/>
            <a:ext cx="3037459" cy="365125"/>
          </a:xfrm>
        </p:spPr>
        <p:txBody>
          <a:bodyPr/>
          <a:lstStyle/>
          <a:p>
            <a:fld id="{26ADDCAE-6443-42C3-9C19-F95985500186}" type="datetime1">
              <a:rPr lang="en-US" smtClean="0"/>
              <a:t>1/22/25</a:t>
            </a:fld>
            <a:endParaRPr lang="en-US" dirty="0"/>
          </a:p>
        </p:txBody>
      </p:sp>
      <p:sp>
        <p:nvSpPr>
          <p:cNvPr id="5" name="Footer Placeholder 4">
            <a:extLst>
              <a:ext uri="{FF2B5EF4-FFF2-40B4-BE49-F238E27FC236}">
                <a16:creationId xmlns:a16="http://schemas.microsoft.com/office/drawing/2014/main" id="{20517F65-E517-4B50-B559-FD7D59F3E8B5}"/>
              </a:ext>
            </a:extLst>
          </p:cNvPr>
          <p:cNvSpPr>
            <a:spLocks noGrp="1"/>
          </p:cNvSpPr>
          <p:nvPr>
            <p:ph type="ftr" sz="quarter" idx="11"/>
          </p:nvPr>
        </p:nvSpPr>
        <p:spPr>
          <a:xfrm>
            <a:off x="329184" y="237744"/>
            <a:ext cx="3581400" cy="365125"/>
          </a:xfrm>
        </p:spPr>
        <p:txBody>
          <a:bodyPr/>
          <a:lstStyle/>
          <a:p>
            <a:endParaRPr lang="en-US" dirty="0"/>
          </a:p>
        </p:txBody>
      </p:sp>
      <p:sp>
        <p:nvSpPr>
          <p:cNvPr id="6" name="Slide Number Placeholder 5">
            <a:extLst>
              <a:ext uri="{FF2B5EF4-FFF2-40B4-BE49-F238E27FC236}">
                <a16:creationId xmlns:a16="http://schemas.microsoft.com/office/drawing/2014/main" id="{CAED40B7-46EE-49D9-BE89-7E101F80A497}"/>
              </a:ext>
            </a:extLst>
          </p:cNvPr>
          <p:cNvSpPr>
            <a:spLocks noGrp="1"/>
          </p:cNvSpPr>
          <p:nvPr>
            <p:ph type="sldNum" sz="quarter" idx="12"/>
          </p:nvPr>
        </p:nvSpPr>
        <p:spPr>
          <a:xfrm>
            <a:off x="11292840" y="237744"/>
            <a:ext cx="756746" cy="365760"/>
          </a:xfrm>
        </p:spPr>
        <p:txBody>
          <a:bodyPr/>
          <a:lstStyle/>
          <a:p>
            <a:fld id="{B4A918BC-4D43-4B42-B3C0-E7EBE25E6AF0}" type="slidenum">
              <a:rPr lang="en-US" smtClean="0"/>
              <a:t>‹N°›</a:t>
            </a:fld>
            <a:endParaRPr lang="en-US" dirty="0"/>
          </a:p>
        </p:txBody>
      </p:sp>
      <p:cxnSp>
        <p:nvCxnSpPr>
          <p:cNvPr id="16" name="Straight Connector 15">
            <a:extLst>
              <a:ext uri="{FF2B5EF4-FFF2-40B4-BE49-F238E27FC236}">
                <a16:creationId xmlns:a16="http://schemas.microsoft.com/office/drawing/2014/main" id="{E05031BF-2EA5-4128-B6AF-2D0F5A101095}"/>
              </a:ext>
            </a:extLst>
          </p:cNvPr>
          <p:cNvCxnSpPr>
            <a:cxnSpLocks/>
          </p:cNvCxnSpPr>
          <p:nvPr/>
        </p:nvCxnSpPr>
        <p:spPr>
          <a:xfrm rot="16200000" flipH="1">
            <a:off x="10361537" y="120772"/>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8183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62CCA-8D32-44C3-809A-54D0245B8ABF}"/>
              </a:ext>
            </a:extLst>
          </p:cNvPr>
          <p:cNvSpPr>
            <a:spLocks noGrp="1"/>
          </p:cNvSpPr>
          <p:nvPr>
            <p:ph type="title"/>
          </p:nvPr>
        </p:nvSpPr>
        <p:spPr>
          <a:xfrm>
            <a:off x="761801" y="858982"/>
            <a:ext cx="10380573" cy="143227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0689041-349C-49F8-B155-6F5862873736}"/>
              </a:ext>
            </a:extLst>
          </p:cNvPr>
          <p:cNvSpPr>
            <a:spLocks noGrp="1"/>
          </p:cNvSpPr>
          <p:nvPr>
            <p:ph idx="1"/>
          </p:nvPr>
        </p:nvSpPr>
        <p:spPr>
          <a:xfrm>
            <a:off x="761799" y="2750126"/>
            <a:ext cx="10381205" cy="32617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35E088-72B1-425B-B53B-81B134826169}"/>
              </a:ext>
            </a:extLst>
          </p:cNvPr>
          <p:cNvSpPr>
            <a:spLocks noGrp="1"/>
          </p:cNvSpPr>
          <p:nvPr>
            <p:ph type="dt" sz="half" idx="10"/>
          </p:nvPr>
        </p:nvSpPr>
        <p:spPr/>
        <p:txBody>
          <a:bodyPr/>
          <a:lstStyle/>
          <a:p>
            <a:fld id="{1962799E-EB8E-4038-8063-81BB57C732D4}" type="datetime1">
              <a:rPr lang="en-US" smtClean="0"/>
              <a:t>1/22/25</a:t>
            </a:fld>
            <a:endParaRPr lang="en-US"/>
          </a:p>
        </p:txBody>
      </p:sp>
      <p:sp>
        <p:nvSpPr>
          <p:cNvPr id="5" name="Footer Placeholder 4">
            <a:extLst>
              <a:ext uri="{FF2B5EF4-FFF2-40B4-BE49-F238E27FC236}">
                <a16:creationId xmlns:a16="http://schemas.microsoft.com/office/drawing/2014/main" id="{89180451-8BF9-48B2-8E6A-9E15C83357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68196E-3A76-4417-BFD8-4400D16E07EA}"/>
              </a:ext>
            </a:extLst>
          </p:cNvPr>
          <p:cNvSpPr>
            <a:spLocks noGrp="1"/>
          </p:cNvSpPr>
          <p:nvPr>
            <p:ph type="sldNum" sz="quarter" idx="12"/>
          </p:nvPr>
        </p:nvSpPr>
        <p:spPr/>
        <p:txBody>
          <a:bodyPr/>
          <a:lstStyle/>
          <a:p>
            <a:fld id="{B4A918BC-4D43-4B42-B3C0-E7EBE25E6AF0}" type="slidenum">
              <a:rPr lang="en-US" smtClean="0"/>
              <a:t>‹N°›</a:t>
            </a:fld>
            <a:endParaRPr lang="en-US"/>
          </a:p>
        </p:txBody>
      </p:sp>
    </p:spTree>
    <p:extLst>
      <p:ext uri="{BB962C8B-B14F-4D97-AF65-F5344CB8AC3E}">
        <p14:creationId xmlns:p14="http://schemas.microsoft.com/office/powerpoint/2010/main" val="1600317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CFB183B-99B9-4420-AB2D-070568510522}"/>
              </a:ext>
            </a:extLst>
          </p:cNvPr>
          <p:cNvSpPr/>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76DF62B9-1876-4EEB-929D-B46F98265E34}"/>
              </a:ext>
            </a:extLst>
          </p:cNvPr>
          <p:cNvSpPr/>
          <p:nvPr/>
        </p:nvSpPr>
        <p:spPr>
          <a:xfrm>
            <a:off x="0" y="-2"/>
            <a:ext cx="12192000" cy="3862064"/>
          </a:xfrm>
          <a:prstGeom prst="rect">
            <a:avLst/>
          </a:prstGeom>
          <a:ln>
            <a:noFill/>
          </a:ln>
          <a:effectLst>
            <a:outerShdw blurRad="203200" dist="127000" dir="5460000" sx="96000" sy="96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B5F0E4DD-839A-4BD2-B5FA-FF319E87D037}"/>
              </a:ext>
            </a:extLst>
          </p:cNvPr>
          <p:cNvCxnSpPr>
            <a:cxnSpLocks/>
          </p:cNvCxnSpPr>
          <p:nvPr/>
        </p:nvCxnSpPr>
        <p:spPr>
          <a:xfrm>
            <a:off x="11668155" y="852056"/>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692C2FB-E558-4132-AAF5-EFCED0144BA2}"/>
              </a:ext>
            </a:extLst>
          </p:cNvPr>
          <p:cNvSpPr>
            <a:spLocks noGrp="1"/>
          </p:cNvSpPr>
          <p:nvPr>
            <p:ph type="title"/>
          </p:nvPr>
        </p:nvSpPr>
        <p:spPr>
          <a:xfrm>
            <a:off x="761801" y="852056"/>
            <a:ext cx="10380572" cy="257694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AA20424-DA4E-467F-AC0A-D44192A54F64}"/>
              </a:ext>
            </a:extLst>
          </p:cNvPr>
          <p:cNvSpPr>
            <a:spLocks noGrp="1"/>
          </p:cNvSpPr>
          <p:nvPr>
            <p:ph type="body" idx="1"/>
          </p:nvPr>
        </p:nvSpPr>
        <p:spPr>
          <a:xfrm>
            <a:off x="761797" y="4202832"/>
            <a:ext cx="10395116" cy="178926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B39F9C-ADA9-4225-9D74-193A8894ED7A}"/>
              </a:ext>
            </a:extLst>
          </p:cNvPr>
          <p:cNvSpPr>
            <a:spLocks noGrp="1"/>
          </p:cNvSpPr>
          <p:nvPr>
            <p:ph type="dt" sz="half" idx="10"/>
          </p:nvPr>
        </p:nvSpPr>
        <p:spPr>
          <a:xfrm>
            <a:off x="332481" y="6236208"/>
            <a:ext cx="3037459" cy="365125"/>
          </a:xfrm>
        </p:spPr>
        <p:txBody>
          <a:bodyPr/>
          <a:lstStyle/>
          <a:p>
            <a:fld id="{217A73C3-B243-44D3-809D-EF8FDFBD85D4}" type="datetime1">
              <a:rPr lang="en-US" smtClean="0"/>
              <a:t>1/22/25</a:t>
            </a:fld>
            <a:endParaRPr lang="en-US" dirty="0"/>
          </a:p>
        </p:txBody>
      </p:sp>
      <p:sp>
        <p:nvSpPr>
          <p:cNvPr id="5" name="Footer Placeholder 4">
            <a:extLst>
              <a:ext uri="{FF2B5EF4-FFF2-40B4-BE49-F238E27FC236}">
                <a16:creationId xmlns:a16="http://schemas.microsoft.com/office/drawing/2014/main" id="{84057DEC-B96B-4D69-8B62-5156FDA6D9BB}"/>
              </a:ext>
            </a:extLst>
          </p:cNvPr>
          <p:cNvSpPr>
            <a:spLocks noGrp="1"/>
          </p:cNvSpPr>
          <p:nvPr>
            <p:ph type="ftr" sz="quarter" idx="11"/>
          </p:nvPr>
        </p:nvSpPr>
        <p:spPr>
          <a:xfrm>
            <a:off x="332481" y="237744"/>
            <a:ext cx="4114800" cy="365125"/>
          </a:xfrm>
        </p:spPr>
        <p:txBody>
          <a:bodyPr/>
          <a:lstStyle/>
          <a:p>
            <a:endParaRPr lang="en-US" dirty="0"/>
          </a:p>
        </p:txBody>
      </p:sp>
      <p:sp>
        <p:nvSpPr>
          <p:cNvPr id="6" name="Slide Number Placeholder 5">
            <a:extLst>
              <a:ext uri="{FF2B5EF4-FFF2-40B4-BE49-F238E27FC236}">
                <a16:creationId xmlns:a16="http://schemas.microsoft.com/office/drawing/2014/main" id="{A0BF4AC1-9934-43DC-B9AC-322612A74656}"/>
              </a:ext>
            </a:extLst>
          </p:cNvPr>
          <p:cNvSpPr>
            <a:spLocks noGrp="1"/>
          </p:cNvSpPr>
          <p:nvPr>
            <p:ph type="sldNum" sz="quarter" idx="12"/>
          </p:nvPr>
        </p:nvSpPr>
        <p:spPr>
          <a:xfrm>
            <a:off x="11289782" y="237744"/>
            <a:ext cx="756746" cy="365760"/>
          </a:xfrm>
        </p:spPr>
        <p:txBody>
          <a:bodyPr/>
          <a:lstStyle/>
          <a:p>
            <a:fld id="{B4A918BC-4D43-4B42-B3C0-E7EBE25E6AF0}" type="slidenum">
              <a:rPr lang="en-US" smtClean="0"/>
              <a:t>‹N°›</a:t>
            </a:fld>
            <a:endParaRPr lang="en-US"/>
          </a:p>
        </p:txBody>
      </p:sp>
      <p:cxnSp>
        <p:nvCxnSpPr>
          <p:cNvPr id="11" name="Straight Connector 10">
            <a:extLst>
              <a:ext uri="{FF2B5EF4-FFF2-40B4-BE49-F238E27FC236}">
                <a16:creationId xmlns:a16="http://schemas.microsoft.com/office/drawing/2014/main" id="{4CBDA60A-39CD-41D4-8AE5-0FB7FD78559C}"/>
              </a:ext>
            </a:extLst>
          </p:cNvPr>
          <p:cNvCxnSpPr>
            <a:cxnSpLocks/>
          </p:cNvCxnSpPr>
          <p:nvPr/>
        </p:nvCxnSpPr>
        <p:spPr>
          <a:xfrm>
            <a:off x="11668155" y="852056"/>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5290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CAF84-4A19-4D9A-9B82-46BCBED4F7BD}"/>
              </a:ext>
            </a:extLst>
          </p:cNvPr>
          <p:cNvSpPr>
            <a:spLocks noGrp="1"/>
          </p:cNvSpPr>
          <p:nvPr>
            <p:ph type="title"/>
          </p:nvPr>
        </p:nvSpPr>
        <p:spPr>
          <a:xfrm>
            <a:off x="761801" y="858982"/>
            <a:ext cx="10380573" cy="143227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5A373DD-26AC-4E69-A17C-538D9C7C6854}"/>
              </a:ext>
            </a:extLst>
          </p:cNvPr>
          <p:cNvSpPr>
            <a:spLocks noGrp="1"/>
          </p:cNvSpPr>
          <p:nvPr>
            <p:ph sz="half" idx="1"/>
          </p:nvPr>
        </p:nvSpPr>
        <p:spPr>
          <a:xfrm>
            <a:off x="761800" y="2833255"/>
            <a:ext cx="5045281" cy="3165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AD30C23-A75F-45DF-BCCF-760C533AC7FA}"/>
              </a:ext>
            </a:extLst>
          </p:cNvPr>
          <p:cNvSpPr>
            <a:spLocks noGrp="1"/>
          </p:cNvSpPr>
          <p:nvPr>
            <p:ph sz="half" idx="2"/>
          </p:nvPr>
        </p:nvSpPr>
        <p:spPr>
          <a:xfrm>
            <a:off x="6097092" y="2833255"/>
            <a:ext cx="5045281" cy="3165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82C3974-73EC-4F1B-9E92-0E279ABEE5CD}"/>
              </a:ext>
            </a:extLst>
          </p:cNvPr>
          <p:cNvSpPr>
            <a:spLocks noGrp="1"/>
          </p:cNvSpPr>
          <p:nvPr>
            <p:ph type="dt" sz="half" idx="10"/>
          </p:nvPr>
        </p:nvSpPr>
        <p:spPr>
          <a:xfrm>
            <a:off x="332481" y="6236208"/>
            <a:ext cx="3037459" cy="365125"/>
          </a:xfrm>
        </p:spPr>
        <p:txBody>
          <a:bodyPr/>
          <a:lstStyle/>
          <a:p>
            <a:fld id="{C9B6D3E3-28E2-4380-A113-67698215C5F8}" type="datetime1">
              <a:rPr lang="en-US" smtClean="0"/>
              <a:t>1/22/25</a:t>
            </a:fld>
            <a:endParaRPr lang="en-US" dirty="0"/>
          </a:p>
        </p:txBody>
      </p:sp>
      <p:sp>
        <p:nvSpPr>
          <p:cNvPr id="6" name="Footer Placeholder 5">
            <a:extLst>
              <a:ext uri="{FF2B5EF4-FFF2-40B4-BE49-F238E27FC236}">
                <a16:creationId xmlns:a16="http://schemas.microsoft.com/office/drawing/2014/main" id="{CC70B3F2-3F28-42A3-9701-A6F01F1B185A}"/>
              </a:ext>
            </a:extLst>
          </p:cNvPr>
          <p:cNvSpPr>
            <a:spLocks noGrp="1"/>
          </p:cNvSpPr>
          <p:nvPr>
            <p:ph type="ftr" sz="quarter" idx="11"/>
          </p:nvPr>
        </p:nvSpPr>
        <p:spPr>
          <a:xfrm>
            <a:off x="332481" y="237744"/>
            <a:ext cx="4114800" cy="365125"/>
          </a:xfrm>
        </p:spPr>
        <p:txBody>
          <a:bodyPr/>
          <a:lstStyle/>
          <a:p>
            <a:endParaRPr lang="en-US" dirty="0"/>
          </a:p>
        </p:txBody>
      </p:sp>
      <p:sp>
        <p:nvSpPr>
          <p:cNvPr id="7" name="Slide Number Placeholder 6">
            <a:extLst>
              <a:ext uri="{FF2B5EF4-FFF2-40B4-BE49-F238E27FC236}">
                <a16:creationId xmlns:a16="http://schemas.microsoft.com/office/drawing/2014/main" id="{E5E7A2FC-50E7-4972-9F28-E3AC4EF93D44}"/>
              </a:ext>
            </a:extLst>
          </p:cNvPr>
          <p:cNvSpPr>
            <a:spLocks noGrp="1"/>
          </p:cNvSpPr>
          <p:nvPr>
            <p:ph type="sldNum" sz="quarter" idx="12"/>
          </p:nvPr>
        </p:nvSpPr>
        <p:spPr>
          <a:xfrm>
            <a:off x="11289782" y="237744"/>
            <a:ext cx="756746" cy="365760"/>
          </a:xfrm>
        </p:spPr>
        <p:txBody>
          <a:bodyPr/>
          <a:lstStyle/>
          <a:p>
            <a:fld id="{B4A918BC-4D43-4B42-B3C0-E7EBE25E6AF0}" type="slidenum">
              <a:rPr lang="en-US" smtClean="0"/>
              <a:t>‹N°›</a:t>
            </a:fld>
            <a:endParaRPr lang="en-US"/>
          </a:p>
        </p:txBody>
      </p:sp>
    </p:spTree>
    <p:extLst>
      <p:ext uri="{BB962C8B-B14F-4D97-AF65-F5344CB8AC3E}">
        <p14:creationId xmlns:p14="http://schemas.microsoft.com/office/powerpoint/2010/main" val="1236723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65F85-77E6-4F6D-9FFA-5D76201B13E5}"/>
              </a:ext>
            </a:extLst>
          </p:cNvPr>
          <p:cNvSpPr>
            <a:spLocks noGrp="1"/>
          </p:cNvSpPr>
          <p:nvPr>
            <p:ph type="title"/>
          </p:nvPr>
        </p:nvSpPr>
        <p:spPr>
          <a:xfrm>
            <a:off x="761802" y="872836"/>
            <a:ext cx="10380572" cy="1427019"/>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C6C0DAE-58D1-45D9-9FC4-B0864E332C08}"/>
              </a:ext>
            </a:extLst>
          </p:cNvPr>
          <p:cNvSpPr>
            <a:spLocks noGrp="1"/>
          </p:cNvSpPr>
          <p:nvPr>
            <p:ph type="body" idx="1"/>
          </p:nvPr>
        </p:nvSpPr>
        <p:spPr>
          <a:xfrm>
            <a:off x="761801" y="2713326"/>
            <a:ext cx="5023424" cy="823912"/>
          </a:xfrm>
        </p:spPr>
        <p:txBody>
          <a:bodyPr anchor="b">
            <a:normAutofit/>
          </a:bodyPr>
          <a:lstStyle>
            <a:lvl1pPr marL="0" indent="0">
              <a:buNone/>
              <a:defRPr sz="2400" b="0" i="1" u="none"/>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1E63D7-9812-4EA1-A0A2-14D974311FAD}"/>
              </a:ext>
            </a:extLst>
          </p:cNvPr>
          <p:cNvSpPr>
            <a:spLocks noGrp="1"/>
          </p:cNvSpPr>
          <p:nvPr>
            <p:ph sz="half" idx="2"/>
          </p:nvPr>
        </p:nvSpPr>
        <p:spPr>
          <a:xfrm>
            <a:off x="761801" y="3706091"/>
            <a:ext cx="5023424" cy="2334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E4C5055B-04A0-47D3-90ED-135025F857F9}"/>
              </a:ext>
            </a:extLst>
          </p:cNvPr>
          <p:cNvSpPr>
            <a:spLocks noGrp="1"/>
          </p:cNvSpPr>
          <p:nvPr>
            <p:ph type="body" sz="quarter" idx="3"/>
          </p:nvPr>
        </p:nvSpPr>
        <p:spPr>
          <a:xfrm>
            <a:off x="6094211" y="2713326"/>
            <a:ext cx="5048163" cy="823912"/>
          </a:xfrm>
        </p:spPr>
        <p:txBody>
          <a:bodyPr anchor="b">
            <a:normAutofit/>
          </a:bodyPr>
          <a:lstStyle>
            <a:lvl1pPr marL="0" indent="0">
              <a:buNone/>
              <a:defRPr sz="2400" b="0" i="1" u="none"/>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936E6E-8F64-49E6-B57C-86CF92D1689E}"/>
              </a:ext>
            </a:extLst>
          </p:cNvPr>
          <p:cNvSpPr>
            <a:spLocks noGrp="1"/>
          </p:cNvSpPr>
          <p:nvPr>
            <p:ph sz="quarter" idx="4"/>
          </p:nvPr>
        </p:nvSpPr>
        <p:spPr>
          <a:xfrm>
            <a:off x="6094211" y="3706091"/>
            <a:ext cx="5048163" cy="2334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FFBEAD-2827-40DA-8338-2D691325F1B3}"/>
              </a:ext>
            </a:extLst>
          </p:cNvPr>
          <p:cNvSpPr>
            <a:spLocks noGrp="1"/>
          </p:cNvSpPr>
          <p:nvPr>
            <p:ph type="dt" sz="half" idx="10"/>
          </p:nvPr>
        </p:nvSpPr>
        <p:spPr>
          <a:xfrm>
            <a:off x="332481" y="6236208"/>
            <a:ext cx="3037459" cy="365125"/>
          </a:xfrm>
        </p:spPr>
        <p:txBody>
          <a:bodyPr/>
          <a:lstStyle/>
          <a:p>
            <a:fld id="{A9EFCB61-04AD-47C9-BF79-2BD8B9CEC07A}" type="datetime1">
              <a:rPr lang="en-US" smtClean="0"/>
              <a:t>1/22/25</a:t>
            </a:fld>
            <a:endParaRPr lang="en-US" dirty="0"/>
          </a:p>
        </p:txBody>
      </p:sp>
      <p:sp>
        <p:nvSpPr>
          <p:cNvPr id="8" name="Footer Placeholder 7">
            <a:extLst>
              <a:ext uri="{FF2B5EF4-FFF2-40B4-BE49-F238E27FC236}">
                <a16:creationId xmlns:a16="http://schemas.microsoft.com/office/drawing/2014/main" id="{DF34B88D-9C6E-4A88-985C-3ED5057A1F65}"/>
              </a:ext>
            </a:extLst>
          </p:cNvPr>
          <p:cNvSpPr>
            <a:spLocks noGrp="1"/>
          </p:cNvSpPr>
          <p:nvPr>
            <p:ph type="ftr" sz="quarter" idx="11"/>
          </p:nvPr>
        </p:nvSpPr>
        <p:spPr>
          <a:xfrm>
            <a:off x="332481" y="237744"/>
            <a:ext cx="4114800" cy="365125"/>
          </a:xfrm>
        </p:spPr>
        <p:txBody>
          <a:bodyPr/>
          <a:lstStyle/>
          <a:p>
            <a:endParaRPr lang="en-US" dirty="0"/>
          </a:p>
        </p:txBody>
      </p:sp>
      <p:sp>
        <p:nvSpPr>
          <p:cNvPr id="9" name="Slide Number Placeholder 8">
            <a:extLst>
              <a:ext uri="{FF2B5EF4-FFF2-40B4-BE49-F238E27FC236}">
                <a16:creationId xmlns:a16="http://schemas.microsoft.com/office/drawing/2014/main" id="{880B6A32-2D15-425F-B6A9-146AFB5C1ACB}"/>
              </a:ext>
            </a:extLst>
          </p:cNvPr>
          <p:cNvSpPr>
            <a:spLocks noGrp="1"/>
          </p:cNvSpPr>
          <p:nvPr>
            <p:ph type="sldNum" sz="quarter" idx="12"/>
          </p:nvPr>
        </p:nvSpPr>
        <p:spPr>
          <a:xfrm>
            <a:off x="11289782" y="237744"/>
            <a:ext cx="756746" cy="365760"/>
          </a:xfrm>
        </p:spPr>
        <p:txBody>
          <a:bodyPr/>
          <a:lstStyle/>
          <a:p>
            <a:fld id="{B4A918BC-4D43-4B42-B3C0-E7EBE25E6AF0}" type="slidenum">
              <a:rPr lang="en-US" smtClean="0"/>
              <a:t>‹N°›</a:t>
            </a:fld>
            <a:endParaRPr lang="en-US"/>
          </a:p>
        </p:txBody>
      </p:sp>
    </p:spTree>
    <p:extLst>
      <p:ext uri="{BB962C8B-B14F-4D97-AF65-F5344CB8AC3E}">
        <p14:creationId xmlns:p14="http://schemas.microsoft.com/office/powerpoint/2010/main" val="2425797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81B7C-9BD5-4CF8-BAEB-A6CB78DA2F89}"/>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D85F1D3-3353-4FC6-8854-51B0BFFD6D5A}"/>
              </a:ext>
            </a:extLst>
          </p:cNvPr>
          <p:cNvSpPr>
            <a:spLocks noGrp="1"/>
          </p:cNvSpPr>
          <p:nvPr>
            <p:ph type="dt" sz="half" idx="10"/>
          </p:nvPr>
        </p:nvSpPr>
        <p:spPr/>
        <p:txBody>
          <a:bodyPr/>
          <a:lstStyle/>
          <a:p>
            <a:fld id="{A4535E0C-D585-492F-8146-7493F4086301}" type="datetime1">
              <a:rPr lang="en-US" smtClean="0"/>
              <a:t>1/22/25</a:t>
            </a:fld>
            <a:endParaRPr lang="en-US"/>
          </a:p>
        </p:txBody>
      </p:sp>
      <p:sp>
        <p:nvSpPr>
          <p:cNvPr id="4" name="Footer Placeholder 3">
            <a:extLst>
              <a:ext uri="{FF2B5EF4-FFF2-40B4-BE49-F238E27FC236}">
                <a16:creationId xmlns:a16="http://schemas.microsoft.com/office/drawing/2014/main" id="{F7226CE6-6BEB-46DB-BD4B-9B8AE89A1A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81BCCC-8B3F-40B3-91D5-52E53B2AAE11}"/>
              </a:ext>
            </a:extLst>
          </p:cNvPr>
          <p:cNvSpPr>
            <a:spLocks noGrp="1"/>
          </p:cNvSpPr>
          <p:nvPr>
            <p:ph type="sldNum" sz="quarter" idx="12"/>
          </p:nvPr>
        </p:nvSpPr>
        <p:spPr/>
        <p:txBody>
          <a:bodyPr/>
          <a:lstStyle/>
          <a:p>
            <a:fld id="{B4A918BC-4D43-4B42-B3C0-E7EBE25E6AF0}" type="slidenum">
              <a:rPr lang="en-US" smtClean="0"/>
              <a:t>‹N°›</a:t>
            </a:fld>
            <a:endParaRPr lang="en-US"/>
          </a:p>
        </p:txBody>
      </p:sp>
    </p:spTree>
    <p:extLst>
      <p:ext uri="{BB962C8B-B14F-4D97-AF65-F5344CB8AC3E}">
        <p14:creationId xmlns:p14="http://schemas.microsoft.com/office/powerpoint/2010/main" val="999372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2C0FBB6-4CCA-4358-9DD5-CDF2173E63C8}"/>
              </a:ext>
            </a:extLst>
          </p:cNvPr>
          <p:cNvSpPr/>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8902559A-671A-4FDE-82C3-1CF8CFCF18EC}"/>
              </a:ext>
            </a:extLst>
          </p:cNvPr>
          <p:cNvSpPr>
            <a:spLocks noGrp="1"/>
          </p:cNvSpPr>
          <p:nvPr>
            <p:ph type="dt" sz="half" idx="10"/>
          </p:nvPr>
        </p:nvSpPr>
        <p:spPr/>
        <p:txBody>
          <a:bodyPr/>
          <a:lstStyle/>
          <a:p>
            <a:fld id="{8CE48390-48B5-49AB-B019-A7C8FB8C31F6}" type="datetime1">
              <a:rPr lang="en-US" smtClean="0"/>
              <a:t>1/22/25</a:t>
            </a:fld>
            <a:endParaRPr lang="en-US"/>
          </a:p>
        </p:txBody>
      </p:sp>
      <p:sp>
        <p:nvSpPr>
          <p:cNvPr id="3" name="Footer Placeholder 2">
            <a:extLst>
              <a:ext uri="{FF2B5EF4-FFF2-40B4-BE49-F238E27FC236}">
                <a16:creationId xmlns:a16="http://schemas.microsoft.com/office/drawing/2014/main" id="{78A14275-250D-437E-BAF1-5BB3CDE64AC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FD93BDE-2A52-4AA7-B222-0F25570EBF77}"/>
              </a:ext>
            </a:extLst>
          </p:cNvPr>
          <p:cNvSpPr>
            <a:spLocks noGrp="1"/>
          </p:cNvSpPr>
          <p:nvPr>
            <p:ph type="sldNum" sz="quarter" idx="12"/>
          </p:nvPr>
        </p:nvSpPr>
        <p:spPr/>
        <p:txBody>
          <a:bodyPr/>
          <a:lstStyle/>
          <a:p>
            <a:fld id="{B4A918BC-4D43-4B42-B3C0-E7EBE25E6AF0}" type="slidenum">
              <a:rPr lang="en-US" smtClean="0"/>
              <a:t>‹N°›</a:t>
            </a:fld>
            <a:endParaRPr lang="en-US"/>
          </a:p>
        </p:txBody>
      </p:sp>
      <p:cxnSp>
        <p:nvCxnSpPr>
          <p:cNvPr id="5" name="Straight Connector 4">
            <a:extLst>
              <a:ext uri="{FF2B5EF4-FFF2-40B4-BE49-F238E27FC236}">
                <a16:creationId xmlns:a16="http://schemas.microsoft.com/office/drawing/2014/main" id="{9E6B771E-DDF7-430C-9462-BA1D3742C84E}"/>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5697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F9A0B00-F6ED-4C3A-97DC-C2AF9D62EE8B}"/>
              </a:ext>
            </a:extLst>
          </p:cNvPr>
          <p:cNvSpPr/>
          <p:nvPr/>
        </p:nvSpPr>
        <p:spPr>
          <a:xfrm>
            <a:off x="79067" y="0"/>
            <a:ext cx="4998624" cy="6858000"/>
          </a:xfrm>
          <a:prstGeom prst="rect">
            <a:avLst/>
          </a:prstGeom>
          <a:ln>
            <a:noFill/>
          </a:ln>
          <a:effectLst>
            <a:outerShdw blurRad="228600" dist="114300" dir="21540000" sx="96000" sy="96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3" name="Rectangle 122">
            <a:extLst>
              <a:ext uri="{FF2B5EF4-FFF2-40B4-BE49-F238E27FC236}">
                <a16:creationId xmlns:a16="http://schemas.microsoft.com/office/drawing/2014/main" id="{3B025FD9-B9EF-4F5C-B67D-3485253B7A6A}"/>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ectangle 7">
            <a:extLst>
              <a:ext uri="{FF2B5EF4-FFF2-40B4-BE49-F238E27FC236}">
                <a16:creationId xmlns:a16="http://schemas.microsoft.com/office/drawing/2014/main" id="{47F545CD-A200-4C66-BF9A-9B839D0CE648}"/>
              </a:ext>
            </a:extLst>
          </p:cNvPr>
          <p:cNvSpPr/>
          <p:nvPr/>
        </p:nvSpPr>
        <p:spPr>
          <a:xfrm>
            <a:off x="0" y="0"/>
            <a:ext cx="6096000" cy="6858000"/>
          </a:xfrm>
          <a:prstGeom prst="rect">
            <a:avLst/>
          </a:prstGeom>
          <a:ln>
            <a:noFill/>
          </a:ln>
          <a:effectLst>
            <a:outerShdw blurRad="228600" dist="152400" dir="21540000" sx="96000" sy="96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110916-EEE9-418C-B24A-EC09A6D22859}"/>
              </a:ext>
            </a:extLst>
          </p:cNvPr>
          <p:cNvSpPr>
            <a:spLocks noGrp="1"/>
          </p:cNvSpPr>
          <p:nvPr>
            <p:ph type="title"/>
          </p:nvPr>
        </p:nvSpPr>
        <p:spPr>
          <a:xfrm>
            <a:off x="770537" y="872836"/>
            <a:ext cx="4560525" cy="2281050"/>
          </a:xfrm>
        </p:spPr>
        <p:txBody>
          <a:bodyPr anchor="b">
            <a:no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9C3A0F4-FD98-409E-B41A-5F4352C6A8E5}"/>
              </a:ext>
            </a:extLst>
          </p:cNvPr>
          <p:cNvSpPr>
            <a:spLocks noGrp="1"/>
          </p:cNvSpPr>
          <p:nvPr>
            <p:ph idx="1"/>
          </p:nvPr>
        </p:nvSpPr>
        <p:spPr>
          <a:xfrm>
            <a:off x="6621781" y="872837"/>
            <a:ext cx="4520593" cy="5140036"/>
          </a:xfrm>
        </p:spPr>
        <p:txBody>
          <a:bodyPr>
            <a:normAutofit/>
          </a:bodyPr>
          <a:lstStyle>
            <a:lvl1pPr algn="l">
              <a:defRPr sz="2800"/>
            </a:lvl1pPr>
            <a:lvl2pPr algn="l">
              <a:defRPr sz="2400"/>
            </a:lvl2pPr>
            <a:lvl3pPr algn="l">
              <a:defRPr sz="2000"/>
            </a:lvl3pPr>
            <a:lvl4pPr algn="l">
              <a:defRPr sz="1800"/>
            </a:lvl4pPr>
            <a:lvl5pPr algn="l">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EFABF6F-6E7C-4B3F-B205-09361DA5898B}"/>
              </a:ext>
            </a:extLst>
          </p:cNvPr>
          <p:cNvSpPr>
            <a:spLocks noGrp="1"/>
          </p:cNvSpPr>
          <p:nvPr>
            <p:ph type="body" sz="half" idx="2"/>
          </p:nvPr>
        </p:nvSpPr>
        <p:spPr>
          <a:xfrm>
            <a:off x="770537" y="3442854"/>
            <a:ext cx="4560525" cy="257694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25198D-8500-4277-AA5D-3C3D8FDDCF4B}"/>
              </a:ext>
            </a:extLst>
          </p:cNvPr>
          <p:cNvSpPr>
            <a:spLocks noGrp="1"/>
          </p:cNvSpPr>
          <p:nvPr>
            <p:ph type="dt" sz="half" idx="10"/>
          </p:nvPr>
        </p:nvSpPr>
        <p:spPr>
          <a:xfrm>
            <a:off x="329184" y="6236208"/>
            <a:ext cx="3037459" cy="365125"/>
          </a:xfrm>
        </p:spPr>
        <p:txBody>
          <a:bodyPr/>
          <a:lstStyle/>
          <a:p>
            <a:fld id="{962E767E-8A14-4E70-91B9-2101CBC4D7BD}" type="datetime1">
              <a:rPr lang="en-US" smtClean="0"/>
              <a:t>1/22/25</a:t>
            </a:fld>
            <a:endParaRPr lang="en-US" dirty="0"/>
          </a:p>
        </p:txBody>
      </p:sp>
      <p:sp>
        <p:nvSpPr>
          <p:cNvPr id="6" name="Footer Placeholder 5">
            <a:extLst>
              <a:ext uri="{FF2B5EF4-FFF2-40B4-BE49-F238E27FC236}">
                <a16:creationId xmlns:a16="http://schemas.microsoft.com/office/drawing/2014/main" id="{F98D219F-027A-4632-9FB0-BD098D5693DB}"/>
              </a:ext>
            </a:extLst>
          </p:cNvPr>
          <p:cNvSpPr>
            <a:spLocks noGrp="1"/>
          </p:cNvSpPr>
          <p:nvPr>
            <p:ph type="ftr" sz="quarter" idx="11"/>
          </p:nvPr>
        </p:nvSpPr>
        <p:spPr>
          <a:xfrm>
            <a:off x="329184" y="237744"/>
            <a:ext cx="3792532" cy="365125"/>
          </a:xfrm>
        </p:spPr>
        <p:txBody>
          <a:bodyPr/>
          <a:lstStyle>
            <a:lvl1pPr algn="l">
              <a:defRPr/>
            </a:lvl1pPr>
          </a:lstStyle>
          <a:p>
            <a:endParaRPr lang="en-US" dirty="0"/>
          </a:p>
        </p:txBody>
      </p:sp>
      <p:sp>
        <p:nvSpPr>
          <p:cNvPr id="7" name="Slide Number Placeholder 6">
            <a:extLst>
              <a:ext uri="{FF2B5EF4-FFF2-40B4-BE49-F238E27FC236}">
                <a16:creationId xmlns:a16="http://schemas.microsoft.com/office/drawing/2014/main" id="{CA30C82B-C7DC-434D-8768-DE9D1176715B}"/>
              </a:ext>
            </a:extLst>
          </p:cNvPr>
          <p:cNvSpPr>
            <a:spLocks noGrp="1"/>
          </p:cNvSpPr>
          <p:nvPr>
            <p:ph type="sldNum" sz="quarter" idx="12"/>
          </p:nvPr>
        </p:nvSpPr>
        <p:spPr>
          <a:xfrm>
            <a:off x="11292840" y="237744"/>
            <a:ext cx="756746" cy="365760"/>
          </a:xfrm>
        </p:spPr>
        <p:txBody>
          <a:bodyPr/>
          <a:lstStyle/>
          <a:p>
            <a:fld id="{B4A918BC-4D43-4B42-B3C0-E7EBE25E6AF0}" type="slidenum">
              <a:rPr lang="en-US" smtClean="0"/>
              <a:t>‹N°›</a:t>
            </a:fld>
            <a:endParaRPr lang="en-US" dirty="0"/>
          </a:p>
        </p:txBody>
      </p:sp>
      <p:cxnSp>
        <p:nvCxnSpPr>
          <p:cNvPr id="129" name="Straight Connector 128">
            <a:extLst>
              <a:ext uri="{FF2B5EF4-FFF2-40B4-BE49-F238E27FC236}">
                <a16:creationId xmlns:a16="http://schemas.microsoft.com/office/drawing/2014/main" id="{A8CCC603-9605-46C8-9034-8DAE6AC40DD9}"/>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CBBF1D9-8F8F-45A3-BDB4-952D0FB20A4D}"/>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9859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CBEB8797-B080-41A6-B14E-8DC7F0F27E4E}"/>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0C6C7272-A552-46B3-992F-F5ADD5AA2443}"/>
              </a:ext>
            </a:extLst>
          </p:cNvPr>
          <p:cNvSpPr/>
          <p:nvPr/>
        </p:nvSpPr>
        <p:spPr>
          <a:xfrm>
            <a:off x="-1" y="0"/>
            <a:ext cx="6087677" cy="6858000"/>
          </a:xfrm>
          <a:prstGeom prst="rect">
            <a:avLst/>
          </a:prstGeom>
          <a:solidFill>
            <a:schemeClr val="bg1"/>
          </a:solidFill>
          <a:ln>
            <a:noFill/>
          </a:ln>
          <a:effectLst>
            <a:outerShdw blurRad="228600" dist="152400" dir="21540000" sx="96000" sy="96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C25F6AD1-1E6C-46AF-8431-6627180FFD2E}"/>
              </a:ext>
            </a:extLst>
          </p:cNvPr>
          <p:cNvSpPr>
            <a:spLocks noGrp="1"/>
          </p:cNvSpPr>
          <p:nvPr>
            <p:ph type="title"/>
          </p:nvPr>
        </p:nvSpPr>
        <p:spPr>
          <a:xfrm>
            <a:off x="768733" y="858981"/>
            <a:ext cx="4556749" cy="2281052"/>
          </a:xfrm>
        </p:spPr>
        <p:txBody>
          <a:bodyPr anchor="b"/>
          <a:lstStyle>
            <a:lvl1pPr>
              <a:defRPr lang="en-US" sz="3600" kern="1200" dirty="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88A91F9-760E-4CF4-8A03-FA1482C35EB7}"/>
              </a:ext>
            </a:extLst>
          </p:cNvPr>
          <p:cNvSpPr>
            <a:spLocks noGrp="1"/>
          </p:cNvSpPr>
          <p:nvPr>
            <p:ph type="pic" idx="1"/>
          </p:nvPr>
        </p:nvSpPr>
        <p:spPr>
          <a:xfrm>
            <a:off x="6559826" y="865909"/>
            <a:ext cx="4582548" cy="512618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49A9D5-BA6E-4C4A-88A0-5BB86958B8E6}"/>
              </a:ext>
            </a:extLst>
          </p:cNvPr>
          <p:cNvSpPr>
            <a:spLocks noGrp="1"/>
          </p:cNvSpPr>
          <p:nvPr>
            <p:ph type="body" sz="half" idx="2"/>
          </p:nvPr>
        </p:nvSpPr>
        <p:spPr>
          <a:xfrm>
            <a:off x="768733" y="3429000"/>
            <a:ext cx="4556749" cy="2590800"/>
          </a:xfrm>
        </p:spPr>
        <p:txBody>
          <a:bodyPr/>
          <a:lstStyle>
            <a:lvl1pPr marL="0" indent="0">
              <a:buNone/>
              <a:defRPr lang="en-US" sz="2400" kern="1200" dirty="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56899E-70A1-4EFB-87EC-6C4F3BC0360B}"/>
              </a:ext>
            </a:extLst>
          </p:cNvPr>
          <p:cNvSpPr>
            <a:spLocks noGrp="1"/>
          </p:cNvSpPr>
          <p:nvPr>
            <p:ph type="dt" sz="half" idx="10"/>
          </p:nvPr>
        </p:nvSpPr>
        <p:spPr>
          <a:xfrm>
            <a:off x="329184" y="6236208"/>
            <a:ext cx="3037459" cy="365125"/>
          </a:xfrm>
        </p:spPr>
        <p:txBody>
          <a:bodyPr/>
          <a:lstStyle/>
          <a:p>
            <a:fld id="{01AF0C4B-5A4A-45CA-ABEC-10F107160D33}" type="datetime1">
              <a:rPr lang="en-US" smtClean="0"/>
              <a:t>1/22/25</a:t>
            </a:fld>
            <a:endParaRPr lang="en-US" dirty="0"/>
          </a:p>
        </p:txBody>
      </p:sp>
      <p:sp>
        <p:nvSpPr>
          <p:cNvPr id="6" name="Footer Placeholder 5">
            <a:extLst>
              <a:ext uri="{FF2B5EF4-FFF2-40B4-BE49-F238E27FC236}">
                <a16:creationId xmlns:a16="http://schemas.microsoft.com/office/drawing/2014/main" id="{5FC34B05-4931-4BC8-BD43-9E6B944B3069}"/>
              </a:ext>
            </a:extLst>
          </p:cNvPr>
          <p:cNvSpPr>
            <a:spLocks noGrp="1"/>
          </p:cNvSpPr>
          <p:nvPr>
            <p:ph type="ftr" sz="quarter" idx="11"/>
          </p:nvPr>
        </p:nvSpPr>
        <p:spPr>
          <a:xfrm>
            <a:off x="329184" y="237744"/>
            <a:ext cx="4114800" cy="365125"/>
          </a:xfrm>
        </p:spPr>
        <p:txBody>
          <a:bodyPr/>
          <a:lstStyle>
            <a:lvl1pPr algn="l">
              <a:defRPr/>
            </a:lvl1pPr>
          </a:lstStyle>
          <a:p>
            <a:endParaRPr lang="en-US" dirty="0"/>
          </a:p>
        </p:txBody>
      </p:sp>
      <p:sp>
        <p:nvSpPr>
          <p:cNvPr id="7" name="Slide Number Placeholder 6">
            <a:extLst>
              <a:ext uri="{FF2B5EF4-FFF2-40B4-BE49-F238E27FC236}">
                <a16:creationId xmlns:a16="http://schemas.microsoft.com/office/drawing/2014/main" id="{AD4ABE5D-7EA4-4D33-B23E-52E640CBF217}"/>
              </a:ext>
            </a:extLst>
          </p:cNvPr>
          <p:cNvSpPr>
            <a:spLocks noGrp="1"/>
          </p:cNvSpPr>
          <p:nvPr>
            <p:ph type="sldNum" sz="quarter" idx="12"/>
          </p:nvPr>
        </p:nvSpPr>
        <p:spPr>
          <a:xfrm>
            <a:off x="11292840" y="237744"/>
            <a:ext cx="756746" cy="365760"/>
          </a:xfrm>
        </p:spPr>
        <p:txBody>
          <a:bodyPr/>
          <a:lstStyle/>
          <a:p>
            <a:fld id="{B4A918BC-4D43-4B42-B3C0-E7EBE25E6AF0}" type="slidenum">
              <a:rPr lang="en-US" smtClean="0"/>
              <a:t>‹N°›</a:t>
            </a:fld>
            <a:endParaRPr lang="en-US" dirty="0"/>
          </a:p>
        </p:txBody>
      </p:sp>
      <p:cxnSp>
        <p:nvCxnSpPr>
          <p:cNvPr id="74" name="Straight Connector 73">
            <a:extLst>
              <a:ext uri="{FF2B5EF4-FFF2-40B4-BE49-F238E27FC236}">
                <a16:creationId xmlns:a16="http://schemas.microsoft.com/office/drawing/2014/main" id="{DF0DB5EA-94EC-4DB5-B8E5-B454005C1552}"/>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699FF82-B951-46E6-AEA7-0993C867FB6D}"/>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0658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38E7D36-B1C9-463C-983F-AEA5810A60D0}"/>
              </a:ext>
            </a:extLst>
          </p:cNvPr>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7B9A221-B33F-47C2-85FF-2C8F363D797B}"/>
              </a:ext>
            </a:extLst>
          </p:cNvPr>
          <p:cNvSpPr/>
          <p:nvPr/>
        </p:nvSpPr>
        <p:spPr>
          <a:xfrm>
            <a:off x="0" y="0"/>
            <a:ext cx="12188952"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 name="Rectangle 7">
            <a:extLst>
              <a:ext uri="{FF2B5EF4-FFF2-40B4-BE49-F238E27FC236}">
                <a16:creationId xmlns:a16="http://schemas.microsoft.com/office/drawing/2014/main" id="{CD0E0EF1-7626-4514-9337-271DD661B1EB}"/>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5" name="Rectangle 64">
            <a:extLst>
              <a:ext uri="{FF2B5EF4-FFF2-40B4-BE49-F238E27FC236}">
                <a16:creationId xmlns:a16="http://schemas.microsoft.com/office/drawing/2014/main" id="{5F0B1492-9A00-4F80-8771-0BB2C2C4353C}"/>
              </a:ext>
            </a:extLst>
          </p:cNvPr>
          <p:cNvSpPr/>
          <p:nvPr/>
        </p:nvSpPr>
        <p:spPr>
          <a:xfrm>
            <a:off x="0" y="-2"/>
            <a:ext cx="12188952" cy="2544415"/>
          </a:xfrm>
          <a:prstGeom prst="rect">
            <a:avLst/>
          </a:prstGeom>
          <a:ln>
            <a:noFill/>
          </a:ln>
          <a:effectLst>
            <a:outerShdw blurRad="190500" dist="1270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0F462805-4F8E-44FE-905C-2C3F1A2B3D44}"/>
              </a:ext>
            </a:extLst>
          </p:cNvPr>
          <p:cNvSpPr>
            <a:spLocks noGrp="1"/>
          </p:cNvSpPr>
          <p:nvPr>
            <p:ph type="title"/>
          </p:nvPr>
        </p:nvSpPr>
        <p:spPr>
          <a:xfrm>
            <a:off x="761801" y="858982"/>
            <a:ext cx="10380573" cy="143227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345021C-0380-49AA-ADA1-A8B473FBF572}"/>
              </a:ext>
            </a:extLst>
          </p:cNvPr>
          <p:cNvSpPr>
            <a:spLocks noGrp="1"/>
          </p:cNvSpPr>
          <p:nvPr>
            <p:ph type="body" idx="1"/>
          </p:nvPr>
        </p:nvSpPr>
        <p:spPr>
          <a:xfrm>
            <a:off x="761799" y="2750126"/>
            <a:ext cx="10381205" cy="32617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B7A2409-F298-40BF-BFAC-65A3E71D29E8}"/>
              </a:ext>
            </a:extLst>
          </p:cNvPr>
          <p:cNvSpPr>
            <a:spLocks noGrp="1"/>
          </p:cNvSpPr>
          <p:nvPr>
            <p:ph type="dt" sz="half" idx="2"/>
          </p:nvPr>
        </p:nvSpPr>
        <p:spPr>
          <a:xfrm>
            <a:off x="332481" y="6240079"/>
            <a:ext cx="4114800" cy="365125"/>
          </a:xfrm>
          <a:prstGeom prst="rect">
            <a:avLst/>
          </a:prstGeom>
        </p:spPr>
        <p:txBody>
          <a:bodyPr vert="horz" lIns="91440" tIns="45720" rIns="91440" bIns="45720" rtlCol="0" anchor="ctr"/>
          <a:lstStyle>
            <a:lvl1pPr algn="l">
              <a:defRPr sz="900">
                <a:solidFill>
                  <a:schemeClr val="tx1"/>
                </a:solidFill>
              </a:defRPr>
            </a:lvl1pPr>
          </a:lstStyle>
          <a:p>
            <a:fld id="{6989806E-8E94-473C-AEE7-BE6F15F85533}" type="datetime1">
              <a:rPr lang="en-US" smtClean="0"/>
              <a:t>1/22/25</a:t>
            </a:fld>
            <a:endParaRPr lang="en-US" dirty="0"/>
          </a:p>
        </p:txBody>
      </p:sp>
      <p:sp>
        <p:nvSpPr>
          <p:cNvPr id="5" name="Footer Placeholder 4">
            <a:extLst>
              <a:ext uri="{FF2B5EF4-FFF2-40B4-BE49-F238E27FC236}">
                <a16:creationId xmlns:a16="http://schemas.microsoft.com/office/drawing/2014/main" id="{CB4799D8-4DBF-4BB2-8D2B-65592ADC9004}"/>
              </a:ext>
            </a:extLst>
          </p:cNvPr>
          <p:cNvSpPr>
            <a:spLocks noGrp="1"/>
          </p:cNvSpPr>
          <p:nvPr>
            <p:ph type="ftr" sz="quarter" idx="3"/>
          </p:nvPr>
        </p:nvSpPr>
        <p:spPr>
          <a:xfrm>
            <a:off x="332481" y="236199"/>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F9F99666-11C3-48A1-966C-439EBF9D9A01}"/>
              </a:ext>
            </a:extLst>
          </p:cNvPr>
          <p:cNvSpPr>
            <a:spLocks noGrp="1"/>
          </p:cNvSpPr>
          <p:nvPr>
            <p:ph type="sldNum" sz="quarter" idx="4"/>
          </p:nvPr>
        </p:nvSpPr>
        <p:spPr>
          <a:xfrm>
            <a:off x="11289782" y="235881"/>
            <a:ext cx="756746" cy="365760"/>
          </a:xfrm>
          <a:prstGeom prst="rect">
            <a:avLst/>
          </a:prstGeom>
        </p:spPr>
        <p:txBody>
          <a:bodyPr vert="horz" lIns="91440" tIns="45720" rIns="91440" bIns="45720" rtlCol="0" anchor="ctr"/>
          <a:lstStyle>
            <a:lvl1pPr algn="ctr">
              <a:defRPr lang="en-US" sz="1400" b="1" kern="1200" smtClean="0">
                <a:solidFill>
                  <a:schemeClr val="tx1"/>
                </a:solidFill>
                <a:latin typeface="Bierstadt" panose="020B0504020202020204" pitchFamily="34" charset="0"/>
                <a:ea typeface="+mn-ea"/>
                <a:cs typeface="+mn-cs"/>
              </a:defRPr>
            </a:lvl1pPr>
          </a:lstStyle>
          <a:p>
            <a:fld id="{B4A918BC-4D43-4B42-B3C0-E7EBE25E6AF0}" type="slidenum">
              <a:rPr lang="en-US" smtClean="0"/>
              <a:pPr/>
              <a:t>‹N°›</a:t>
            </a:fld>
            <a:endParaRPr lang="en-US" dirty="0"/>
          </a:p>
        </p:txBody>
      </p:sp>
      <p:cxnSp>
        <p:nvCxnSpPr>
          <p:cNvPr id="119" name="Straight Connector 118">
            <a:extLst>
              <a:ext uri="{FF2B5EF4-FFF2-40B4-BE49-F238E27FC236}">
                <a16:creationId xmlns:a16="http://schemas.microsoft.com/office/drawing/2014/main" id="{7FAC7B62-8ACC-41ED-80AB-8D1CDF38B9E4}"/>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45FF525-9A83-4625-99D9-B267BDE077E7}"/>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679925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8" r:id="rId6"/>
    <p:sldLayoutId id="2147483693" r:id="rId7"/>
    <p:sldLayoutId id="2147483694" r:id="rId8"/>
    <p:sldLayoutId id="2147483695" r:id="rId9"/>
    <p:sldLayoutId id="2147483697" r:id="rId10"/>
    <p:sldLayoutId id="2147483696" r:id="rId11"/>
  </p:sldLayoutIdLst>
  <p:hf sldNum="0" hdr="0" ftr="0" dt="0"/>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200" kern="1200">
          <a:solidFill>
            <a:schemeClr val="tx1"/>
          </a:solidFill>
          <a:latin typeface="+mn-lt"/>
          <a:ea typeface="+mn-ea"/>
          <a:cs typeface="+mn-cs"/>
        </a:defRPr>
      </a:lvl1pPr>
      <a:lvl2pPr marL="228600" indent="0" algn="l"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45720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6858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9144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file:////Users/chrystellemaison/Library/Group%20Containers/UBF8T346G9.ms/WebArchiveCopyPasteTempFiles/com.microsoft.Word/images%3fq=tbnANd9GcSTQ5650B1_yKuNP4lPF7CZ20ao86BPSSJ2Vp0yr8OQ&amp;s"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rt 3D ondulé">
            <a:extLst>
              <a:ext uri="{FF2B5EF4-FFF2-40B4-BE49-F238E27FC236}">
                <a16:creationId xmlns:a16="http://schemas.microsoft.com/office/drawing/2014/main" id="{0F74829A-FD5D-E1D5-3AE4-F8CA31706F87}"/>
              </a:ext>
            </a:extLst>
          </p:cNvPr>
          <p:cNvPicPr>
            <a:picLocks noChangeAspect="1"/>
          </p:cNvPicPr>
          <p:nvPr/>
        </p:nvPicPr>
        <p:blipFill>
          <a:blip r:embed="rId2"/>
          <a:srcRect t="9206"/>
          <a:stretch/>
        </p:blipFill>
        <p:spPr>
          <a:xfrm>
            <a:off x="6121757" y="2570072"/>
            <a:ext cx="6095999" cy="4289479"/>
          </a:xfrm>
          <a:prstGeom prst="rect">
            <a:avLst/>
          </a:prstGeom>
          <a:effectLst/>
        </p:spPr>
      </p:pic>
      <p:sp>
        <p:nvSpPr>
          <p:cNvPr id="2" name="Titre 1">
            <a:extLst>
              <a:ext uri="{FF2B5EF4-FFF2-40B4-BE49-F238E27FC236}">
                <a16:creationId xmlns:a16="http://schemas.microsoft.com/office/drawing/2014/main" id="{967A9E54-2D99-4AF9-B2A2-5E800CD2E943}"/>
              </a:ext>
            </a:extLst>
          </p:cNvPr>
          <p:cNvSpPr>
            <a:spLocks noGrp="1"/>
          </p:cNvSpPr>
          <p:nvPr>
            <p:ph type="ctrTitle"/>
          </p:nvPr>
        </p:nvSpPr>
        <p:spPr>
          <a:xfrm>
            <a:off x="742773" y="814658"/>
            <a:ext cx="11272995" cy="1271588"/>
          </a:xfrm>
        </p:spPr>
        <p:txBody>
          <a:bodyPr>
            <a:normAutofit fontScale="90000"/>
          </a:bodyPr>
          <a:lstStyle/>
          <a:p>
            <a:pPr algn="ctr"/>
            <a:r>
              <a:rPr lang="fr-FR" sz="4400" b="0" i="0" u="none" strike="noStrike" dirty="0">
                <a:solidFill>
                  <a:srgbClr val="000000"/>
                </a:solidFill>
                <a:effectLst/>
                <a:latin typeface="Calibri" panose="020F0502020204030204" pitchFamily="34" charset="0"/>
              </a:rPr>
              <a:t>UF3 – Accompagnement  la vie sociale et relationnelle de la personne</a:t>
            </a:r>
            <a:br>
              <a:rPr lang="fr-FR" b="0" i="0" u="none" strike="noStrike" dirty="0">
                <a:solidFill>
                  <a:srgbClr val="000000"/>
                </a:solidFill>
                <a:effectLst/>
                <a:latin typeface="Calibri" panose="020F0502020204030204" pitchFamily="34" charset="0"/>
              </a:rPr>
            </a:br>
            <a:endParaRPr lang="fr-FR" sz="3600" dirty="0"/>
          </a:p>
        </p:txBody>
      </p:sp>
      <p:sp>
        <p:nvSpPr>
          <p:cNvPr id="3" name="Sous-titre 2">
            <a:extLst>
              <a:ext uri="{FF2B5EF4-FFF2-40B4-BE49-F238E27FC236}">
                <a16:creationId xmlns:a16="http://schemas.microsoft.com/office/drawing/2014/main" id="{0BE7207D-82EF-0275-4DAF-65EB68049B6A}"/>
              </a:ext>
            </a:extLst>
          </p:cNvPr>
          <p:cNvSpPr>
            <a:spLocks noGrp="1"/>
          </p:cNvSpPr>
          <p:nvPr>
            <p:ph type="subTitle" idx="1"/>
          </p:nvPr>
        </p:nvSpPr>
        <p:spPr>
          <a:xfrm>
            <a:off x="6676826" y="2894310"/>
            <a:ext cx="3453012" cy="1069380"/>
          </a:xfrm>
        </p:spPr>
        <p:txBody>
          <a:bodyPr anchor="t">
            <a:normAutofit/>
          </a:bodyPr>
          <a:lstStyle/>
          <a:p>
            <a:r>
              <a:rPr lang="fr-FR" dirty="0"/>
              <a:t>Formatrice : </a:t>
            </a:r>
            <a:r>
              <a:rPr lang="fr-FR" dirty="0" err="1"/>
              <a:t>C.Maison</a:t>
            </a:r>
            <a:endParaRPr lang="fr-FR" dirty="0"/>
          </a:p>
          <a:p>
            <a:r>
              <a:rPr lang="fr-FR" dirty="0"/>
              <a:t>Créé en janvier 2025</a:t>
            </a:r>
          </a:p>
        </p:txBody>
      </p:sp>
      <p:sp>
        <p:nvSpPr>
          <p:cNvPr id="5" name="ZoneTexte 4">
            <a:extLst>
              <a:ext uri="{FF2B5EF4-FFF2-40B4-BE49-F238E27FC236}">
                <a16:creationId xmlns:a16="http://schemas.microsoft.com/office/drawing/2014/main" id="{5A506ACD-F5FE-0CE2-985A-53487A86CC03}"/>
              </a:ext>
            </a:extLst>
          </p:cNvPr>
          <p:cNvSpPr txBox="1"/>
          <p:nvPr/>
        </p:nvSpPr>
        <p:spPr>
          <a:xfrm>
            <a:off x="238545" y="6219384"/>
            <a:ext cx="5855931" cy="369332"/>
          </a:xfrm>
          <a:prstGeom prst="rect">
            <a:avLst/>
          </a:prstGeom>
          <a:noFill/>
        </p:spPr>
        <p:txBody>
          <a:bodyPr wrap="square" rtlCol="0">
            <a:spAutoFit/>
          </a:bodyPr>
          <a:lstStyle/>
          <a:p>
            <a:r>
              <a:rPr lang="fr-FR" dirty="0"/>
              <a:t>Formation DE AES-Campus du Vallon- Année 2025-2026</a:t>
            </a:r>
          </a:p>
        </p:txBody>
      </p:sp>
      <p:sp>
        <p:nvSpPr>
          <p:cNvPr id="6" name="ZoneTexte 5">
            <a:extLst>
              <a:ext uri="{FF2B5EF4-FFF2-40B4-BE49-F238E27FC236}">
                <a16:creationId xmlns:a16="http://schemas.microsoft.com/office/drawing/2014/main" id="{7BC7AF4D-FFCD-740E-39B6-C5B29F16D6BD}"/>
              </a:ext>
            </a:extLst>
          </p:cNvPr>
          <p:cNvSpPr txBox="1"/>
          <p:nvPr/>
        </p:nvSpPr>
        <p:spPr>
          <a:xfrm>
            <a:off x="116075" y="2894310"/>
            <a:ext cx="5978401" cy="1569660"/>
          </a:xfrm>
          <a:prstGeom prst="rect">
            <a:avLst/>
          </a:prstGeom>
          <a:noFill/>
        </p:spPr>
        <p:txBody>
          <a:bodyPr wrap="square" rtlCol="0">
            <a:spAutoFit/>
          </a:bodyPr>
          <a:lstStyle/>
          <a:p>
            <a:pPr algn="ctr"/>
            <a:r>
              <a:rPr lang="fr-FR" sz="3200" b="0" i="0" u="none" strike="noStrike" dirty="0">
                <a:solidFill>
                  <a:srgbClr val="000000"/>
                </a:solidFill>
                <a:effectLst/>
                <a:latin typeface="Calibri" panose="020F0502020204030204" pitchFamily="34" charset="0"/>
              </a:rPr>
              <a:t>Connaissances de base sur les technologies de l'information et des multimédias</a:t>
            </a:r>
            <a:endParaRPr lang="fr-FR" sz="3200" dirty="0"/>
          </a:p>
        </p:txBody>
      </p:sp>
    </p:spTree>
    <p:extLst>
      <p:ext uri="{BB962C8B-B14F-4D97-AF65-F5344CB8AC3E}">
        <p14:creationId xmlns:p14="http://schemas.microsoft.com/office/powerpoint/2010/main" val="1056073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614997-9AFA-ADEE-2F5B-7BD7034A7FB2}"/>
              </a:ext>
            </a:extLst>
          </p:cNvPr>
          <p:cNvSpPr>
            <a:spLocks noGrp="1"/>
          </p:cNvSpPr>
          <p:nvPr>
            <p:ph type="title"/>
          </p:nvPr>
        </p:nvSpPr>
        <p:spPr>
          <a:xfrm>
            <a:off x="762431" y="358919"/>
            <a:ext cx="10380573" cy="1432273"/>
          </a:xfrm>
        </p:spPr>
        <p:txBody>
          <a:bodyPr>
            <a:normAutofit fontScale="90000"/>
          </a:bodyPr>
          <a:lstStyle/>
          <a:p>
            <a:pPr algn="ctr"/>
            <a:r>
              <a:rPr lang="fr-FR" sz="3600" kern="0" dirty="0">
                <a:solidFill>
                  <a:srgbClr val="1F1F1F"/>
                </a:solidFill>
                <a:effectLst/>
                <a:latin typeface="Engravers MT" panose="02090707080505020304" pitchFamily="18" charset="77"/>
                <a:ea typeface="Times New Roman" panose="02020603050405020304" pitchFamily="18" charset="0"/>
                <a:cs typeface="Times New Roman" panose="02020603050405020304" pitchFamily="18" charset="0"/>
              </a:rPr>
              <a:t>Quels sont les avantages de la technologie moderne ?</a:t>
            </a:r>
            <a:br>
              <a:rPr lang="fr-FR" sz="1800" kern="100" dirty="0">
                <a:effectLst/>
                <a:latin typeface="Aptos" panose="020B0004020202020204" pitchFamily="34" charset="0"/>
                <a:ea typeface="Aptos" panose="020B0004020202020204" pitchFamily="34"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39DB12EA-C6CB-2ADC-F474-A94EB8916637}"/>
              </a:ext>
            </a:extLst>
          </p:cNvPr>
          <p:cNvSpPr>
            <a:spLocks noGrp="1"/>
          </p:cNvSpPr>
          <p:nvPr>
            <p:ph idx="1"/>
          </p:nvPr>
        </p:nvSpPr>
        <p:spPr>
          <a:xfrm>
            <a:off x="428626" y="1585913"/>
            <a:ext cx="11401426" cy="4757737"/>
          </a:xfr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p:spPr>
        <p:txBody>
          <a:bodyPr>
            <a:normAutofit/>
          </a:bodyPr>
          <a:lstStyle/>
          <a:p>
            <a:pPr algn="just"/>
            <a:r>
              <a:rPr lang="fr-FR" sz="2400" kern="0" spc="-30" dirty="0">
                <a:solidFill>
                  <a:srgbClr val="262626"/>
                </a:solidFill>
                <a:effectLst/>
                <a:latin typeface="Arial" panose="020B0604020202020204" pitchFamily="34" charset="0"/>
                <a:ea typeface="Times New Roman" panose="02020603050405020304" pitchFamily="18" charset="0"/>
                <a:cs typeface="Arial" panose="020B0604020202020204" pitchFamily="34" charset="0"/>
              </a:rPr>
              <a:t>La technologie moderne offre de nombreux avantages, dont la facilitation des communications. Grâce aux téléphones, aux e-mails et aux réseaux sociaux, les individus peuvent rester en contact facilement, quel que soit l'endroit où ils se trouvent dans le monde. De plus, la technologie améliore l'éducation en offrant un accès plus large à des ressources éducatives, des cours en ligne et des outils d'apprentissage interactifs. Enfin, l'innovation et le progrès scientifique sont favorisés par la technologie moderne, en permettant aux chercheurs d'accéder à des données plus rapidement, de modéliser des phénomènes complexes et de développer de nouvelles technologies plus efficaces.</a:t>
            </a:r>
            <a:endParaRPr lang="fr-FR" sz="2400" kern="100" dirty="0">
              <a:effectLst/>
              <a:latin typeface="Arial" panose="020B0604020202020204" pitchFamily="34" charset="0"/>
              <a:ea typeface="Aptos" panose="020B0004020202020204" pitchFamily="34" charset="0"/>
              <a:cs typeface="Arial" panose="020B0604020202020204" pitchFamily="34" charset="0"/>
            </a:endParaRPr>
          </a:p>
          <a:p>
            <a:endParaRPr lang="fr-FR" dirty="0"/>
          </a:p>
        </p:txBody>
      </p:sp>
      <p:sp>
        <p:nvSpPr>
          <p:cNvPr id="4" name="Espace réservé du pied de page 4">
            <a:extLst>
              <a:ext uri="{FF2B5EF4-FFF2-40B4-BE49-F238E27FC236}">
                <a16:creationId xmlns:a16="http://schemas.microsoft.com/office/drawing/2014/main" id="{5861AB8A-701F-3299-4B42-57F727706F35}"/>
              </a:ext>
            </a:extLst>
          </p:cNvPr>
          <p:cNvSpPr>
            <a:spLocks noGrp="1"/>
          </p:cNvSpPr>
          <p:nvPr>
            <p:ph type="ftr" sz="quarter" idx="11"/>
          </p:nvPr>
        </p:nvSpPr>
        <p:spPr>
          <a:xfrm>
            <a:off x="642938" y="6343650"/>
            <a:ext cx="6297612" cy="365125"/>
          </a:xfrm>
        </p:spPr>
        <p:txBody>
          <a:bodyPr/>
          <a:lstStyle/>
          <a:p>
            <a:r>
              <a:rPr lang="fr-FR" dirty="0"/>
              <a:t>Formation DE AES Campus du Vallon Maurs- Années 25 -26.</a:t>
            </a:r>
          </a:p>
        </p:txBody>
      </p:sp>
    </p:spTree>
    <p:extLst>
      <p:ext uri="{BB962C8B-B14F-4D97-AF65-F5344CB8AC3E}">
        <p14:creationId xmlns:p14="http://schemas.microsoft.com/office/powerpoint/2010/main" val="2834969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ppareil mobile avec applications">
            <a:extLst>
              <a:ext uri="{FF2B5EF4-FFF2-40B4-BE49-F238E27FC236}">
                <a16:creationId xmlns:a16="http://schemas.microsoft.com/office/drawing/2014/main" id="{6D3302E7-E86A-8306-751A-631442C38FA1}"/>
              </a:ext>
            </a:extLst>
          </p:cNvPr>
          <p:cNvPicPr>
            <a:picLocks noChangeAspect="1"/>
          </p:cNvPicPr>
          <p:nvPr/>
        </p:nvPicPr>
        <p:blipFill>
          <a:blip r:embed="rId2"/>
          <a:srcRect l="49912" r="10341"/>
          <a:stretch/>
        </p:blipFill>
        <p:spPr>
          <a:xfrm>
            <a:off x="20" y="-2"/>
            <a:ext cx="484584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4750" y="-2"/>
            <a:ext cx="7347249" cy="3239337"/>
          </a:xfrm>
          <a:prstGeom prst="rect">
            <a:avLst/>
          </a:prstGeom>
          <a:ln>
            <a:noFill/>
          </a:ln>
          <a:effectLst>
            <a:outerShdw blurRad="139700" dist="88900" dir="5460000" sx="97000" sy="97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1CB4008F-801C-897A-FD38-2B45AB6FBF16}"/>
              </a:ext>
            </a:extLst>
          </p:cNvPr>
          <p:cNvSpPr>
            <a:spLocks noGrp="1"/>
          </p:cNvSpPr>
          <p:nvPr>
            <p:ph type="title"/>
          </p:nvPr>
        </p:nvSpPr>
        <p:spPr>
          <a:xfrm>
            <a:off x="5606551" y="285750"/>
            <a:ext cx="6237105" cy="1671638"/>
          </a:xfrm>
        </p:spPr>
        <p:txBody>
          <a:bodyPr>
            <a:normAutofit/>
          </a:bodyPr>
          <a:lstStyle/>
          <a:p>
            <a:pPr algn="ctr">
              <a:lnSpc>
                <a:spcPct val="90000"/>
              </a:lnSpc>
            </a:pPr>
            <a:r>
              <a:rPr lang="fr-FR" sz="2400" b="1" kern="0" spc="-30" dirty="0">
                <a:effectLst/>
                <a:latin typeface="Engravers MT" panose="02090707080505020304" pitchFamily="18" charset="77"/>
                <a:ea typeface="Times New Roman" panose="02020603050405020304" pitchFamily="18" charset="0"/>
                <a:cs typeface="Times New Roman" panose="02020603050405020304" pitchFamily="18" charset="0"/>
              </a:rPr>
              <a:t>Facilitation des communications</a:t>
            </a:r>
            <a:r>
              <a:rPr lang="fr-FR" sz="2400" dirty="0">
                <a:effectLst/>
                <a:latin typeface="Engravers MT" panose="02090707080505020304" pitchFamily="18" charset="77"/>
              </a:rPr>
              <a:t> </a:t>
            </a:r>
            <a:endParaRPr lang="fr-FR" sz="2400" dirty="0">
              <a:latin typeface="Engravers MT" panose="02090707080505020304" pitchFamily="18" charset="77"/>
            </a:endParaRPr>
          </a:p>
        </p:txBody>
      </p:sp>
      <p:cxnSp>
        <p:nvCxnSpPr>
          <p:cNvPr id="13" name="Straight Connector 12">
            <a:extLst>
              <a:ext uri="{FF2B5EF4-FFF2-40B4-BE49-F238E27FC236}">
                <a16:creationId xmlns:a16="http://schemas.microsoft.com/office/drawing/2014/main" id="{61FF92BA-874E-408A-BFAD-416A7FFE597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82B23149-59BD-A844-AA8C-522ED0D37169}"/>
              </a:ext>
            </a:extLst>
          </p:cNvPr>
          <p:cNvSpPr>
            <a:spLocks noGrp="1"/>
          </p:cNvSpPr>
          <p:nvPr>
            <p:ph idx="1"/>
          </p:nvPr>
        </p:nvSpPr>
        <p:spPr>
          <a:xfrm>
            <a:off x="5200650" y="2514600"/>
            <a:ext cx="6815137" cy="4057650"/>
          </a:xfr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p:spPr>
        <p:txBody>
          <a:bodyPr>
            <a:normAutofit lnSpcReduction="10000"/>
          </a:bodyPr>
          <a:lstStyle/>
          <a:p>
            <a:pPr algn="just">
              <a:lnSpc>
                <a:spcPct val="100000"/>
              </a:lnSpc>
            </a:pPr>
            <a:r>
              <a:rPr lang="fr-FR" sz="2400" kern="0" spc="-30" dirty="0">
                <a:effectLst/>
                <a:latin typeface="Arial" panose="020B0604020202020204" pitchFamily="34" charset="0"/>
                <a:ea typeface="Times New Roman" panose="02020603050405020304" pitchFamily="18" charset="0"/>
                <a:cs typeface="Arial" panose="020B0604020202020204" pitchFamily="34" charset="0"/>
              </a:rPr>
              <a:t>La facilitation des communications est l'un des principaux avantages de la technologie moderne. Les outils de communication tels que les smartphones, les applications de messagerie et les réseaux sociaux permettent aux individus de rester en contact en tout temps et en tout lieu. Cette connectivité accrue favorise la collaboration professionnelle, les relations personnelles et l'échange d'informations à une échelle mondiale, facilitant ainsi la communication interculturelle et internationale.</a:t>
            </a:r>
            <a:endParaRPr lang="fr-FR" sz="2400" kern="100" dirty="0">
              <a:effectLst/>
              <a:latin typeface="Arial" panose="020B0604020202020204" pitchFamily="34" charset="0"/>
              <a:ea typeface="Aptos" panose="020B0004020202020204" pitchFamily="34" charset="0"/>
              <a:cs typeface="Arial" panose="020B0604020202020204" pitchFamily="34" charset="0"/>
            </a:endParaRPr>
          </a:p>
          <a:p>
            <a:pPr>
              <a:lnSpc>
                <a:spcPct val="100000"/>
              </a:lnSpc>
            </a:pPr>
            <a:endParaRPr lang="fr-FR" sz="1500" dirty="0"/>
          </a:p>
        </p:txBody>
      </p:sp>
      <p:sp>
        <p:nvSpPr>
          <p:cNvPr id="4" name="Espace réservé du pied de page 4">
            <a:extLst>
              <a:ext uri="{FF2B5EF4-FFF2-40B4-BE49-F238E27FC236}">
                <a16:creationId xmlns:a16="http://schemas.microsoft.com/office/drawing/2014/main" id="{5D5F6888-EE3A-E095-24FF-FD79C68946B6}"/>
              </a:ext>
            </a:extLst>
          </p:cNvPr>
          <p:cNvSpPr>
            <a:spLocks noGrp="1"/>
          </p:cNvSpPr>
          <p:nvPr>
            <p:ph type="ftr" sz="quarter" idx="11"/>
          </p:nvPr>
        </p:nvSpPr>
        <p:spPr>
          <a:xfrm>
            <a:off x="5200650" y="6453188"/>
            <a:ext cx="6297612" cy="365125"/>
          </a:xfrm>
        </p:spPr>
        <p:txBody>
          <a:bodyPr/>
          <a:lstStyle/>
          <a:p>
            <a:r>
              <a:rPr lang="fr-FR" dirty="0"/>
              <a:t>Formation DE AES Campus du Vallon Maurs- Années 25 -26.</a:t>
            </a:r>
          </a:p>
        </p:txBody>
      </p:sp>
    </p:spTree>
    <p:extLst>
      <p:ext uri="{BB962C8B-B14F-4D97-AF65-F5344CB8AC3E}">
        <p14:creationId xmlns:p14="http://schemas.microsoft.com/office/powerpoint/2010/main" val="99174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129" name="Rectangle 5128">
            <a:extLst>
              <a:ext uri="{FF2B5EF4-FFF2-40B4-BE49-F238E27FC236}">
                <a16:creationId xmlns:a16="http://schemas.microsoft.com/office/drawing/2014/main" id="{1CC260F1-CD9A-42C9-8ED4-1C61328D8F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727729"/>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6611BF33-F948-5B46-FE05-DC245E6563A0}"/>
              </a:ext>
            </a:extLst>
          </p:cNvPr>
          <p:cNvSpPr>
            <a:spLocks noGrp="1"/>
          </p:cNvSpPr>
          <p:nvPr>
            <p:ph type="title"/>
          </p:nvPr>
        </p:nvSpPr>
        <p:spPr>
          <a:xfrm>
            <a:off x="761801" y="180523"/>
            <a:ext cx="10111983" cy="1515728"/>
          </a:xfrm>
        </p:spPr>
        <p:txBody>
          <a:bodyPr>
            <a:normAutofit/>
          </a:bodyPr>
          <a:lstStyle/>
          <a:p>
            <a:pPr algn="ctr"/>
            <a:r>
              <a:rPr lang="fr-FR" b="1" kern="0" spc="-30" dirty="0">
                <a:effectLst/>
                <a:latin typeface="Engravers MT" panose="02090707080505020304" pitchFamily="18" charset="77"/>
                <a:ea typeface="Times New Roman" panose="02020603050405020304" pitchFamily="18" charset="0"/>
                <a:cs typeface="Times New Roman" panose="02020603050405020304" pitchFamily="18" charset="0"/>
              </a:rPr>
              <a:t>Amélioration de l'éducation</a:t>
            </a:r>
            <a:r>
              <a:rPr lang="fr-FR" dirty="0">
                <a:effectLst/>
                <a:latin typeface="Engravers MT" panose="02090707080505020304" pitchFamily="18" charset="77"/>
              </a:rPr>
              <a:t> </a:t>
            </a:r>
            <a:endParaRPr lang="fr-FR" dirty="0">
              <a:latin typeface="Engravers MT" panose="02090707080505020304" pitchFamily="18" charset="77"/>
            </a:endParaRPr>
          </a:p>
        </p:txBody>
      </p:sp>
      <p:sp>
        <p:nvSpPr>
          <p:cNvPr id="3" name="Espace réservé du contenu 2">
            <a:extLst>
              <a:ext uri="{FF2B5EF4-FFF2-40B4-BE49-F238E27FC236}">
                <a16:creationId xmlns:a16="http://schemas.microsoft.com/office/drawing/2014/main" id="{52F8E406-53A8-A223-4FE1-B01FE54D6165}"/>
              </a:ext>
            </a:extLst>
          </p:cNvPr>
          <p:cNvSpPr>
            <a:spLocks noGrp="1"/>
          </p:cNvSpPr>
          <p:nvPr>
            <p:ph idx="1"/>
          </p:nvPr>
        </p:nvSpPr>
        <p:spPr>
          <a:xfrm>
            <a:off x="200027" y="2067633"/>
            <a:ext cx="6353509" cy="4448627"/>
          </a:xfr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p:spPr>
        <p:txBody>
          <a:bodyPr>
            <a:noAutofit/>
          </a:bodyPr>
          <a:lstStyle/>
          <a:p>
            <a:pPr algn="just">
              <a:lnSpc>
                <a:spcPct val="100000"/>
              </a:lnSpc>
            </a:pPr>
            <a:r>
              <a:rPr lang="fr-FR" kern="0" spc="-30" dirty="0">
                <a:effectLst/>
                <a:latin typeface="Arial" panose="020B0604020202020204" pitchFamily="34" charset="0"/>
                <a:ea typeface="Times New Roman" panose="02020603050405020304" pitchFamily="18" charset="0"/>
                <a:cs typeface="Arial" panose="020B0604020202020204" pitchFamily="34" charset="0"/>
              </a:rPr>
              <a:t>La technologie moderne contribue à l'amélioration de l'éducation en offrant un accès plus large à des ressources éducatives et à des outils d'apprentissage innovants. Les élèves et les étudiants peuvent bénéficier de cours en ligne, de tutoriels interactifs et de plates-formes d'apprentissage personnalisé, ce qui leur permet d'acquérir des compétences et des connaissances de manière plus efficace et flexible. De plus, les enseignants peuvent utiliser la technologie pour créer des environnements d'apprentissage plus dynamiques et engageants</a:t>
            </a:r>
            <a:r>
              <a:rPr lang="fr-FR" kern="0" spc="-30" dirty="0">
                <a:effectLst/>
                <a:latin typeface="__Inter_Fallback_d88449"/>
                <a:ea typeface="Times New Roman" panose="02020603050405020304" pitchFamily="18" charset="0"/>
                <a:cs typeface="Times New Roman" panose="02020603050405020304" pitchFamily="18" charset="0"/>
              </a:rPr>
              <a:t>.</a:t>
            </a:r>
            <a:endParaRPr lang="fr-FR"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00000"/>
              </a:lnSpc>
            </a:pPr>
            <a:endParaRPr lang="fr-FR" sz="2000" dirty="0"/>
          </a:p>
        </p:txBody>
      </p:sp>
      <p:cxnSp>
        <p:nvCxnSpPr>
          <p:cNvPr id="5131" name="Straight Connector 5130">
            <a:extLst>
              <a:ext uri="{FF2B5EF4-FFF2-40B4-BE49-F238E27FC236}">
                <a16:creationId xmlns:a16="http://schemas.microsoft.com/office/drawing/2014/main" id="{61FF92BA-874E-408A-BFAD-416A7FFE597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122" name="Picture 2" descr="Les start-up d'IA au chevet de l'Education nationale | Les Echos">
            <a:extLst>
              <a:ext uri="{FF2B5EF4-FFF2-40B4-BE49-F238E27FC236}">
                <a16:creationId xmlns:a16="http://schemas.microsoft.com/office/drawing/2014/main" id="{BD6EBB35-9C7D-0705-2ED4-C7076A6B10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546" r="-1" b="-1"/>
          <a:stretch/>
        </p:blipFill>
        <p:spPr bwMode="auto">
          <a:xfrm>
            <a:off x="6553536" y="3429000"/>
            <a:ext cx="5305088" cy="3248477"/>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pied de page 4">
            <a:extLst>
              <a:ext uri="{FF2B5EF4-FFF2-40B4-BE49-F238E27FC236}">
                <a16:creationId xmlns:a16="http://schemas.microsoft.com/office/drawing/2014/main" id="{3AD97BFB-C375-3CA4-21EB-A4CEF2A91D10}"/>
              </a:ext>
            </a:extLst>
          </p:cNvPr>
          <p:cNvSpPr>
            <a:spLocks noGrp="1"/>
          </p:cNvSpPr>
          <p:nvPr>
            <p:ph type="ftr" sz="quarter" idx="11"/>
          </p:nvPr>
        </p:nvSpPr>
        <p:spPr>
          <a:xfrm>
            <a:off x="642938" y="6492875"/>
            <a:ext cx="6297612" cy="365125"/>
          </a:xfrm>
        </p:spPr>
        <p:txBody>
          <a:bodyPr/>
          <a:lstStyle/>
          <a:p>
            <a:r>
              <a:rPr lang="fr-FR" dirty="0"/>
              <a:t>Formation DE AES Campus du Vallon Maurs- Années 25 -26.</a:t>
            </a:r>
          </a:p>
        </p:txBody>
      </p:sp>
    </p:spTree>
    <p:extLst>
      <p:ext uri="{BB962C8B-B14F-4D97-AF65-F5344CB8AC3E}">
        <p14:creationId xmlns:p14="http://schemas.microsoft.com/office/powerpoint/2010/main" val="1766219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153" name="Rectangle 6152">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120FCEB-9C30-500B-3EB3-720273CE33C6}"/>
              </a:ext>
            </a:extLst>
          </p:cNvPr>
          <p:cNvSpPr>
            <a:spLocks noGrp="1"/>
          </p:cNvSpPr>
          <p:nvPr>
            <p:ph type="title"/>
          </p:nvPr>
        </p:nvSpPr>
        <p:spPr>
          <a:xfrm>
            <a:off x="6788582" y="285750"/>
            <a:ext cx="5284349" cy="1871663"/>
          </a:xfrm>
        </p:spPr>
        <p:txBody>
          <a:bodyPr>
            <a:normAutofit/>
          </a:bodyPr>
          <a:lstStyle/>
          <a:p>
            <a:pPr algn="ctr">
              <a:lnSpc>
                <a:spcPct val="90000"/>
              </a:lnSpc>
            </a:pPr>
            <a:r>
              <a:rPr lang="fr-FR" sz="3000" b="1" kern="0" spc="-30" dirty="0">
                <a:effectLst/>
                <a:latin typeface="Engravers MT" panose="02090707080505020304" pitchFamily="18" charset="77"/>
                <a:ea typeface="Times New Roman" panose="02020603050405020304" pitchFamily="18" charset="0"/>
                <a:cs typeface="Times New Roman" panose="02020603050405020304" pitchFamily="18" charset="0"/>
              </a:rPr>
              <a:t>Innovation et progrès scientifique</a:t>
            </a:r>
            <a:r>
              <a:rPr lang="fr-FR" sz="3000" dirty="0">
                <a:effectLst/>
                <a:latin typeface="Engravers MT" panose="02090707080505020304" pitchFamily="18" charset="77"/>
              </a:rPr>
              <a:t> </a:t>
            </a:r>
            <a:endParaRPr lang="fr-FR" sz="3000" dirty="0">
              <a:latin typeface="Engravers MT" panose="02090707080505020304" pitchFamily="18" charset="77"/>
            </a:endParaRPr>
          </a:p>
        </p:txBody>
      </p:sp>
      <p:pic>
        <p:nvPicPr>
          <p:cNvPr id="6146" name="Picture 2" descr="LE PROGRÈS TECHNIQUE EN SANTÉ - Craps">
            <a:extLst>
              <a:ext uri="{FF2B5EF4-FFF2-40B4-BE49-F238E27FC236}">
                <a16:creationId xmlns:a16="http://schemas.microsoft.com/office/drawing/2014/main" id="{592FA152-981C-48D6-9BF1-024F6D7D11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044"/>
          <a:stretch/>
        </p:blipFill>
        <p:spPr bwMode="auto">
          <a:xfrm>
            <a:off x="-1" y="-2"/>
            <a:ext cx="6374929" cy="6858002"/>
          </a:xfrm>
          <a:prstGeom prst="rect">
            <a:avLst/>
          </a:prstGeom>
          <a:noFill/>
          <a:extLst>
            <a:ext uri="{909E8E84-426E-40DD-AFC4-6F175D3DCCD1}">
              <a14:hiddenFill xmlns:a14="http://schemas.microsoft.com/office/drawing/2010/main">
                <a:solidFill>
                  <a:srgbClr val="FFFFFF"/>
                </a:solidFill>
              </a14:hiddenFill>
            </a:ext>
          </a:extLst>
        </p:spPr>
      </p:pic>
      <p:cxnSp>
        <p:nvCxnSpPr>
          <p:cNvPr id="6155" name="Straight Connector 6154">
            <a:extLst>
              <a:ext uri="{FF2B5EF4-FFF2-40B4-BE49-F238E27FC236}">
                <a16:creationId xmlns:a16="http://schemas.microsoft.com/office/drawing/2014/main" id="{E58B1629-F209-47B0-BA59-6BD937DBB0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28036AEE-8E7C-F38D-63D9-EFE5C92E65F8}"/>
              </a:ext>
            </a:extLst>
          </p:cNvPr>
          <p:cNvSpPr>
            <a:spLocks noGrp="1"/>
          </p:cNvSpPr>
          <p:nvPr>
            <p:ph idx="1"/>
          </p:nvPr>
        </p:nvSpPr>
        <p:spPr>
          <a:xfrm>
            <a:off x="6374928" y="2286000"/>
            <a:ext cx="5698003" cy="4286250"/>
          </a:xfr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p:spPr>
        <p:txBody>
          <a:bodyPr anchor="ctr">
            <a:normAutofit fontScale="92500" lnSpcReduction="20000"/>
          </a:bodyPr>
          <a:lstStyle/>
          <a:p>
            <a:pPr algn="just">
              <a:lnSpc>
                <a:spcPct val="100000"/>
              </a:lnSpc>
            </a:pPr>
            <a:r>
              <a:rPr lang="fr-FR" sz="2400" kern="0" spc="-30" dirty="0">
                <a:effectLst/>
                <a:latin typeface="Arial" panose="020B0604020202020204" pitchFamily="34" charset="0"/>
                <a:ea typeface="Times New Roman" panose="02020603050405020304" pitchFamily="18" charset="0"/>
                <a:cs typeface="Arial" panose="020B0604020202020204" pitchFamily="34" charset="0"/>
              </a:rPr>
              <a:t>L'innovation et le progrès scientifique sont stimulés par la technologie moderne. Les chercheurs peuvent exploiter des outils sophistiqués pour collecter, analyser et interpréter des données à une échelle sans précédent, accélérant ainsi le processus de découverte scientifique. De plus, la technologie permet de modéliser des phénomènes complexes, de simuler des expériences et de développer de nouvelles technologies qui contribuent à faire avancer la recherche et le développement dans de nombreux domaines, tels que la médecine, l'ingénierie et les sciences de l'environnement.</a:t>
            </a:r>
            <a:endParaRPr lang="fr-FR" sz="2400" kern="100" dirty="0">
              <a:effectLst/>
              <a:latin typeface="Arial" panose="020B0604020202020204" pitchFamily="34" charset="0"/>
              <a:ea typeface="Aptos" panose="020B0004020202020204" pitchFamily="34" charset="0"/>
              <a:cs typeface="Arial" panose="020B0604020202020204" pitchFamily="34" charset="0"/>
            </a:endParaRPr>
          </a:p>
          <a:p>
            <a:pPr>
              <a:lnSpc>
                <a:spcPct val="100000"/>
              </a:lnSpc>
            </a:pPr>
            <a:endParaRPr lang="fr-FR" sz="1400" dirty="0"/>
          </a:p>
        </p:txBody>
      </p:sp>
      <p:sp>
        <p:nvSpPr>
          <p:cNvPr id="4" name="Espace réservé du pied de page 4">
            <a:extLst>
              <a:ext uri="{FF2B5EF4-FFF2-40B4-BE49-F238E27FC236}">
                <a16:creationId xmlns:a16="http://schemas.microsoft.com/office/drawing/2014/main" id="{B1ACD8E3-7CA8-165D-9A26-6E8E002B3697}"/>
              </a:ext>
            </a:extLst>
          </p:cNvPr>
          <p:cNvSpPr>
            <a:spLocks noGrp="1"/>
          </p:cNvSpPr>
          <p:nvPr>
            <p:ph type="ftr" sz="quarter" idx="11"/>
          </p:nvPr>
        </p:nvSpPr>
        <p:spPr>
          <a:xfrm>
            <a:off x="6452244" y="6518274"/>
            <a:ext cx="6297612" cy="365125"/>
          </a:xfrm>
        </p:spPr>
        <p:txBody>
          <a:bodyPr/>
          <a:lstStyle/>
          <a:p>
            <a:r>
              <a:rPr lang="fr-FR" dirty="0"/>
              <a:t>Formation DE AES Campus du Vallon Maurs- Années 25 -26.</a:t>
            </a:r>
          </a:p>
        </p:txBody>
      </p:sp>
    </p:spTree>
    <p:extLst>
      <p:ext uri="{BB962C8B-B14F-4D97-AF65-F5344CB8AC3E}">
        <p14:creationId xmlns:p14="http://schemas.microsoft.com/office/powerpoint/2010/main" val="2165098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4A0B4A6-EBED-D434-E6E0-EF37BFBD0E00}"/>
              </a:ext>
            </a:extLst>
          </p:cNvPr>
          <p:cNvSpPr>
            <a:spLocks noGrp="1"/>
          </p:cNvSpPr>
          <p:nvPr>
            <p:ph idx="1"/>
          </p:nvPr>
        </p:nvSpPr>
        <p:spPr>
          <a:xfrm>
            <a:off x="442913" y="2528888"/>
            <a:ext cx="11530012" cy="3900487"/>
          </a:xfr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p:spPr>
        <p:txBody>
          <a:bodyPr>
            <a:normAutofit/>
          </a:bodyPr>
          <a:lstStyle/>
          <a:p>
            <a:pPr algn="just"/>
            <a:r>
              <a:rPr lang="fr-FR" sz="2800" kern="0" dirty="0">
                <a:effectLst/>
                <a:latin typeface="Arial" panose="020B0604020202020204" pitchFamily="34" charset="0"/>
                <a:ea typeface="Times New Roman" panose="02020603050405020304" pitchFamily="18" charset="0"/>
                <a:cs typeface="Arial" panose="020B0604020202020204" pitchFamily="34" charset="0"/>
              </a:rPr>
              <a:t>Un des inconvénients majeurs de la technologie moderne est la dépendance excessive qu'elle crée chez les individus. Les smartphones, les réseaux sociaux et les jeux en ligne peuvent entraîner une addiction, affectant négativement la productivité au travail, les relations personnelles et la santé mentale. Cette dépendance excessive peut également avoir un impact sur la capacité des individus à se concentrer et à mener une vie équilibrée, créant ainsi des problèmes sociaux et psychologiques importants.</a:t>
            </a:r>
            <a:endParaRPr lang="fr-FR" sz="2800" kern="100" dirty="0">
              <a:effectLst/>
              <a:latin typeface="Arial" panose="020B0604020202020204" pitchFamily="34" charset="0"/>
              <a:ea typeface="Aptos" panose="020B0004020202020204" pitchFamily="34" charset="0"/>
              <a:cs typeface="Arial" panose="020B0604020202020204" pitchFamily="34" charset="0"/>
            </a:endParaRPr>
          </a:p>
          <a:p>
            <a:pPr algn="just"/>
            <a:endParaRPr lang="fr-FR" dirty="0"/>
          </a:p>
        </p:txBody>
      </p:sp>
      <p:sp>
        <p:nvSpPr>
          <p:cNvPr id="4" name="Titre 1">
            <a:extLst>
              <a:ext uri="{FF2B5EF4-FFF2-40B4-BE49-F238E27FC236}">
                <a16:creationId xmlns:a16="http://schemas.microsoft.com/office/drawing/2014/main" id="{9CBB220B-011D-BFED-AE69-90F338108FE7}"/>
              </a:ext>
            </a:extLst>
          </p:cNvPr>
          <p:cNvSpPr>
            <a:spLocks noGrp="1"/>
          </p:cNvSpPr>
          <p:nvPr>
            <p:ph type="title"/>
          </p:nvPr>
        </p:nvSpPr>
        <p:spPr>
          <a:xfrm>
            <a:off x="905713" y="230332"/>
            <a:ext cx="10380573" cy="1432273"/>
          </a:xfrm>
        </p:spPr>
        <p:txBody>
          <a:bodyPr>
            <a:normAutofit fontScale="90000"/>
          </a:bodyPr>
          <a:lstStyle/>
          <a:p>
            <a:pPr algn="ctr"/>
            <a:r>
              <a:rPr lang="fr-FR" sz="3600" kern="0" dirty="0">
                <a:solidFill>
                  <a:srgbClr val="1F1F1F"/>
                </a:solidFill>
                <a:effectLst/>
                <a:latin typeface="Engravers MT" panose="02090707080505020304" pitchFamily="18" charset="77"/>
                <a:ea typeface="Times New Roman" panose="02020603050405020304" pitchFamily="18" charset="0"/>
                <a:cs typeface="Times New Roman" panose="02020603050405020304" pitchFamily="18" charset="0"/>
              </a:rPr>
              <a:t>Quels sont les </a:t>
            </a:r>
            <a:r>
              <a:rPr lang="fr-FR" sz="3600" kern="0" dirty="0">
                <a:solidFill>
                  <a:srgbClr val="1F1F1F"/>
                </a:solidFill>
                <a:latin typeface="Engravers MT" panose="02090707080505020304" pitchFamily="18" charset="77"/>
                <a:ea typeface="Times New Roman" panose="02020603050405020304" pitchFamily="18" charset="0"/>
                <a:cs typeface="Times New Roman" panose="02020603050405020304" pitchFamily="18" charset="0"/>
              </a:rPr>
              <a:t>inconvénients</a:t>
            </a:r>
            <a:r>
              <a:rPr lang="fr-FR" sz="3600" kern="0" dirty="0">
                <a:solidFill>
                  <a:srgbClr val="1F1F1F"/>
                </a:solidFill>
                <a:effectLst/>
                <a:latin typeface="Engravers MT" panose="02090707080505020304" pitchFamily="18" charset="77"/>
                <a:ea typeface="Times New Roman" panose="02020603050405020304" pitchFamily="18" charset="0"/>
                <a:cs typeface="Times New Roman" panose="02020603050405020304" pitchFamily="18" charset="0"/>
              </a:rPr>
              <a:t> de la technologie moderne ?</a:t>
            </a:r>
            <a:br>
              <a:rPr lang="fr-FR" sz="3600" kern="0" dirty="0">
                <a:solidFill>
                  <a:srgbClr val="1F1F1F"/>
                </a:solidFill>
                <a:effectLst/>
                <a:latin typeface="Engravers MT" panose="02090707080505020304" pitchFamily="18" charset="77"/>
                <a:ea typeface="Times New Roman" panose="02020603050405020304" pitchFamily="18" charset="0"/>
                <a:cs typeface="Times New Roman" panose="02020603050405020304" pitchFamily="18" charset="0"/>
              </a:rPr>
            </a:br>
            <a:br>
              <a:rPr lang="fr-FR" sz="1800" kern="100" dirty="0">
                <a:effectLst/>
                <a:latin typeface="Aptos" panose="020B0004020202020204" pitchFamily="34" charset="0"/>
                <a:ea typeface="Aptos" panose="020B0004020202020204" pitchFamily="34" charset="0"/>
                <a:cs typeface="Times New Roman" panose="02020603050405020304" pitchFamily="18" charset="0"/>
              </a:rPr>
            </a:br>
            <a:r>
              <a:rPr lang="fr-FR" sz="3600" b="1" kern="0" dirty="0">
                <a:solidFill>
                  <a:schemeClr val="accent4">
                    <a:lumMod val="60000"/>
                    <a:lumOff val="40000"/>
                  </a:schemeClr>
                </a:solidFill>
                <a:effectLst/>
                <a:latin typeface="Engravers MT" panose="02090707080505020304" pitchFamily="18" charset="77"/>
                <a:ea typeface="Times New Roman" panose="02020603050405020304" pitchFamily="18" charset="0"/>
              </a:rPr>
              <a:t>Dépendance excessive</a:t>
            </a:r>
            <a:r>
              <a:rPr lang="fr-FR" sz="3600" dirty="0">
                <a:solidFill>
                  <a:schemeClr val="accent4">
                    <a:lumMod val="60000"/>
                    <a:lumOff val="40000"/>
                  </a:schemeClr>
                </a:solidFill>
                <a:effectLst/>
                <a:latin typeface="Engravers MT" panose="02090707080505020304" pitchFamily="18" charset="77"/>
              </a:rPr>
              <a:t> </a:t>
            </a:r>
            <a:endParaRPr lang="fr-FR" sz="3600" dirty="0">
              <a:solidFill>
                <a:schemeClr val="accent4">
                  <a:lumMod val="60000"/>
                  <a:lumOff val="40000"/>
                </a:schemeClr>
              </a:solidFill>
              <a:latin typeface="Engravers MT" panose="02090707080505020304" pitchFamily="18" charset="77"/>
            </a:endParaRPr>
          </a:p>
        </p:txBody>
      </p:sp>
      <p:sp>
        <p:nvSpPr>
          <p:cNvPr id="2" name="Espace réservé du pied de page 4">
            <a:extLst>
              <a:ext uri="{FF2B5EF4-FFF2-40B4-BE49-F238E27FC236}">
                <a16:creationId xmlns:a16="http://schemas.microsoft.com/office/drawing/2014/main" id="{A3270147-7C28-1D5D-7F84-33080AF10F1A}"/>
              </a:ext>
            </a:extLst>
          </p:cNvPr>
          <p:cNvSpPr>
            <a:spLocks noGrp="1"/>
          </p:cNvSpPr>
          <p:nvPr>
            <p:ph type="ftr" sz="quarter" idx="11"/>
          </p:nvPr>
        </p:nvSpPr>
        <p:spPr>
          <a:xfrm>
            <a:off x="642938" y="6492875"/>
            <a:ext cx="6297612" cy="365125"/>
          </a:xfrm>
        </p:spPr>
        <p:txBody>
          <a:bodyPr/>
          <a:lstStyle/>
          <a:p>
            <a:r>
              <a:rPr lang="fr-FR" dirty="0"/>
              <a:t>Formation DE AES Campus du Vallon Maurs- Années 25 -26.</a:t>
            </a:r>
          </a:p>
        </p:txBody>
      </p:sp>
    </p:spTree>
    <p:extLst>
      <p:ext uri="{BB962C8B-B14F-4D97-AF65-F5344CB8AC3E}">
        <p14:creationId xmlns:p14="http://schemas.microsoft.com/office/powerpoint/2010/main" val="1161889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177" name="Rectangle 7176">
            <a:extLst>
              <a:ext uri="{FF2B5EF4-FFF2-40B4-BE49-F238E27FC236}">
                <a16:creationId xmlns:a16="http://schemas.microsoft.com/office/drawing/2014/main" id="{1CC260F1-CD9A-42C9-8ED4-1C61328D8F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727729"/>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1A345842-52D7-8E98-3230-CE8BA686CDA1}"/>
              </a:ext>
            </a:extLst>
          </p:cNvPr>
          <p:cNvSpPr>
            <a:spLocks noGrp="1"/>
          </p:cNvSpPr>
          <p:nvPr>
            <p:ph type="title"/>
          </p:nvPr>
        </p:nvSpPr>
        <p:spPr>
          <a:xfrm>
            <a:off x="942806" y="297040"/>
            <a:ext cx="10725349" cy="1515728"/>
          </a:xfrm>
        </p:spPr>
        <p:txBody>
          <a:bodyPr>
            <a:normAutofit fontScale="90000"/>
          </a:bodyPr>
          <a:lstStyle/>
          <a:p>
            <a:pPr algn="ctr">
              <a:lnSpc>
                <a:spcPct val="90000"/>
              </a:lnSpc>
            </a:pPr>
            <a:r>
              <a:rPr lang="fr-FR" sz="3400" b="1" kern="0" spc="-30" dirty="0">
                <a:solidFill>
                  <a:schemeClr val="accent1">
                    <a:lumMod val="40000"/>
                    <a:lumOff val="60000"/>
                  </a:schemeClr>
                </a:solidFill>
                <a:effectLst/>
                <a:latin typeface="Engravers MT" panose="02090707080505020304" pitchFamily="18" charset="77"/>
                <a:ea typeface="Times New Roman" panose="02020603050405020304" pitchFamily="18" charset="0"/>
                <a:cs typeface="Times New Roman" panose="02020603050405020304" pitchFamily="18" charset="0"/>
              </a:rPr>
              <a:t>Problèmes de confidentialité et de sécurité</a:t>
            </a:r>
            <a:br>
              <a:rPr lang="fr-FR" sz="3400" kern="100" dirty="0">
                <a:effectLst/>
                <a:latin typeface="Aptos" panose="020B0004020202020204" pitchFamily="34" charset="0"/>
                <a:ea typeface="Aptos" panose="020B0004020202020204" pitchFamily="34" charset="0"/>
                <a:cs typeface="Times New Roman" panose="02020603050405020304" pitchFamily="18" charset="0"/>
              </a:rPr>
            </a:br>
            <a:endParaRPr lang="fr-FR" sz="3400" dirty="0"/>
          </a:p>
        </p:txBody>
      </p:sp>
      <p:sp>
        <p:nvSpPr>
          <p:cNvPr id="3" name="Espace réservé du contenu 2">
            <a:extLst>
              <a:ext uri="{FF2B5EF4-FFF2-40B4-BE49-F238E27FC236}">
                <a16:creationId xmlns:a16="http://schemas.microsoft.com/office/drawing/2014/main" id="{E02C40B7-BEDD-B301-7AFD-5A55C9DA2DFB}"/>
              </a:ext>
            </a:extLst>
          </p:cNvPr>
          <p:cNvSpPr>
            <a:spLocks noGrp="1"/>
          </p:cNvSpPr>
          <p:nvPr>
            <p:ph idx="1"/>
          </p:nvPr>
        </p:nvSpPr>
        <p:spPr>
          <a:xfrm>
            <a:off x="499834" y="2109808"/>
            <a:ext cx="6258591" cy="4419579"/>
          </a:xfr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p:spPr>
        <p:txBody>
          <a:bodyPr>
            <a:normAutofit lnSpcReduction="10000"/>
          </a:bodyPr>
          <a:lstStyle/>
          <a:p>
            <a:pPr algn="just">
              <a:lnSpc>
                <a:spcPct val="100000"/>
              </a:lnSpc>
            </a:pPr>
            <a:r>
              <a:rPr lang="fr-FR" sz="2400" kern="0" spc="-30" dirty="0">
                <a:effectLst/>
                <a:latin typeface="Arial" panose="020B0604020202020204" pitchFamily="34" charset="0"/>
                <a:ea typeface="Times New Roman" panose="02020603050405020304" pitchFamily="18" charset="0"/>
                <a:cs typeface="Arial" panose="020B0604020202020204" pitchFamily="34" charset="0"/>
              </a:rPr>
              <a:t>Un autre inconvénient majeur de la technologie moderne concerne les problèmes de confidentialité et de sécurité. Avec la prolifération des données sur internet, les risques de violation de la confidentialité et de piratage informatique sont devenus monnaie courante. Les utilisateurs sont de plus en plus exposés au vol d'identité, à la fraude en ligne et à la divulgation non autorisée d'informations personnelles. De plus, les dispositifs connectés peuvent être vulnérables aux attaques, mettant en péril la sécurité des utilisateurs et de leurs données.</a:t>
            </a:r>
            <a:endParaRPr lang="fr-FR" sz="2400" kern="100" dirty="0">
              <a:effectLst/>
              <a:latin typeface="Arial" panose="020B0604020202020204" pitchFamily="34" charset="0"/>
              <a:ea typeface="Aptos" panose="020B0004020202020204" pitchFamily="34" charset="0"/>
              <a:cs typeface="Arial" panose="020B0604020202020204" pitchFamily="34" charset="0"/>
            </a:endParaRPr>
          </a:p>
          <a:p>
            <a:pPr algn="just">
              <a:lnSpc>
                <a:spcPct val="100000"/>
              </a:lnSpc>
            </a:pPr>
            <a:endParaRPr lang="fr-FR" sz="1500" dirty="0"/>
          </a:p>
        </p:txBody>
      </p:sp>
      <p:cxnSp>
        <p:nvCxnSpPr>
          <p:cNvPr id="7179" name="Straight Connector 7178">
            <a:extLst>
              <a:ext uri="{FF2B5EF4-FFF2-40B4-BE49-F238E27FC236}">
                <a16:creationId xmlns:a16="http://schemas.microsoft.com/office/drawing/2014/main" id="{61FF92BA-874E-408A-BFAD-416A7FFE597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170" name="Picture 2" descr="Etats-Unis : Des pirates d'une cyberattaque de Christie's menacent de  dévoiler des données de collectionneurs">
            <a:extLst>
              <a:ext uri="{FF2B5EF4-FFF2-40B4-BE49-F238E27FC236}">
                <a16:creationId xmlns:a16="http://schemas.microsoft.com/office/drawing/2014/main" id="{90EB056C-EF59-5AA4-EDB2-C764CD8DFF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 b="3872"/>
          <a:stretch/>
        </p:blipFill>
        <p:spPr bwMode="auto">
          <a:xfrm>
            <a:off x="7020392" y="3289671"/>
            <a:ext cx="4909730" cy="3006387"/>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pied de page 4">
            <a:extLst>
              <a:ext uri="{FF2B5EF4-FFF2-40B4-BE49-F238E27FC236}">
                <a16:creationId xmlns:a16="http://schemas.microsoft.com/office/drawing/2014/main" id="{681A5B70-9836-08BE-1782-0A9AF197562E}"/>
              </a:ext>
            </a:extLst>
          </p:cNvPr>
          <p:cNvSpPr>
            <a:spLocks noGrp="1"/>
          </p:cNvSpPr>
          <p:nvPr>
            <p:ph type="ftr" sz="quarter" idx="11"/>
          </p:nvPr>
        </p:nvSpPr>
        <p:spPr>
          <a:xfrm>
            <a:off x="642938" y="6492875"/>
            <a:ext cx="6297612" cy="365125"/>
          </a:xfrm>
        </p:spPr>
        <p:txBody>
          <a:bodyPr/>
          <a:lstStyle/>
          <a:p>
            <a:r>
              <a:rPr lang="fr-FR" dirty="0"/>
              <a:t>Formation DE AES Campus du Vallon Maurs- Années 25 -26.</a:t>
            </a:r>
          </a:p>
        </p:txBody>
      </p:sp>
    </p:spTree>
    <p:extLst>
      <p:ext uri="{BB962C8B-B14F-4D97-AF65-F5344CB8AC3E}">
        <p14:creationId xmlns:p14="http://schemas.microsoft.com/office/powerpoint/2010/main" val="2253036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Slide Background">
            <a:extLst>
              <a:ext uri="{FF2B5EF4-FFF2-40B4-BE49-F238E27FC236}">
                <a16:creationId xmlns:a16="http://schemas.microsoft.com/office/drawing/2014/main" id="{B11C179D-808F-4D23-BAFC-A14C6DCDA7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8201" name="Rectangle 8200">
            <a:extLst>
              <a:ext uri="{FF2B5EF4-FFF2-40B4-BE49-F238E27FC236}">
                <a16:creationId xmlns:a16="http://schemas.microsoft.com/office/drawing/2014/main" id="{908137D4-4D0A-4ED1-BFB8-97D4A8335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4378" y="2727729"/>
            <a:ext cx="6057620" cy="4130271"/>
          </a:xfrm>
          <a:prstGeom prst="rect">
            <a:avLst/>
          </a:prstGeom>
          <a:ln>
            <a:noFill/>
          </a:ln>
          <a:effectLst>
            <a:outerShdw blurRad="635000" dist="254000" dir="546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203" name="Rectangle 8202">
            <a:extLst>
              <a:ext uri="{FF2B5EF4-FFF2-40B4-BE49-F238E27FC236}">
                <a16:creationId xmlns:a16="http://schemas.microsoft.com/office/drawing/2014/main" id="{1CC260F1-CD9A-42C9-8ED4-1C61328D8F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727729"/>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FEC31EBD-BD93-EE20-BE0D-F949CFDB7702}"/>
              </a:ext>
            </a:extLst>
          </p:cNvPr>
          <p:cNvSpPr>
            <a:spLocks noGrp="1"/>
          </p:cNvSpPr>
          <p:nvPr>
            <p:ph type="title"/>
          </p:nvPr>
        </p:nvSpPr>
        <p:spPr>
          <a:xfrm>
            <a:off x="761801" y="88221"/>
            <a:ext cx="9967409" cy="1515728"/>
          </a:xfrm>
        </p:spPr>
        <p:txBody>
          <a:bodyPr>
            <a:normAutofit/>
          </a:bodyPr>
          <a:lstStyle/>
          <a:p>
            <a:pPr algn="ctr">
              <a:lnSpc>
                <a:spcPct val="90000"/>
              </a:lnSpc>
            </a:pPr>
            <a:r>
              <a:rPr lang="fr-FR" sz="3400" b="1" kern="0" spc="-30" dirty="0">
                <a:solidFill>
                  <a:schemeClr val="accent1">
                    <a:lumMod val="40000"/>
                    <a:lumOff val="60000"/>
                  </a:schemeClr>
                </a:solidFill>
                <a:effectLst/>
                <a:latin typeface="Engravers MT" panose="02090707080505020304" pitchFamily="18" charset="77"/>
                <a:ea typeface="Times New Roman" panose="02020603050405020304" pitchFamily="18" charset="0"/>
                <a:cs typeface="Times New Roman" panose="02020603050405020304" pitchFamily="18" charset="0"/>
              </a:rPr>
              <a:t>Impact sur l'environnement</a:t>
            </a:r>
            <a:br>
              <a:rPr lang="fr-FR" sz="3400" kern="100" dirty="0">
                <a:effectLst/>
                <a:latin typeface="Aptos" panose="020B0004020202020204" pitchFamily="34" charset="0"/>
                <a:ea typeface="Aptos" panose="020B0004020202020204" pitchFamily="34" charset="0"/>
                <a:cs typeface="Times New Roman" panose="02020603050405020304" pitchFamily="18" charset="0"/>
              </a:rPr>
            </a:br>
            <a:endParaRPr lang="fr-FR" sz="3400" dirty="0"/>
          </a:p>
        </p:txBody>
      </p:sp>
      <p:sp>
        <p:nvSpPr>
          <p:cNvPr id="3" name="Espace réservé du contenu 2">
            <a:extLst>
              <a:ext uri="{FF2B5EF4-FFF2-40B4-BE49-F238E27FC236}">
                <a16:creationId xmlns:a16="http://schemas.microsoft.com/office/drawing/2014/main" id="{90389332-E928-436D-1741-284DF457B576}"/>
              </a:ext>
            </a:extLst>
          </p:cNvPr>
          <p:cNvSpPr>
            <a:spLocks noGrp="1"/>
          </p:cNvSpPr>
          <p:nvPr>
            <p:ph idx="1"/>
          </p:nvPr>
        </p:nvSpPr>
        <p:spPr>
          <a:xfrm>
            <a:off x="523844" y="1900238"/>
            <a:ext cx="6991377" cy="4672011"/>
          </a:xfr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p:spPr>
        <p:txBody>
          <a:bodyPr>
            <a:normAutofit/>
          </a:bodyPr>
          <a:lstStyle/>
          <a:p>
            <a:pPr algn="just">
              <a:lnSpc>
                <a:spcPct val="100000"/>
              </a:lnSpc>
            </a:pPr>
            <a:r>
              <a:rPr lang="fr-FR" sz="2400" kern="0" spc="-30" dirty="0">
                <a:effectLst/>
                <a:latin typeface="Arial" panose="020B0604020202020204" pitchFamily="34" charset="0"/>
                <a:ea typeface="Times New Roman" panose="02020603050405020304" pitchFamily="18" charset="0"/>
                <a:cs typeface="Arial" panose="020B0604020202020204" pitchFamily="34" charset="0"/>
              </a:rPr>
              <a:t>L'impact sur l'environnement est un autre inconvénient critique de la technologie moderne. La production, la consommation et l'élimination des appareils électroniques contribuent à la pollution de l'air, de l'eau et des sols. De plus, la demande croissante en énergie pour alimenter ces appareils entraîne une empreinte carbone considérable. Les déchets électroniques posent également un grave problème environnemental, car de nombreux appareils obsolètes finissent dans des décharges, contaminant l'environnement et mettant en danger la santé des communautés locales.</a:t>
            </a:r>
            <a:endParaRPr lang="fr-FR" sz="2400" kern="100" dirty="0">
              <a:effectLst/>
              <a:latin typeface="Arial" panose="020B0604020202020204" pitchFamily="34" charset="0"/>
              <a:ea typeface="Aptos" panose="020B0004020202020204" pitchFamily="34" charset="0"/>
              <a:cs typeface="Arial" panose="020B0604020202020204" pitchFamily="34" charset="0"/>
            </a:endParaRPr>
          </a:p>
          <a:p>
            <a:pPr>
              <a:lnSpc>
                <a:spcPct val="100000"/>
              </a:lnSpc>
            </a:pPr>
            <a:endParaRPr lang="fr-FR" sz="1500" dirty="0"/>
          </a:p>
        </p:txBody>
      </p:sp>
      <p:cxnSp>
        <p:nvCxnSpPr>
          <p:cNvPr id="8205" name="Straight Connector 8204">
            <a:extLst>
              <a:ext uri="{FF2B5EF4-FFF2-40B4-BE49-F238E27FC236}">
                <a16:creationId xmlns:a16="http://schemas.microsoft.com/office/drawing/2014/main" id="{61FF92BA-874E-408A-BFAD-416A7FFE597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8194" name="Picture 2" descr="Quelle est la vraie empreinte carbone du numérique ?">
            <a:extLst>
              <a:ext uri="{FF2B5EF4-FFF2-40B4-BE49-F238E27FC236}">
                <a16:creationId xmlns:a16="http://schemas.microsoft.com/office/drawing/2014/main" id="{EDB3987E-6816-6314-E184-AD91E08CD06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448992" y="3020916"/>
            <a:ext cx="3219163" cy="3219163"/>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pied de page 4">
            <a:extLst>
              <a:ext uri="{FF2B5EF4-FFF2-40B4-BE49-F238E27FC236}">
                <a16:creationId xmlns:a16="http://schemas.microsoft.com/office/drawing/2014/main" id="{C912A9BD-8BFE-21FA-DA16-1E42E376C124}"/>
              </a:ext>
            </a:extLst>
          </p:cNvPr>
          <p:cNvSpPr>
            <a:spLocks noGrp="1"/>
          </p:cNvSpPr>
          <p:nvPr>
            <p:ph type="ftr" sz="quarter" idx="11"/>
          </p:nvPr>
        </p:nvSpPr>
        <p:spPr>
          <a:xfrm>
            <a:off x="642938" y="6492875"/>
            <a:ext cx="6297612" cy="365125"/>
          </a:xfrm>
        </p:spPr>
        <p:txBody>
          <a:bodyPr/>
          <a:lstStyle/>
          <a:p>
            <a:r>
              <a:rPr lang="fr-FR" dirty="0"/>
              <a:t>Formation DE AES Campus du Vallon Maurs- Années 25 -26.</a:t>
            </a:r>
          </a:p>
        </p:txBody>
      </p:sp>
    </p:spTree>
    <p:extLst>
      <p:ext uri="{BB962C8B-B14F-4D97-AF65-F5344CB8AC3E}">
        <p14:creationId xmlns:p14="http://schemas.microsoft.com/office/powerpoint/2010/main" val="205553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EFEBDB0-0F7D-0936-F8D3-11717FF920E0}"/>
              </a:ext>
            </a:extLst>
          </p:cNvPr>
          <p:cNvSpPr>
            <a:spLocks noGrp="1"/>
          </p:cNvSpPr>
          <p:nvPr>
            <p:ph idx="1"/>
          </p:nvPr>
        </p:nvSpPr>
        <p:spPr>
          <a:xfrm>
            <a:off x="442913" y="5400675"/>
            <a:ext cx="11301412" cy="1026969"/>
          </a:xfr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p:spPr>
        <p:txBody>
          <a:bodyPr>
            <a:normAutofit/>
          </a:bodyPr>
          <a:lstStyle/>
          <a:p>
            <a:pPr algn="ctr"/>
            <a:r>
              <a:rPr lang="fr-FR" sz="3200" dirty="0">
                <a:latin typeface="Arial" panose="020B0604020202020204" pitchFamily="34" charset="0"/>
                <a:cs typeface="Arial" panose="020B0604020202020204" pitchFamily="34" charset="0"/>
              </a:rPr>
              <a:t>Brainstorming sur le multimédia</a:t>
            </a:r>
          </a:p>
        </p:txBody>
      </p:sp>
      <p:sp>
        <p:nvSpPr>
          <p:cNvPr id="4" name="Titre 3">
            <a:extLst>
              <a:ext uri="{FF2B5EF4-FFF2-40B4-BE49-F238E27FC236}">
                <a16:creationId xmlns:a16="http://schemas.microsoft.com/office/drawing/2014/main" id="{BB9586AD-B06C-B44E-6A03-3671E09A82D1}"/>
              </a:ext>
            </a:extLst>
          </p:cNvPr>
          <p:cNvSpPr txBox="1">
            <a:spLocks noGrp="1"/>
          </p:cNvSpPr>
          <p:nvPr>
            <p:ph type="title"/>
          </p:nvPr>
        </p:nvSpPr>
        <p:spPr>
          <a:xfrm>
            <a:off x="905713" y="430357"/>
            <a:ext cx="10380573" cy="1432273"/>
          </a:xfrm>
          <a:prstGeom prst="rect">
            <a:avLst/>
          </a:prstGeom>
          <a:noFill/>
        </p:spPr>
        <p:txBody>
          <a:bodyPr wrap="square" rtlCol="0">
            <a:spAutoFit/>
          </a:bodyPr>
          <a:lstStyle/>
          <a:p>
            <a:pPr algn="ctr"/>
            <a:r>
              <a:rPr lang="fr-FR" sz="3200" b="0" i="0" u="none" strike="noStrike" dirty="0">
                <a:solidFill>
                  <a:srgbClr val="000000"/>
                </a:solidFill>
                <a:effectLst/>
                <a:latin typeface="Engravers MT" panose="02090707080505020304" pitchFamily="18" charset="77"/>
              </a:rPr>
              <a:t>Connaissances de base sur les technologies de l'information et des multimédias</a:t>
            </a:r>
            <a:endParaRPr lang="fr-FR" sz="3200" dirty="0">
              <a:latin typeface="Engravers MT" panose="02090707080505020304" pitchFamily="18" charset="77"/>
            </a:endParaRPr>
          </a:p>
        </p:txBody>
      </p:sp>
      <p:pic>
        <p:nvPicPr>
          <p:cNvPr id="9218" name="Picture 2" descr="Multimedia Images – Browse 1,489,648 Stock Photos, Vectors, and Video |  Adobe Stock">
            <a:extLst>
              <a:ext uri="{FF2B5EF4-FFF2-40B4-BE49-F238E27FC236}">
                <a16:creationId xmlns:a16="http://schemas.microsoft.com/office/drawing/2014/main" id="{17DE25B0-207D-1884-1C5D-226CA88574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350" y="2185987"/>
            <a:ext cx="8801100" cy="2809383"/>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pied de page 4">
            <a:extLst>
              <a:ext uri="{FF2B5EF4-FFF2-40B4-BE49-F238E27FC236}">
                <a16:creationId xmlns:a16="http://schemas.microsoft.com/office/drawing/2014/main" id="{694BDFE4-A956-3309-C5B0-27DD0923AEAE}"/>
              </a:ext>
            </a:extLst>
          </p:cNvPr>
          <p:cNvSpPr>
            <a:spLocks noGrp="1"/>
          </p:cNvSpPr>
          <p:nvPr>
            <p:ph type="ftr" sz="quarter" idx="11"/>
          </p:nvPr>
        </p:nvSpPr>
        <p:spPr>
          <a:xfrm>
            <a:off x="642938" y="6492875"/>
            <a:ext cx="6297612" cy="365125"/>
          </a:xfrm>
        </p:spPr>
        <p:txBody>
          <a:bodyPr/>
          <a:lstStyle/>
          <a:p>
            <a:r>
              <a:rPr lang="fr-FR" dirty="0"/>
              <a:t>Formation DE AES Campus du Vallon Maurs- Années 25 -26.</a:t>
            </a:r>
          </a:p>
        </p:txBody>
      </p:sp>
    </p:spTree>
    <p:extLst>
      <p:ext uri="{BB962C8B-B14F-4D97-AF65-F5344CB8AC3E}">
        <p14:creationId xmlns:p14="http://schemas.microsoft.com/office/powerpoint/2010/main" val="1321771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4BA5AE-2A4D-3EBA-8AA5-10CBCB577CC1}"/>
              </a:ext>
            </a:extLst>
          </p:cNvPr>
          <p:cNvSpPr>
            <a:spLocks noGrp="1"/>
          </p:cNvSpPr>
          <p:nvPr>
            <p:ph type="title"/>
          </p:nvPr>
        </p:nvSpPr>
        <p:spPr>
          <a:xfrm>
            <a:off x="761799" y="401782"/>
            <a:ext cx="10380573" cy="1432273"/>
          </a:xfrm>
        </p:spPr>
        <p:txBody>
          <a:bodyPr>
            <a:normAutofit fontScale="90000"/>
          </a:bodyPr>
          <a:lstStyle/>
          <a:p>
            <a:pPr algn="ctr"/>
            <a:r>
              <a:rPr lang="fr-FR" sz="3200" kern="0" dirty="0">
                <a:solidFill>
                  <a:srgbClr val="1F1F1F"/>
                </a:solidFill>
                <a:effectLst/>
                <a:latin typeface="Engravers MT" panose="02090707080505020304" pitchFamily="18" charset="77"/>
                <a:ea typeface="Times New Roman" panose="02020603050405020304" pitchFamily="18" charset="0"/>
                <a:cs typeface="Times New Roman" panose="02020603050405020304" pitchFamily="18" charset="0"/>
              </a:rPr>
              <a:t>Qu'est-ce qu'on entend par multimédia ?</a:t>
            </a:r>
            <a:br>
              <a:rPr lang="fr-FR" sz="1800" kern="100" dirty="0">
                <a:effectLst/>
                <a:latin typeface="Aptos" panose="020B0004020202020204" pitchFamily="34" charset="0"/>
                <a:ea typeface="Aptos" panose="020B0004020202020204" pitchFamily="34"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6108A49C-BB35-A1A1-4EB7-792AAE6EAE31}"/>
              </a:ext>
            </a:extLst>
          </p:cNvPr>
          <p:cNvSpPr>
            <a:spLocks noGrp="1"/>
          </p:cNvSpPr>
          <p:nvPr>
            <p:ph idx="1"/>
          </p:nvPr>
        </p:nvSpPr>
        <p:spPr>
          <a:xfrm>
            <a:off x="442913" y="2750126"/>
            <a:ext cx="11344275" cy="3536374"/>
          </a:xfr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p:spPr>
        <p:txBody>
          <a:bodyPr/>
          <a:lstStyle/>
          <a:p>
            <a:r>
              <a:rPr lang="fr-FR" sz="3200" kern="0" dirty="0">
                <a:solidFill>
                  <a:srgbClr val="040C28"/>
                </a:solidFill>
                <a:effectLst/>
                <a:latin typeface="Arial" panose="020B0604020202020204" pitchFamily="34" charset="0"/>
                <a:ea typeface="Times New Roman" panose="02020603050405020304" pitchFamily="18" charset="0"/>
                <a:cs typeface="Arial" panose="020B0604020202020204" pitchFamily="34" charset="0"/>
              </a:rPr>
              <a:t>Ensemble des techniques et des produits qui permettent l'utilisation simultanée et interactive de plusieurs modes de représentation de l'information</a:t>
            </a:r>
            <a:r>
              <a:rPr lang="fr-FR" sz="32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 (textes, sons, images fixes ou animées).</a:t>
            </a:r>
            <a:endParaRPr lang="fr-FR" sz="3200" kern="100" dirty="0">
              <a:effectLst/>
              <a:latin typeface="Arial" panose="020B0604020202020204" pitchFamily="34" charset="0"/>
              <a:ea typeface="Aptos" panose="020B0004020202020204" pitchFamily="34" charset="0"/>
              <a:cs typeface="Arial" panose="020B0604020202020204" pitchFamily="34" charset="0"/>
            </a:endParaRPr>
          </a:p>
          <a:p>
            <a:endParaRPr lang="fr-FR" dirty="0"/>
          </a:p>
        </p:txBody>
      </p:sp>
      <p:sp>
        <p:nvSpPr>
          <p:cNvPr id="4" name="Espace réservé du pied de page 4">
            <a:extLst>
              <a:ext uri="{FF2B5EF4-FFF2-40B4-BE49-F238E27FC236}">
                <a16:creationId xmlns:a16="http://schemas.microsoft.com/office/drawing/2014/main" id="{42CE1202-5840-980F-82A8-451ECEB27182}"/>
              </a:ext>
            </a:extLst>
          </p:cNvPr>
          <p:cNvSpPr>
            <a:spLocks noGrp="1"/>
          </p:cNvSpPr>
          <p:nvPr>
            <p:ph type="ftr" sz="quarter" idx="11"/>
          </p:nvPr>
        </p:nvSpPr>
        <p:spPr>
          <a:xfrm>
            <a:off x="642938" y="6410036"/>
            <a:ext cx="6297612" cy="365125"/>
          </a:xfrm>
        </p:spPr>
        <p:txBody>
          <a:bodyPr/>
          <a:lstStyle/>
          <a:p>
            <a:r>
              <a:rPr lang="fr-FR" dirty="0"/>
              <a:t>Formation DE AES Campus du Vallon Maurs- Années 25 -26.</a:t>
            </a:r>
          </a:p>
        </p:txBody>
      </p:sp>
    </p:spTree>
    <p:extLst>
      <p:ext uri="{BB962C8B-B14F-4D97-AF65-F5344CB8AC3E}">
        <p14:creationId xmlns:p14="http://schemas.microsoft.com/office/powerpoint/2010/main" val="443474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E71566-7DB2-58E4-3FA3-F4F5BFA0122B}"/>
              </a:ext>
            </a:extLst>
          </p:cNvPr>
          <p:cNvSpPr>
            <a:spLocks noGrp="1"/>
          </p:cNvSpPr>
          <p:nvPr>
            <p:ph type="title"/>
          </p:nvPr>
        </p:nvSpPr>
        <p:spPr/>
        <p:txBody>
          <a:bodyPr/>
          <a:lstStyle/>
          <a:p>
            <a:pPr algn="ctr"/>
            <a:r>
              <a:rPr lang="fr-FR" sz="3200" kern="0" dirty="0">
                <a:solidFill>
                  <a:srgbClr val="1F1F1F"/>
                </a:solidFill>
                <a:effectLst/>
                <a:latin typeface="Engravers MT" panose="02090707080505020304" pitchFamily="18" charset="77"/>
                <a:ea typeface="Times New Roman" panose="02020603050405020304" pitchFamily="18" charset="0"/>
                <a:cs typeface="Times New Roman" panose="02020603050405020304" pitchFamily="18" charset="0"/>
              </a:rPr>
              <a:t>Quel est le rôle du multimédia ?</a:t>
            </a:r>
            <a:br>
              <a:rPr lang="fr-FR" sz="1800" kern="100" dirty="0">
                <a:effectLst/>
                <a:latin typeface="Aptos" panose="020B0004020202020204" pitchFamily="34" charset="0"/>
                <a:ea typeface="Aptos" panose="020B0004020202020204" pitchFamily="34"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42EEAD3C-ADBE-966C-FAB0-B01C132748FD}"/>
              </a:ext>
            </a:extLst>
          </p:cNvPr>
          <p:cNvSpPr>
            <a:spLocks noGrp="1"/>
          </p:cNvSpPr>
          <p:nvPr>
            <p:ph idx="1"/>
          </p:nvPr>
        </p:nvSpPr>
        <p:spPr>
          <a:xfrm>
            <a:off x="457201" y="2750126"/>
            <a:ext cx="11272838" cy="3507799"/>
          </a:xfr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p:spPr>
        <p:txBody>
          <a:bodyPr>
            <a:normAutofit/>
          </a:bodyPr>
          <a:lstStyle/>
          <a:p>
            <a:pPr algn="just"/>
            <a:r>
              <a:rPr lang="fr-FR" sz="32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Le multimédia </a:t>
            </a:r>
            <a:r>
              <a:rPr lang="fr-FR" sz="3200" kern="0" dirty="0">
                <a:solidFill>
                  <a:srgbClr val="040C28"/>
                </a:solidFill>
                <a:effectLst/>
                <a:latin typeface="Arial" panose="020B0604020202020204" pitchFamily="34" charset="0"/>
                <a:ea typeface="Times New Roman" panose="02020603050405020304" pitchFamily="18" charset="0"/>
                <a:cs typeface="Arial" panose="020B0604020202020204" pitchFamily="34" charset="0"/>
              </a:rPr>
              <a:t>facilite la diffusion et le partage de l'information</a:t>
            </a:r>
            <a:r>
              <a:rPr lang="fr-FR" sz="32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 C'est pourquoi nous vous incitons à intégrer des images, vidéos ou encore podcast à vos communiqués de presse.</a:t>
            </a:r>
            <a:endParaRPr lang="fr-FR" sz="3200" dirty="0">
              <a:latin typeface="Arial" panose="020B0604020202020204" pitchFamily="34" charset="0"/>
              <a:cs typeface="Arial" panose="020B0604020202020204" pitchFamily="34" charset="0"/>
            </a:endParaRPr>
          </a:p>
        </p:txBody>
      </p:sp>
      <p:sp>
        <p:nvSpPr>
          <p:cNvPr id="4" name="Espace réservé du pied de page 4">
            <a:extLst>
              <a:ext uri="{FF2B5EF4-FFF2-40B4-BE49-F238E27FC236}">
                <a16:creationId xmlns:a16="http://schemas.microsoft.com/office/drawing/2014/main" id="{96881F22-C125-A4B0-A315-011BE2D9C25C}"/>
              </a:ext>
            </a:extLst>
          </p:cNvPr>
          <p:cNvSpPr>
            <a:spLocks noGrp="1"/>
          </p:cNvSpPr>
          <p:nvPr>
            <p:ph type="ftr" sz="quarter" idx="11"/>
          </p:nvPr>
        </p:nvSpPr>
        <p:spPr>
          <a:xfrm>
            <a:off x="642938" y="6351671"/>
            <a:ext cx="6297612" cy="365125"/>
          </a:xfrm>
        </p:spPr>
        <p:txBody>
          <a:bodyPr/>
          <a:lstStyle/>
          <a:p>
            <a:r>
              <a:rPr lang="fr-FR" dirty="0"/>
              <a:t>Formation DE AES Campus du Vallon Maurs- Années 25 -26.</a:t>
            </a:r>
          </a:p>
        </p:txBody>
      </p:sp>
    </p:spTree>
    <p:extLst>
      <p:ext uri="{BB962C8B-B14F-4D97-AF65-F5344CB8AC3E}">
        <p14:creationId xmlns:p14="http://schemas.microsoft.com/office/powerpoint/2010/main" val="50651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12F6585-A55A-CEE0-1206-D94F8D331ED7}"/>
              </a:ext>
            </a:extLst>
          </p:cNvPr>
          <p:cNvSpPr>
            <a:spLocks noGrp="1"/>
          </p:cNvSpPr>
          <p:nvPr>
            <p:ph idx="1"/>
          </p:nvPr>
        </p:nvSpPr>
        <p:spPr>
          <a:xfrm>
            <a:off x="388144" y="5029200"/>
            <a:ext cx="11415712" cy="1371600"/>
          </a:xfr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p:spPr>
        <p:txBody>
          <a:bodyPr/>
          <a:lstStyle/>
          <a:p>
            <a:pPr algn="ctr"/>
            <a:r>
              <a:rPr lang="fr-FR" sz="3200" dirty="0">
                <a:latin typeface="Arial" panose="020B0604020202020204" pitchFamily="34" charset="0"/>
                <a:cs typeface="Arial" panose="020B0604020202020204" pitchFamily="34" charset="0"/>
              </a:rPr>
              <a:t>Brainstorming sur la technologie</a:t>
            </a:r>
          </a:p>
          <a:p>
            <a:endParaRPr lang="fr-FR" dirty="0"/>
          </a:p>
        </p:txBody>
      </p:sp>
      <p:sp>
        <p:nvSpPr>
          <p:cNvPr id="4" name="Titre 3">
            <a:extLst>
              <a:ext uri="{FF2B5EF4-FFF2-40B4-BE49-F238E27FC236}">
                <a16:creationId xmlns:a16="http://schemas.microsoft.com/office/drawing/2014/main" id="{776767DB-D3EF-A3CC-31EE-A403FBBC94F1}"/>
              </a:ext>
            </a:extLst>
          </p:cNvPr>
          <p:cNvSpPr txBox="1">
            <a:spLocks noGrp="1"/>
          </p:cNvSpPr>
          <p:nvPr>
            <p:ph type="title"/>
          </p:nvPr>
        </p:nvSpPr>
        <p:spPr>
          <a:xfrm>
            <a:off x="761801" y="790289"/>
            <a:ext cx="10380573" cy="1569660"/>
          </a:xfrm>
          <a:prstGeom prst="rect">
            <a:avLst/>
          </a:prstGeom>
          <a:noFill/>
        </p:spPr>
        <p:txBody>
          <a:bodyPr wrap="square" rtlCol="0">
            <a:spAutoFit/>
          </a:bodyPr>
          <a:lstStyle/>
          <a:p>
            <a:pPr algn="ctr"/>
            <a:r>
              <a:rPr lang="fr-FR" sz="3200" b="0" i="0" u="none" strike="noStrike" dirty="0">
                <a:solidFill>
                  <a:srgbClr val="000000"/>
                </a:solidFill>
                <a:effectLst/>
                <a:latin typeface="Engravers MT" panose="02090707080505020304" pitchFamily="18" charset="77"/>
              </a:rPr>
              <a:t>Connaissances de base sur les technologies de l'information et des multimédias</a:t>
            </a:r>
            <a:endParaRPr lang="fr-FR" sz="3200" dirty="0">
              <a:latin typeface="Engravers MT" panose="02090707080505020304" pitchFamily="18" charset="77"/>
            </a:endParaRPr>
          </a:p>
        </p:txBody>
      </p:sp>
      <p:pic>
        <p:nvPicPr>
          <p:cNvPr id="2052" name="Picture 4" descr="Technologie">
            <a:extLst>
              <a:ext uri="{FF2B5EF4-FFF2-40B4-BE49-F238E27FC236}">
                <a16:creationId xmlns:a16="http://schemas.microsoft.com/office/drawing/2014/main" id="{2A1F597E-6867-B6C7-31C7-65B6973ED4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6087" y="3123074"/>
            <a:ext cx="7112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pied de page 4">
            <a:extLst>
              <a:ext uri="{FF2B5EF4-FFF2-40B4-BE49-F238E27FC236}">
                <a16:creationId xmlns:a16="http://schemas.microsoft.com/office/drawing/2014/main" id="{C1A28026-F12E-6A19-63E7-4D75F1EBD53E}"/>
              </a:ext>
            </a:extLst>
          </p:cNvPr>
          <p:cNvSpPr>
            <a:spLocks noGrp="1"/>
          </p:cNvSpPr>
          <p:nvPr>
            <p:ph type="ftr" sz="quarter" idx="11"/>
          </p:nvPr>
        </p:nvSpPr>
        <p:spPr>
          <a:xfrm>
            <a:off x="604763" y="6400800"/>
            <a:ext cx="6297612" cy="365125"/>
          </a:xfrm>
        </p:spPr>
        <p:txBody>
          <a:bodyPr/>
          <a:lstStyle/>
          <a:p>
            <a:r>
              <a:rPr lang="fr-FR" dirty="0"/>
              <a:t>Formation DE AES Campus du Vallon Maurs- Années 25-26.</a:t>
            </a:r>
          </a:p>
        </p:txBody>
      </p:sp>
    </p:spTree>
    <p:extLst>
      <p:ext uri="{BB962C8B-B14F-4D97-AF65-F5344CB8AC3E}">
        <p14:creationId xmlns:p14="http://schemas.microsoft.com/office/powerpoint/2010/main" val="1674312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7" name="Slide Background">
            <a:extLst>
              <a:ext uri="{FF2B5EF4-FFF2-40B4-BE49-F238E27FC236}">
                <a16:creationId xmlns:a16="http://schemas.microsoft.com/office/drawing/2014/main" id="{649C91A9-84E7-4BF0-9026-62F01380D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re 1">
            <a:extLst>
              <a:ext uri="{FF2B5EF4-FFF2-40B4-BE49-F238E27FC236}">
                <a16:creationId xmlns:a16="http://schemas.microsoft.com/office/drawing/2014/main" id="{C8C5CA41-59C8-44C9-EBB0-D6CF415477DF}"/>
              </a:ext>
            </a:extLst>
          </p:cNvPr>
          <p:cNvSpPr>
            <a:spLocks noGrp="1"/>
          </p:cNvSpPr>
          <p:nvPr>
            <p:ph type="title"/>
          </p:nvPr>
        </p:nvSpPr>
        <p:spPr>
          <a:xfrm>
            <a:off x="228599" y="302164"/>
            <a:ext cx="5129214" cy="1669511"/>
          </a:xfrm>
        </p:spPr>
        <p:txBody>
          <a:bodyPr anchor="b">
            <a:normAutofit/>
          </a:bodyPr>
          <a:lstStyle/>
          <a:p>
            <a:pPr algn="ctr">
              <a:lnSpc>
                <a:spcPct val="90000"/>
              </a:lnSpc>
            </a:pPr>
            <a:r>
              <a:rPr lang="fr-FR" sz="2800" kern="0" dirty="0">
                <a:effectLst/>
                <a:latin typeface="Engravers MT" panose="02090707080505020304" pitchFamily="18" charset="77"/>
                <a:ea typeface="Times New Roman" panose="02020603050405020304" pitchFamily="18" charset="0"/>
                <a:cs typeface="Times New Roman" panose="02020603050405020304" pitchFamily="18" charset="0"/>
              </a:rPr>
              <a:t>Quels sont les multimédias ?</a:t>
            </a:r>
            <a:br>
              <a:rPr lang="fr-FR" sz="2800" kern="100" dirty="0">
                <a:effectLst/>
                <a:latin typeface="Aptos" panose="020B0004020202020204" pitchFamily="34" charset="0"/>
                <a:ea typeface="Aptos" panose="020B0004020202020204" pitchFamily="34" charset="0"/>
                <a:cs typeface="Times New Roman" panose="02020603050405020304" pitchFamily="18" charset="0"/>
              </a:rPr>
            </a:br>
            <a:br>
              <a:rPr lang="fr-FR" sz="2800" kern="100" dirty="0">
                <a:effectLst/>
                <a:latin typeface="Aptos" panose="020B0004020202020204" pitchFamily="34" charset="0"/>
                <a:ea typeface="Aptos" panose="020B0004020202020204" pitchFamily="34" charset="0"/>
                <a:cs typeface="Times New Roman" panose="02020603050405020304" pitchFamily="18" charset="0"/>
              </a:rPr>
            </a:br>
            <a:endParaRPr lang="fr-FR" sz="2800" dirty="0"/>
          </a:p>
        </p:txBody>
      </p:sp>
      <p:sp>
        <p:nvSpPr>
          <p:cNvPr id="3" name="Espace réservé du contenu 2">
            <a:extLst>
              <a:ext uri="{FF2B5EF4-FFF2-40B4-BE49-F238E27FC236}">
                <a16:creationId xmlns:a16="http://schemas.microsoft.com/office/drawing/2014/main" id="{E5667618-0E87-FDEA-FD89-2693AF63E096}"/>
              </a:ext>
            </a:extLst>
          </p:cNvPr>
          <p:cNvSpPr>
            <a:spLocks noGrp="1"/>
          </p:cNvSpPr>
          <p:nvPr>
            <p:ph idx="1"/>
          </p:nvPr>
        </p:nvSpPr>
        <p:spPr>
          <a:xfrm>
            <a:off x="228599" y="2343150"/>
            <a:ext cx="5280717" cy="3896929"/>
          </a:xfr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p:spPr>
        <p:txBody>
          <a:bodyPr anchor="ctr">
            <a:normAutofit fontScale="92500"/>
          </a:bodyPr>
          <a:lstStyle/>
          <a:p>
            <a:pPr algn="just">
              <a:lnSpc>
                <a:spcPct val="100000"/>
              </a:lnSpc>
            </a:pPr>
            <a:r>
              <a:rPr lang="fr-FR" sz="2800" kern="0" dirty="0">
                <a:effectLst/>
                <a:latin typeface="Arial" panose="020B0604020202020204" pitchFamily="34" charset="0"/>
                <a:ea typeface="Times New Roman" panose="02020603050405020304" pitchFamily="18" charset="0"/>
                <a:cs typeface="Arial" panose="020B0604020202020204" pitchFamily="34" charset="0"/>
              </a:rPr>
              <a:t>Le multimédia désigne </a:t>
            </a:r>
            <a:r>
              <a:rPr lang="fr-FR" sz="2800" u="sng" kern="0" dirty="0">
                <a:effectLst/>
                <a:latin typeface="Arial" panose="020B0604020202020204" pitchFamily="34" charset="0"/>
                <a:ea typeface="Times New Roman" panose="02020603050405020304" pitchFamily="18" charset="0"/>
                <a:cs typeface="Arial" panose="020B0604020202020204" pitchFamily="34" charset="0"/>
              </a:rPr>
              <a:t>l'intégration de diverses formes </a:t>
            </a:r>
            <a:r>
              <a:rPr lang="fr-FR" sz="2800" kern="0" dirty="0">
                <a:effectLst/>
                <a:latin typeface="Arial" panose="020B0604020202020204" pitchFamily="34" charset="0"/>
                <a:ea typeface="Times New Roman" panose="02020603050405020304" pitchFamily="18" charset="0"/>
                <a:cs typeface="Arial" panose="020B0604020202020204" pitchFamily="34" charset="0"/>
              </a:rPr>
              <a:t>de médias, tels que </a:t>
            </a:r>
            <a:r>
              <a:rPr lang="fr-FR" sz="2800" b="1" u="sng" kern="0" dirty="0">
                <a:effectLst/>
                <a:latin typeface="Arial" panose="020B0604020202020204" pitchFamily="34" charset="0"/>
                <a:ea typeface="Times New Roman" panose="02020603050405020304" pitchFamily="18" charset="0"/>
                <a:cs typeface="Arial" panose="020B0604020202020204" pitchFamily="34" charset="0"/>
              </a:rPr>
              <a:t>le texte, les graphiques, l'audio, la vidéo et l'animation,</a:t>
            </a:r>
            <a:r>
              <a:rPr lang="fr-FR" sz="2800" kern="0" dirty="0">
                <a:effectLst/>
                <a:latin typeface="Arial" panose="020B0604020202020204" pitchFamily="34" charset="0"/>
                <a:ea typeface="Times New Roman" panose="02020603050405020304" pitchFamily="18" charset="0"/>
                <a:cs typeface="Arial" panose="020B0604020202020204" pitchFamily="34" charset="0"/>
              </a:rPr>
              <a:t> dans un format numérique. Il implique la combinaison de différents éléments pour créer un contenu interactif et dynamique qui engage les sens.</a:t>
            </a:r>
            <a:endParaRPr lang="fr-FR" sz="2800" kern="100" dirty="0">
              <a:effectLst/>
              <a:latin typeface="Arial" panose="020B0604020202020204" pitchFamily="34" charset="0"/>
              <a:ea typeface="Aptos" panose="020B0004020202020204" pitchFamily="34" charset="0"/>
              <a:cs typeface="Arial" panose="020B0604020202020204" pitchFamily="34" charset="0"/>
            </a:endParaRPr>
          </a:p>
          <a:p>
            <a:pPr>
              <a:lnSpc>
                <a:spcPct val="100000"/>
              </a:lnSpc>
            </a:pPr>
            <a:endParaRPr lang="fr-FR" sz="1700" dirty="0"/>
          </a:p>
        </p:txBody>
      </p:sp>
      <p:sp useBgFill="1">
        <p:nvSpPr>
          <p:cNvPr id="10249" name="Rectangle 10248">
            <a:extLst>
              <a:ext uri="{FF2B5EF4-FFF2-40B4-BE49-F238E27FC236}">
                <a16:creationId xmlns:a16="http://schemas.microsoft.com/office/drawing/2014/main" id="{9B47378D-AD27-45D0-8C1C-5B1098DCC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32004" y="0"/>
            <a:ext cx="6559995" cy="6858000"/>
          </a:xfrm>
          <a:prstGeom prst="rect">
            <a:avLst/>
          </a:prstGeom>
          <a:ln>
            <a:noFill/>
          </a:ln>
          <a:effectLst>
            <a:outerShdw blurRad="381000" dist="317500" dir="8520000" sx="95000" sy="95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51" name="Straight Connector 10250">
            <a:extLst>
              <a:ext uri="{FF2B5EF4-FFF2-40B4-BE49-F238E27FC236}">
                <a16:creationId xmlns:a16="http://schemas.microsoft.com/office/drawing/2014/main" id="{E58B1629-F209-47B0-BA59-6BD937DBB0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0242" name="Picture 2" descr="Les multimédias, c'est quoi? | clubmultimediabk">
            <a:extLst>
              <a:ext uri="{FF2B5EF4-FFF2-40B4-BE49-F238E27FC236}">
                <a16:creationId xmlns:a16="http://schemas.microsoft.com/office/drawing/2014/main" id="{F11E3445-095C-F7CB-7E61-4BEDF6AB966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74436" y="1725944"/>
            <a:ext cx="5516408" cy="4457258"/>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pied de page 4">
            <a:extLst>
              <a:ext uri="{FF2B5EF4-FFF2-40B4-BE49-F238E27FC236}">
                <a16:creationId xmlns:a16="http://schemas.microsoft.com/office/drawing/2014/main" id="{AE2881AA-7E0F-CEF7-FF21-77ECE73E4C99}"/>
              </a:ext>
            </a:extLst>
          </p:cNvPr>
          <p:cNvSpPr>
            <a:spLocks noGrp="1"/>
          </p:cNvSpPr>
          <p:nvPr>
            <p:ph type="ftr" sz="quarter" idx="11"/>
          </p:nvPr>
        </p:nvSpPr>
        <p:spPr>
          <a:xfrm>
            <a:off x="454252" y="6314379"/>
            <a:ext cx="6297612" cy="365125"/>
          </a:xfrm>
        </p:spPr>
        <p:txBody>
          <a:bodyPr/>
          <a:lstStyle/>
          <a:p>
            <a:r>
              <a:rPr lang="fr-FR" dirty="0"/>
              <a:t>Formation DE AES Campus du Vallon Maurs- Années 25 -26.</a:t>
            </a:r>
          </a:p>
        </p:txBody>
      </p:sp>
    </p:spTree>
    <p:extLst>
      <p:ext uri="{BB962C8B-B14F-4D97-AF65-F5344CB8AC3E}">
        <p14:creationId xmlns:p14="http://schemas.microsoft.com/office/powerpoint/2010/main" val="1378388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7B9C16-090A-F64F-2743-9AACFFEE8B1D}"/>
              </a:ext>
            </a:extLst>
          </p:cNvPr>
          <p:cNvSpPr>
            <a:spLocks noGrp="1"/>
          </p:cNvSpPr>
          <p:nvPr>
            <p:ph type="title"/>
          </p:nvPr>
        </p:nvSpPr>
        <p:spPr>
          <a:xfrm>
            <a:off x="494576" y="373207"/>
            <a:ext cx="10915650" cy="1432273"/>
          </a:xfrm>
        </p:spPr>
        <p:txBody>
          <a:bodyPr>
            <a:noAutofit/>
          </a:bodyPr>
          <a:lstStyle/>
          <a:p>
            <a:pPr algn="ctr"/>
            <a:r>
              <a:rPr lang="fr-FR" sz="3200" kern="0" dirty="0">
                <a:solidFill>
                  <a:srgbClr val="1F1F1F"/>
                </a:solidFill>
                <a:effectLst/>
                <a:latin typeface="Engravers MT" panose="02090707080505020304" pitchFamily="18" charset="77"/>
                <a:ea typeface="Times New Roman" panose="02020603050405020304" pitchFamily="18" charset="0"/>
                <a:cs typeface="Times New Roman" panose="02020603050405020304" pitchFamily="18" charset="0"/>
              </a:rPr>
              <a:t>Quels sont les appareils multimédias ?</a:t>
            </a:r>
            <a:br>
              <a:rPr lang="fr-FR" sz="3200" kern="100" dirty="0">
                <a:effectLst/>
                <a:latin typeface="Engravers MT" panose="02090707080505020304" pitchFamily="18" charset="77"/>
                <a:ea typeface="Aptos" panose="020B0004020202020204" pitchFamily="34" charset="0"/>
                <a:cs typeface="Times New Roman" panose="02020603050405020304" pitchFamily="18" charset="0"/>
              </a:rPr>
            </a:br>
            <a:endParaRPr lang="fr-FR" sz="3200" dirty="0">
              <a:latin typeface="Engravers MT" panose="02090707080505020304" pitchFamily="18" charset="77"/>
            </a:endParaRPr>
          </a:p>
        </p:txBody>
      </p:sp>
      <p:sp>
        <p:nvSpPr>
          <p:cNvPr id="3" name="Espace réservé du contenu 2">
            <a:extLst>
              <a:ext uri="{FF2B5EF4-FFF2-40B4-BE49-F238E27FC236}">
                <a16:creationId xmlns:a16="http://schemas.microsoft.com/office/drawing/2014/main" id="{E48E69AE-8A1F-994C-55D7-F6F3FBFE43BF}"/>
              </a:ext>
            </a:extLst>
          </p:cNvPr>
          <p:cNvSpPr>
            <a:spLocks noGrp="1"/>
          </p:cNvSpPr>
          <p:nvPr>
            <p:ph idx="1"/>
          </p:nvPr>
        </p:nvSpPr>
        <p:spPr>
          <a:xfrm>
            <a:off x="494577" y="2750126"/>
            <a:ext cx="11292612" cy="3734667"/>
          </a:xfr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p:spPr>
        <p:txBody>
          <a:bodyPr>
            <a:normAutofit/>
          </a:bodyPr>
          <a:lstStyle/>
          <a:p>
            <a:pPr algn="just"/>
            <a:r>
              <a:rPr lang="fr-FR" sz="32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Des exemples de dispositifs multimédias comprennent </a:t>
            </a:r>
            <a:r>
              <a:rPr lang="fr-FR" sz="3200" kern="0" dirty="0">
                <a:solidFill>
                  <a:srgbClr val="040C28"/>
                </a:solidFill>
                <a:effectLst/>
                <a:latin typeface="Arial" panose="020B0604020202020204" pitchFamily="34" charset="0"/>
                <a:ea typeface="Times New Roman" panose="02020603050405020304" pitchFamily="18" charset="0"/>
                <a:cs typeface="Arial" panose="020B0604020202020204" pitchFamily="34" charset="0"/>
              </a:rPr>
              <a:t>les haut-parleurs, les écouteurs, les caméras Web, les microphones, les cartes graphiques et les moniteurs</a:t>
            </a:r>
            <a:r>
              <a:rPr lang="fr-FR" sz="32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 Chacun de ces appareils joue un rôle unique en améliorant votre expérience multimédia, que ce soit pour jouer, regarder des vidéos ou lancer des appels vidéo.</a:t>
            </a:r>
            <a:endParaRPr lang="fr-FR" sz="3200" kern="100" dirty="0">
              <a:effectLst/>
              <a:latin typeface="Arial" panose="020B0604020202020204" pitchFamily="34" charset="0"/>
              <a:ea typeface="Aptos" panose="020B0004020202020204" pitchFamily="34" charset="0"/>
              <a:cs typeface="Arial" panose="020B0604020202020204" pitchFamily="34" charset="0"/>
            </a:endParaRPr>
          </a:p>
          <a:p>
            <a:pPr algn="just"/>
            <a:endParaRPr lang="fr-FR" dirty="0"/>
          </a:p>
        </p:txBody>
      </p:sp>
      <p:sp>
        <p:nvSpPr>
          <p:cNvPr id="4" name="Espace réservé du pied de page 4">
            <a:extLst>
              <a:ext uri="{FF2B5EF4-FFF2-40B4-BE49-F238E27FC236}">
                <a16:creationId xmlns:a16="http://schemas.microsoft.com/office/drawing/2014/main" id="{2BDACF37-D933-8326-D581-2B171CA48279}"/>
              </a:ext>
            </a:extLst>
          </p:cNvPr>
          <p:cNvSpPr>
            <a:spLocks noGrp="1"/>
          </p:cNvSpPr>
          <p:nvPr>
            <p:ph type="ftr" sz="quarter" idx="11"/>
          </p:nvPr>
        </p:nvSpPr>
        <p:spPr>
          <a:xfrm>
            <a:off x="642938" y="6492875"/>
            <a:ext cx="6297612" cy="365125"/>
          </a:xfrm>
        </p:spPr>
        <p:txBody>
          <a:bodyPr/>
          <a:lstStyle/>
          <a:p>
            <a:r>
              <a:rPr lang="fr-FR" dirty="0"/>
              <a:t>Formation DE AES Campus du Vallon Maurs- Années 25 -26.</a:t>
            </a:r>
          </a:p>
        </p:txBody>
      </p:sp>
    </p:spTree>
    <p:extLst>
      <p:ext uri="{BB962C8B-B14F-4D97-AF65-F5344CB8AC3E}">
        <p14:creationId xmlns:p14="http://schemas.microsoft.com/office/powerpoint/2010/main" val="3079713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181E84-F563-6167-387B-D4D1616A9FB8}"/>
              </a:ext>
            </a:extLst>
          </p:cNvPr>
          <p:cNvSpPr>
            <a:spLocks noGrp="1"/>
          </p:cNvSpPr>
          <p:nvPr>
            <p:ph type="title"/>
          </p:nvPr>
        </p:nvSpPr>
        <p:spPr>
          <a:xfrm>
            <a:off x="762431" y="344632"/>
            <a:ext cx="10380573" cy="1432273"/>
          </a:xfrm>
        </p:spPr>
        <p:txBody>
          <a:bodyPr>
            <a:normAutofit fontScale="90000"/>
          </a:bodyPr>
          <a:lstStyle/>
          <a:p>
            <a:pPr algn="ctr"/>
            <a:r>
              <a:rPr lang="fr-FR" sz="3600" kern="0" dirty="0">
                <a:solidFill>
                  <a:srgbClr val="333333"/>
                </a:solidFill>
                <a:effectLst/>
                <a:latin typeface="Engravers MT" panose="02090707080505020304" pitchFamily="18" charset="77"/>
                <a:ea typeface="Times New Roman" panose="02020603050405020304" pitchFamily="18" charset="0"/>
                <a:cs typeface="Times New Roman" panose="02020603050405020304" pitchFamily="18" charset="0"/>
              </a:rPr>
              <a:t>Quelles sont les applications du multimédia ?</a:t>
            </a:r>
            <a:br>
              <a:rPr lang="fr-FR" sz="1800" kern="100" dirty="0">
                <a:effectLst/>
                <a:latin typeface="Aptos" panose="020B0004020202020204" pitchFamily="34" charset="0"/>
                <a:ea typeface="Aptos" panose="020B0004020202020204" pitchFamily="34"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3FD7D4E7-9710-4D7C-C159-41D468A1F307}"/>
              </a:ext>
            </a:extLst>
          </p:cNvPr>
          <p:cNvSpPr>
            <a:spLocks noGrp="1"/>
          </p:cNvSpPr>
          <p:nvPr>
            <p:ph idx="1"/>
          </p:nvPr>
        </p:nvSpPr>
        <p:spPr>
          <a:xfrm>
            <a:off x="528639" y="2750126"/>
            <a:ext cx="11301412" cy="3550662"/>
          </a:xfr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p:spPr>
        <p:txBody>
          <a:bodyPr>
            <a:normAutofit lnSpcReduction="10000"/>
          </a:bodyPr>
          <a:lstStyle/>
          <a:p>
            <a:pPr algn="just"/>
            <a:r>
              <a:rPr lang="fr-FR" sz="3200" kern="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Le multimédia et ses applications sont vastes et variés. Il existe une multitude de définitions du mot multimédia. Il est défini comme une intégration contrôlée par ordinateur de texte, d'audio, de vidéo, d'animation et de tout autre média stocké, signifié et transmis numériquement. Le multimédia et ses applications font partie intégrante de la vie quotidienne moderne.</a:t>
            </a:r>
            <a:endParaRPr lang="fr-FR" sz="3200" kern="100" dirty="0">
              <a:effectLst/>
              <a:latin typeface="Arial" panose="020B0604020202020204" pitchFamily="34" charset="0"/>
              <a:ea typeface="Aptos" panose="020B0004020202020204" pitchFamily="34" charset="0"/>
              <a:cs typeface="Arial" panose="020B0604020202020204" pitchFamily="34" charset="0"/>
            </a:endParaRPr>
          </a:p>
          <a:p>
            <a:endParaRPr lang="fr-FR" dirty="0"/>
          </a:p>
        </p:txBody>
      </p:sp>
      <p:sp>
        <p:nvSpPr>
          <p:cNvPr id="4" name="Espace réservé du pied de page 4">
            <a:extLst>
              <a:ext uri="{FF2B5EF4-FFF2-40B4-BE49-F238E27FC236}">
                <a16:creationId xmlns:a16="http://schemas.microsoft.com/office/drawing/2014/main" id="{E6403CAD-3C00-65B2-A76C-A445B2D9615C}"/>
              </a:ext>
            </a:extLst>
          </p:cNvPr>
          <p:cNvSpPr>
            <a:spLocks noGrp="1"/>
          </p:cNvSpPr>
          <p:nvPr>
            <p:ph type="ftr" sz="quarter" idx="11"/>
          </p:nvPr>
        </p:nvSpPr>
        <p:spPr>
          <a:xfrm>
            <a:off x="642938" y="6369813"/>
            <a:ext cx="6297612" cy="365125"/>
          </a:xfrm>
        </p:spPr>
        <p:txBody>
          <a:bodyPr/>
          <a:lstStyle/>
          <a:p>
            <a:r>
              <a:rPr lang="fr-FR" dirty="0"/>
              <a:t>Formation DE AES Campus du Vallon Maurs- Années 25 -26.</a:t>
            </a:r>
          </a:p>
        </p:txBody>
      </p:sp>
    </p:spTree>
    <p:extLst>
      <p:ext uri="{BB962C8B-B14F-4D97-AF65-F5344CB8AC3E}">
        <p14:creationId xmlns:p14="http://schemas.microsoft.com/office/powerpoint/2010/main" val="3130402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80C383-6402-6BF6-FC2C-D46D8A2B92FC}"/>
              </a:ext>
            </a:extLst>
          </p:cNvPr>
          <p:cNvSpPr>
            <a:spLocks noGrp="1"/>
          </p:cNvSpPr>
          <p:nvPr>
            <p:ph type="title"/>
          </p:nvPr>
        </p:nvSpPr>
        <p:spPr>
          <a:xfrm>
            <a:off x="747514" y="330344"/>
            <a:ext cx="10380573" cy="1432273"/>
          </a:xfrm>
        </p:spPr>
        <p:txBody>
          <a:bodyPr>
            <a:normAutofit fontScale="90000"/>
          </a:bodyPr>
          <a:lstStyle/>
          <a:p>
            <a:pPr algn="ctr"/>
            <a:r>
              <a:rPr lang="fr-FR" sz="3200" kern="0" dirty="0">
                <a:solidFill>
                  <a:srgbClr val="333333"/>
                </a:solidFill>
                <a:effectLst/>
                <a:latin typeface="Engravers MT" panose="02090707080505020304" pitchFamily="18" charset="77"/>
                <a:ea typeface="Times New Roman" panose="02020603050405020304" pitchFamily="18" charset="0"/>
                <a:cs typeface="Times New Roman" panose="02020603050405020304" pitchFamily="18" charset="0"/>
              </a:rPr>
              <a:t>Multimédia linéaire et non linéaire</a:t>
            </a:r>
            <a:br>
              <a:rPr lang="fr-FR" sz="1800" kern="100" dirty="0">
                <a:effectLst/>
                <a:latin typeface="Aptos" panose="020B0004020202020204" pitchFamily="34" charset="0"/>
                <a:ea typeface="Aptos" panose="020B0004020202020204" pitchFamily="34"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4BE51955-42F1-9891-28F1-867D1A8F64C0}"/>
              </a:ext>
            </a:extLst>
          </p:cNvPr>
          <p:cNvSpPr>
            <a:spLocks noGrp="1"/>
          </p:cNvSpPr>
          <p:nvPr>
            <p:ph idx="1"/>
          </p:nvPr>
        </p:nvSpPr>
        <p:spPr>
          <a:xfrm>
            <a:off x="371475" y="2750126"/>
            <a:ext cx="11387138" cy="3550662"/>
          </a:xfr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p:spPr>
        <p:txBody>
          <a:bodyPr>
            <a:normAutofit fontScale="92500" lnSpcReduction="10000"/>
          </a:bodyPr>
          <a:lstStyle/>
          <a:p>
            <a:pPr algn="just"/>
            <a:r>
              <a:rPr lang="fr-FR" sz="3200" kern="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Le multimédia peut être à la fois linéaire et non linéaire. Le contexte actif direct qui ne nécessite aucun contrôle de navigation ou d'interaction est le multimédia linéaire. Les films sont un bon exemple de multimédia linéaire. Le contenu non linéaire est également connu sous le nom de contenu hypermédia qui utilise un contrôle de navigation interactif. Les jeux utilisent du contenu non linéaire pour fournir une interface utilisateur et une navigation.</a:t>
            </a:r>
            <a:endParaRPr lang="fr-FR" sz="3200" kern="100" dirty="0">
              <a:effectLst/>
              <a:latin typeface="Arial" panose="020B0604020202020204" pitchFamily="34" charset="0"/>
              <a:ea typeface="Aptos" panose="020B0004020202020204" pitchFamily="34" charset="0"/>
              <a:cs typeface="Arial" panose="020B0604020202020204" pitchFamily="34" charset="0"/>
            </a:endParaRPr>
          </a:p>
          <a:p>
            <a:endParaRPr lang="fr-FR" dirty="0"/>
          </a:p>
        </p:txBody>
      </p:sp>
      <p:sp>
        <p:nvSpPr>
          <p:cNvPr id="4" name="Espace réservé du pied de page 4">
            <a:extLst>
              <a:ext uri="{FF2B5EF4-FFF2-40B4-BE49-F238E27FC236}">
                <a16:creationId xmlns:a16="http://schemas.microsoft.com/office/drawing/2014/main" id="{E4C84293-63AF-BACE-64C7-EB99C14C730A}"/>
              </a:ext>
            </a:extLst>
          </p:cNvPr>
          <p:cNvSpPr>
            <a:spLocks noGrp="1"/>
          </p:cNvSpPr>
          <p:nvPr>
            <p:ph type="ftr" sz="quarter" idx="11"/>
          </p:nvPr>
        </p:nvSpPr>
        <p:spPr>
          <a:xfrm>
            <a:off x="628424" y="6345093"/>
            <a:ext cx="6297612" cy="365125"/>
          </a:xfrm>
        </p:spPr>
        <p:txBody>
          <a:bodyPr/>
          <a:lstStyle/>
          <a:p>
            <a:r>
              <a:rPr lang="fr-FR" dirty="0"/>
              <a:t>Formation DE AES Campus du Vallon Maurs- Années 25 -26.</a:t>
            </a:r>
          </a:p>
        </p:txBody>
      </p:sp>
    </p:spTree>
    <p:extLst>
      <p:ext uri="{BB962C8B-B14F-4D97-AF65-F5344CB8AC3E}">
        <p14:creationId xmlns:p14="http://schemas.microsoft.com/office/powerpoint/2010/main" val="2521494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207D79-E714-D587-E619-9B2C4B50BD47}"/>
              </a:ext>
            </a:extLst>
          </p:cNvPr>
          <p:cNvSpPr>
            <a:spLocks noGrp="1"/>
          </p:cNvSpPr>
          <p:nvPr>
            <p:ph type="title"/>
          </p:nvPr>
        </p:nvSpPr>
        <p:spPr>
          <a:xfrm>
            <a:off x="423862" y="658957"/>
            <a:ext cx="11344275" cy="1432273"/>
          </a:xfrm>
        </p:spPr>
        <p:txBody>
          <a:bodyPr>
            <a:normAutofit fontScale="90000"/>
          </a:bodyPr>
          <a:lstStyle/>
          <a:p>
            <a:pPr algn="ctr">
              <a:lnSpc>
                <a:spcPct val="115000"/>
              </a:lnSpc>
              <a:spcBef>
                <a:spcPts val="1500"/>
              </a:spcBef>
              <a:spcAft>
                <a:spcPts val="750"/>
              </a:spcAft>
            </a:pPr>
            <a:r>
              <a:rPr lang="fr-FR" sz="3600" kern="0" dirty="0">
                <a:solidFill>
                  <a:srgbClr val="333333"/>
                </a:solidFill>
                <a:effectLst/>
                <a:latin typeface="Engravers MT" panose="02090707080505020304" pitchFamily="18" charset="77"/>
                <a:ea typeface="Times New Roman" panose="02020603050405020304" pitchFamily="18" charset="0"/>
                <a:cs typeface="Times New Roman" panose="02020603050405020304" pitchFamily="18" charset="0"/>
              </a:rPr>
              <a:t>Éléments multimédias et ses applications : leurs différents éléments jouent un rôle essentiel</a:t>
            </a:r>
            <a:r>
              <a:rPr lang="fr-FR" sz="1800" kern="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t>
            </a:r>
            <a:br>
              <a:rPr lang="fr-FR" sz="1800" kern="100" dirty="0">
                <a:effectLst/>
                <a:latin typeface="Aptos" panose="020B0004020202020204" pitchFamily="34" charset="0"/>
                <a:ea typeface="Aptos" panose="020B0004020202020204" pitchFamily="34"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46AB6127-8F9D-6621-81A8-DDC975E8F9F9}"/>
              </a:ext>
            </a:extLst>
          </p:cNvPr>
          <p:cNvSpPr>
            <a:spLocks noGrp="1"/>
          </p:cNvSpPr>
          <p:nvPr>
            <p:ph idx="1"/>
          </p:nvPr>
        </p:nvSpPr>
        <p:spPr>
          <a:xfrm>
            <a:off x="423862" y="2750126"/>
            <a:ext cx="11344275" cy="3622099"/>
          </a:xfr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p:spPr>
        <p:txBody>
          <a:bodyPr>
            <a:normAutofit fontScale="85000" lnSpcReduction="10000"/>
          </a:bodyPr>
          <a:lstStyle/>
          <a:p>
            <a:pPr algn="just">
              <a:lnSpc>
                <a:spcPct val="115000"/>
              </a:lnSpc>
              <a:spcBef>
                <a:spcPts val="750"/>
              </a:spcBef>
              <a:spcAft>
                <a:spcPts val="750"/>
              </a:spcAft>
            </a:pPr>
            <a:r>
              <a:rPr lang="fr-FR" sz="3200" b="1" kern="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Texte</a:t>
            </a:r>
            <a:endParaRPr lang="fr-FR" sz="3200" kern="100" dirty="0">
              <a:effectLst/>
              <a:latin typeface="Arial" panose="020B0604020202020204" pitchFamily="34" charset="0"/>
              <a:ea typeface="Aptos" panose="020B0004020202020204" pitchFamily="34" charset="0"/>
              <a:cs typeface="Arial" panose="020B0604020202020204" pitchFamily="34" charset="0"/>
            </a:endParaRPr>
          </a:p>
          <a:p>
            <a:pPr algn="just">
              <a:lnSpc>
                <a:spcPct val="115000"/>
              </a:lnSpc>
              <a:spcAft>
                <a:spcPts val="750"/>
              </a:spcAft>
            </a:pPr>
            <a:r>
              <a:rPr lang="fr-FR" sz="3200" kern="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La forme multimédia la plus basique et la plus connue est le texte. Il constitue la base des programmes de traitement de texte et reste la forme fondamentale d'information largement utilisée dans les programmes multimédias. Le texte peut être personnalisé en fonction de la taille, de la police et de la couleur. C'est un type d'application que les gens utilisent tous les jours pour communiquer.</a:t>
            </a:r>
            <a:endParaRPr lang="fr-FR" sz="3200" kern="100" dirty="0">
              <a:effectLst/>
              <a:latin typeface="Arial" panose="020B0604020202020204" pitchFamily="34" charset="0"/>
              <a:ea typeface="Aptos" panose="020B0004020202020204" pitchFamily="34" charset="0"/>
              <a:cs typeface="Arial" panose="020B0604020202020204" pitchFamily="34" charset="0"/>
            </a:endParaRPr>
          </a:p>
          <a:p>
            <a:pPr>
              <a:lnSpc>
                <a:spcPct val="115000"/>
              </a:lnSpc>
              <a:spcBef>
                <a:spcPts val="1500"/>
              </a:spcBef>
              <a:spcAft>
                <a:spcPts val="750"/>
              </a:spcAft>
            </a:pPr>
            <a:endParaRPr lang="fr-FR"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Espace réservé du pied de page 4">
            <a:extLst>
              <a:ext uri="{FF2B5EF4-FFF2-40B4-BE49-F238E27FC236}">
                <a16:creationId xmlns:a16="http://schemas.microsoft.com/office/drawing/2014/main" id="{5246B6E1-168D-D610-0891-951D51F14C0A}"/>
              </a:ext>
            </a:extLst>
          </p:cNvPr>
          <p:cNvSpPr>
            <a:spLocks noGrp="1"/>
          </p:cNvSpPr>
          <p:nvPr>
            <p:ph type="ftr" sz="quarter" idx="11"/>
          </p:nvPr>
        </p:nvSpPr>
        <p:spPr>
          <a:xfrm>
            <a:off x="642938" y="6372225"/>
            <a:ext cx="6297612" cy="365125"/>
          </a:xfrm>
        </p:spPr>
        <p:txBody>
          <a:bodyPr/>
          <a:lstStyle/>
          <a:p>
            <a:r>
              <a:rPr lang="fr-FR" dirty="0"/>
              <a:t>Formation DE AES Campus du Vallon Maurs- Années 25 -26.</a:t>
            </a:r>
          </a:p>
        </p:txBody>
      </p:sp>
    </p:spTree>
    <p:extLst>
      <p:ext uri="{BB962C8B-B14F-4D97-AF65-F5344CB8AC3E}">
        <p14:creationId xmlns:p14="http://schemas.microsoft.com/office/powerpoint/2010/main" val="27298569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20A3656-789E-FC7F-9EE6-6EA775B3B094}"/>
              </a:ext>
            </a:extLst>
          </p:cNvPr>
          <p:cNvSpPr>
            <a:spLocks noGrp="1"/>
          </p:cNvSpPr>
          <p:nvPr>
            <p:ph idx="1"/>
          </p:nvPr>
        </p:nvSpPr>
        <p:spPr>
          <a:xfrm>
            <a:off x="342901" y="1871663"/>
            <a:ext cx="11444288" cy="4471987"/>
          </a:xfr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p:spPr>
        <p:txBody>
          <a:bodyPr>
            <a:normAutofit fontScale="92500"/>
          </a:bodyPr>
          <a:lstStyle/>
          <a:p>
            <a:pPr algn="just">
              <a:lnSpc>
                <a:spcPct val="115000"/>
              </a:lnSpc>
              <a:spcBef>
                <a:spcPts val="750"/>
              </a:spcBef>
              <a:spcAft>
                <a:spcPts val="750"/>
              </a:spcAft>
            </a:pPr>
            <a:r>
              <a:rPr lang="fr-FR" sz="3200" b="1" kern="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Son audio</a:t>
            </a:r>
            <a:endParaRPr lang="fr-FR" sz="3200" kern="100" dirty="0">
              <a:effectLst/>
              <a:latin typeface="Arial" panose="020B0604020202020204" pitchFamily="34" charset="0"/>
              <a:ea typeface="Aptos" panose="020B0004020202020204" pitchFamily="34" charset="0"/>
              <a:cs typeface="Arial" panose="020B0604020202020204" pitchFamily="34" charset="0"/>
            </a:endParaRPr>
          </a:p>
          <a:p>
            <a:pPr algn="just">
              <a:lnSpc>
                <a:spcPct val="115000"/>
              </a:lnSpc>
              <a:spcAft>
                <a:spcPts val="750"/>
              </a:spcAft>
            </a:pPr>
            <a:r>
              <a:rPr lang="fr-FR" sz="3200" kern="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L'audio est une application multimédia efficace. Certains types d'informations ne peuvent être transmis que par le son. Le son audio permet de renforcer la prise en compte de l'information par le spectateur et contribue à générer un impact positif plus que tout autre support multimédia. Sa nature polyvalente permet de capter l'attention de l'utilisateur et de la rendre plus intéressante.</a:t>
            </a:r>
            <a:endParaRPr lang="fr-FR" sz="3200" kern="100" dirty="0">
              <a:effectLst/>
              <a:latin typeface="Arial" panose="020B0604020202020204" pitchFamily="34" charset="0"/>
              <a:ea typeface="Aptos" panose="020B0004020202020204" pitchFamily="34" charset="0"/>
              <a:cs typeface="Arial" panose="020B0604020202020204" pitchFamily="34" charset="0"/>
            </a:endParaRPr>
          </a:p>
          <a:p>
            <a:endParaRPr lang="fr-FR" dirty="0"/>
          </a:p>
        </p:txBody>
      </p:sp>
      <p:sp>
        <p:nvSpPr>
          <p:cNvPr id="4" name="Titre 1">
            <a:extLst>
              <a:ext uri="{FF2B5EF4-FFF2-40B4-BE49-F238E27FC236}">
                <a16:creationId xmlns:a16="http://schemas.microsoft.com/office/drawing/2014/main" id="{28E971DD-6632-BA41-9A15-04655199F8C8}"/>
              </a:ext>
            </a:extLst>
          </p:cNvPr>
          <p:cNvSpPr>
            <a:spLocks noGrp="1"/>
          </p:cNvSpPr>
          <p:nvPr>
            <p:ph type="title"/>
          </p:nvPr>
        </p:nvSpPr>
        <p:spPr>
          <a:xfrm>
            <a:off x="423862" y="658958"/>
            <a:ext cx="11344275" cy="1212706"/>
          </a:xfrm>
        </p:spPr>
        <p:txBody>
          <a:bodyPr>
            <a:normAutofit fontScale="90000"/>
          </a:bodyPr>
          <a:lstStyle/>
          <a:p>
            <a:pPr algn="ctr">
              <a:lnSpc>
                <a:spcPct val="115000"/>
              </a:lnSpc>
              <a:spcBef>
                <a:spcPts val="1500"/>
              </a:spcBef>
              <a:spcAft>
                <a:spcPts val="750"/>
              </a:spcAft>
            </a:pPr>
            <a:r>
              <a:rPr lang="fr-FR" sz="3600" kern="0" dirty="0">
                <a:solidFill>
                  <a:srgbClr val="333333"/>
                </a:solidFill>
                <a:effectLst/>
                <a:latin typeface="Engravers MT" panose="02090707080505020304" pitchFamily="18" charset="77"/>
                <a:ea typeface="Times New Roman" panose="02020603050405020304" pitchFamily="18" charset="0"/>
                <a:cs typeface="Times New Roman" panose="02020603050405020304" pitchFamily="18" charset="0"/>
              </a:rPr>
              <a:t>Éléments multimédias et ses applications : leurs différents éléments jouent un rôle essentiel</a:t>
            </a:r>
            <a:r>
              <a:rPr lang="fr-FR" sz="1800" kern="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t>
            </a:r>
            <a:br>
              <a:rPr lang="fr-FR" sz="1800" kern="100" dirty="0">
                <a:effectLst/>
                <a:latin typeface="Aptos" panose="020B0004020202020204" pitchFamily="34" charset="0"/>
                <a:ea typeface="Aptos" panose="020B0004020202020204" pitchFamily="34" charset="0"/>
                <a:cs typeface="Times New Roman" panose="02020603050405020304" pitchFamily="18" charset="0"/>
              </a:rPr>
            </a:br>
            <a:endParaRPr lang="fr-FR" dirty="0"/>
          </a:p>
        </p:txBody>
      </p:sp>
      <p:sp>
        <p:nvSpPr>
          <p:cNvPr id="2" name="Espace réservé du pied de page 4">
            <a:extLst>
              <a:ext uri="{FF2B5EF4-FFF2-40B4-BE49-F238E27FC236}">
                <a16:creationId xmlns:a16="http://schemas.microsoft.com/office/drawing/2014/main" id="{EE27BE86-D872-331C-FD39-C5B2FB49FB0B}"/>
              </a:ext>
            </a:extLst>
          </p:cNvPr>
          <p:cNvSpPr>
            <a:spLocks noGrp="1"/>
          </p:cNvSpPr>
          <p:nvPr>
            <p:ph type="ftr" sz="quarter" idx="11"/>
          </p:nvPr>
        </p:nvSpPr>
        <p:spPr>
          <a:xfrm>
            <a:off x="642938" y="6343650"/>
            <a:ext cx="6297612" cy="365125"/>
          </a:xfrm>
        </p:spPr>
        <p:txBody>
          <a:bodyPr/>
          <a:lstStyle/>
          <a:p>
            <a:r>
              <a:rPr lang="fr-FR" dirty="0"/>
              <a:t>Formation DE AES Campus du Vallon Maurs- Années 25 -26.</a:t>
            </a:r>
          </a:p>
        </p:txBody>
      </p:sp>
    </p:spTree>
    <p:extLst>
      <p:ext uri="{BB962C8B-B14F-4D97-AF65-F5344CB8AC3E}">
        <p14:creationId xmlns:p14="http://schemas.microsoft.com/office/powerpoint/2010/main" val="36630545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DF27058-89E2-47E1-E69C-4640BA60C00E}"/>
              </a:ext>
            </a:extLst>
          </p:cNvPr>
          <p:cNvSpPr>
            <a:spLocks noGrp="1"/>
          </p:cNvSpPr>
          <p:nvPr>
            <p:ph idx="1"/>
          </p:nvPr>
        </p:nvSpPr>
        <p:spPr>
          <a:xfrm>
            <a:off x="428625" y="2314575"/>
            <a:ext cx="11387138" cy="4086225"/>
          </a:xfr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p:spPr>
        <p:txBody>
          <a:bodyPr/>
          <a:lstStyle/>
          <a:p>
            <a:pPr>
              <a:lnSpc>
                <a:spcPct val="115000"/>
              </a:lnSpc>
              <a:spcBef>
                <a:spcPts val="750"/>
              </a:spcBef>
              <a:spcAft>
                <a:spcPts val="750"/>
              </a:spcAft>
            </a:pPr>
            <a:r>
              <a:rPr lang="fr-FR" sz="3200" b="1" kern="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Images graphiques statiques</a:t>
            </a:r>
            <a:endParaRPr lang="fr-FR" sz="3200" kern="100" dirty="0">
              <a:effectLst/>
              <a:latin typeface="Arial" panose="020B0604020202020204" pitchFamily="34" charset="0"/>
              <a:ea typeface="Aptos" panose="020B0004020202020204" pitchFamily="34" charset="0"/>
              <a:cs typeface="Arial" panose="020B0604020202020204" pitchFamily="34" charset="0"/>
            </a:endParaRPr>
          </a:p>
          <a:p>
            <a:pPr>
              <a:lnSpc>
                <a:spcPct val="115000"/>
              </a:lnSpc>
              <a:spcAft>
                <a:spcPts val="750"/>
              </a:spcAft>
            </a:pPr>
            <a:r>
              <a:rPr lang="fr-FR" sz="3200" kern="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Une image vaut mille mots, fidèle à ce proverbe, une image graphique transmet efficacement l'information. Les images renforcent l'attrait multimédia.</a:t>
            </a:r>
            <a:endParaRPr lang="fr-FR" sz="3200" kern="100" dirty="0">
              <a:effectLst/>
              <a:latin typeface="Arial" panose="020B0604020202020204" pitchFamily="34" charset="0"/>
              <a:ea typeface="Aptos" panose="020B0004020202020204" pitchFamily="34" charset="0"/>
              <a:cs typeface="Arial" panose="020B0604020202020204" pitchFamily="34" charset="0"/>
            </a:endParaRPr>
          </a:p>
          <a:p>
            <a:endParaRPr lang="fr-FR" dirty="0"/>
          </a:p>
        </p:txBody>
      </p:sp>
      <p:sp>
        <p:nvSpPr>
          <p:cNvPr id="4" name="Titre 1">
            <a:extLst>
              <a:ext uri="{FF2B5EF4-FFF2-40B4-BE49-F238E27FC236}">
                <a16:creationId xmlns:a16="http://schemas.microsoft.com/office/drawing/2014/main" id="{AA965A98-8376-13AD-3DA0-23D745F493CA}"/>
              </a:ext>
            </a:extLst>
          </p:cNvPr>
          <p:cNvSpPr>
            <a:spLocks noGrp="1"/>
          </p:cNvSpPr>
          <p:nvPr>
            <p:ph type="title"/>
          </p:nvPr>
        </p:nvSpPr>
        <p:spPr>
          <a:xfrm>
            <a:off x="423862" y="658957"/>
            <a:ext cx="11344275" cy="1432273"/>
          </a:xfrm>
        </p:spPr>
        <p:txBody>
          <a:bodyPr>
            <a:normAutofit fontScale="90000"/>
          </a:bodyPr>
          <a:lstStyle/>
          <a:p>
            <a:pPr algn="ctr">
              <a:lnSpc>
                <a:spcPct val="115000"/>
              </a:lnSpc>
              <a:spcBef>
                <a:spcPts val="1500"/>
              </a:spcBef>
              <a:spcAft>
                <a:spcPts val="750"/>
              </a:spcAft>
            </a:pPr>
            <a:r>
              <a:rPr lang="fr-FR" sz="3600" kern="0" dirty="0">
                <a:solidFill>
                  <a:srgbClr val="333333"/>
                </a:solidFill>
                <a:effectLst/>
                <a:latin typeface="Engravers MT" panose="02090707080505020304" pitchFamily="18" charset="77"/>
                <a:ea typeface="Times New Roman" panose="02020603050405020304" pitchFamily="18" charset="0"/>
                <a:cs typeface="Times New Roman" panose="02020603050405020304" pitchFamily="18" charset="0"/>
              </a:rPr>
              <a:t>Éléments multimédias et ses applications : leurs différents éléments jouent un rôle essentiel</a:t>
            </a:r>
            <a:r>
              <a:rPr lang="fr-FR" sz="1800" kern="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t>
            </a:r>
            <a:br>
              <a:rPr lang="fr-FR" sz="1800" kern="100" dirty="0">
                <a:effectLst/>
                <a:latin typeface="Aptos" panose="020B0004020202020204" pitchFamily="34" charset="0"/>
                <a:ea typeface="Aptos" panose="020B0004020202020204" pitchFamily="34" charset="0"/>
                <a:cs typeface="Times New Roman" panose="02020603050405020304" pitchFamily="18" charset="0"/>
              </a:rPr>
            </a:br>
            <a:endParaRPr lang="fr-FR" dirty="0"/>
          </a:p>
        </p:txBody>
      </p:sp>
      <p:sp>
        <p:nvSpPr>
          <p:cNvPr id="2" name="Espace réservé du pied de page 4">
            <a:extLst>
              <a:ext uri="{FF2B5EF4-FFF2-40B4-BE49-F238E27FC236}">
                <a16:creationId xmlns:a16="http://schemas.microsoft.com/office/drawing/2014/main" id="{090934CC-311B-0B4E-826F-D9ACF4D8BFEA}"/>
              </a:ext>
            </a:extLst>
          </p:cNvPr>
          <p:cNvSpPr>
            <a:spLocks noGrp="1"/>
          </p:cNvSpPr>
          <p:nvPr>
            <p:ph type="ftr" sz="quarter" idx="11"/>
          </p:nvPr>
        </p:nvSpPr>
        <p:spPr>
          <a:xfrm>
            <a:off x="628423" y="6400800"/>
            <a:ext cx="6297612" cy="365125"/>
          </a:xfrm>
        </p:spPr>
        <p:txBody>
          <a:bodyPr/>
          <a:lstStyle/>
          <a:p>
            <a:r>
              <a:rPr lang="fr-FR" dirty="0"/>
              <a:t>Formation DE AES Campus du Vallon Maurs- Années 25 -26.</a:t>
            </a:r>
          </a:p>
        </p:txBody>
      </p:sp>
    </p:spTree>
    <p:extLst>
      <p:ext uri="{BB962C8B-B14F-4D97-AF65-F5344CB8AC3E}">
        <p14:creationId xmlns:p14="http://schemas.microsoft.com/office/powerpoint/2010/main" val="1500788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BD63D6A-627B-1960-D87B-0A8273841B1D}"/>
              </a:ext>
            </a:extLst>
          </p:cNvPr>
          <p:cNvSpPr>
            <a:spLocks noGrp="1"/>
          </p:cNvSpPr>
          <p:nvPr>
            <p:ph idx="1"/>
          </p:nvPr>
        </p:nvSpPr>
        <p:spPr>
          <a:xfrm>
            <a:off x="400050" y="1943100"/>
            <a:ext cx="11344275" cy="4400550"/>
          </a:xfr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p:spPr>
        <p:txBody>
          <a:bodyPr>
            <a:normAutofit lnSpcReduction="10000"/>
          </a:bodyPr>
          <a:lstStyle/>
          <a:p>
            <a:pPr>
              <a:lnSpc>
                <a:spcPct val="115000"/>
              </a:lnSpc>
              <a:spcBef>
                <a:spcPts val="750"/>
              </a:spcBef>
              <a:spcAft>
                <a:spcPts val="750"/>
              </a:spcAft>
            </a:pPr>
            <a:r>
              <a:rPr lang="fr-FR" sz="3200" b="1" kern="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Animation</a:t>
            </a:r>
            <a:endParaRPr lang="fr-FR" sz="3200" kern="100" dirty="0">
              <a:effectLst/>
              <a:latin typeface="Arial" panose="020B0604020202020204" pitchFamily="34" charset="0"/>
              <a:ea typeface="Aptos" panose="020B0004020202020204" pitchFamily="34" charset="0"/>
              <a:cs typeface="Arial" panose="020B0604020202020204" pitchFamily="34" charset="0"/>
            </a:endParaRPr>
          </a:p>
          <a:p>
            <a:pPr algn="just">
              <a:lnSpc>
                <a:spcPct val="115000"/>
              </a:lnSpc>
              <a:spcAft>
                <a:spcPts val="750"/>
              </a:spcAft>
            </a:pPr>
            <a:r>
              <a:rPr lang="fr-FR" sz="3500" kern="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L'animation consiste essentiellement en des images graphiques animées. Une animation représentant une personne effectuant une intervention chirurgicale est beaucoup plus facile à comprendre qu'un texte ou des images. Les animations permettent au créateur d'exprimer plus facilement les informations.</a:t>
            </a:r>
            <a:endParaRPr lang="fr-FR" sz="3500" kern="100" dirty="0">
              <a:effectLst/>
              <a:latin typeface="Arial" panose="020B0604020202020204" pitchFamily="34" charset="0"/>
              <a:ea typeface="Aptos" panose="020B0004020202020204" pitchFamily="34" charset="0"/>
              <a:cs typeface="Arial" panose="020B0604020202020204" pitchFamily="34" charset="0"/>
            </a:endParaRPr>
          </a:p>
          <a:p>
            <a:endParaRPr lang="fr-FR" dirty="0"/>
          </a:p>
        </p:txBody>
      </p:sp>
      <p:sp>
        <p:nvSpPr>
          <p:cNvPr id="4" name="Titre 1">
            <a:extLst>
              <a:ext uri="{FF2B5EF4-FFF2-40B4-BE49-F238E27FC236}">
                <a16:creationId xmlns:a16="http://schemas.microsoft.com/office/drawing/2014/main" id="{1704E62B-98AF-103E-3E4E-B9D6C3FF4CEB}"/>
              </a:ext>
            </a:extLst>
          </p:cNvPr>
          <p:cNvSpPr>
            <a:spLocks noGrp="1"/>
          </p:cNvSpPr>
          <p:nvPr>
            <p:ph type="title"/>
          </p:nvPr>
        </p:nvSpPr>
        <p:spPr>
          <a:xfrm>
            <a:off x="423862" y="658957"/>
            <a:ext cx="11344275" cy="1432273"/>
          </a:xfrm>
        </p:spPr>
        <p:txBody>
          <a:bodyPr>
            <a:normAutofit fontScale="90000"/>
          </a:bodyPr>
          <a:lstStyle/>
          <a:p>
            <a:pPr algn="ctr">
              <a:lnSpc>
                <a:spcPct val="115000"/>
              </a:lnSpc>
              <a:spcBef>
                <a:spcPts val="1500"/>
              </a:spcBef>
              <a:spcAft>
                <a:spcPts val="750"/>
              </a:spcAft>
            </a:pPr>
            <a:r>
              <a:rPr lang="fr-FR" sz="3600" kern="0" dirty="0">
                <a:solidFill>
                  <a:srgbClr val="333333"/>
                </a:solidFill>
                <a:effectLst/>
                <a:latin typeface="Engravers MT" panose="02090707080505020304" pitchFamily="18" charset="77"/>
                <a:ea typeface="Times New Roman" panose="02020603050405020304" pitchFamily="18" charset="0"/>
                <a:cs typeface="Times New Roman" panose="02020603050405020304" pitchFamily="18" charset="0"/>
              </a:rPr>
              <a:t>Éléments multimédias et ses applications : leurs différents éléments jouent un rôle essentiel</a:t>
            </a:r>
            <a:r>
              <a:rPr lang="fr-FR" sz="1800" kern="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t>
            </a:r>
            <a:br>
              <a:rPr lang="fr-FR" sz="1800" kern="100" dirty="0">
                <a:effectLst/>
                <a:latin typeface="Aptos" panose="020B0004020202020204" pitchFamily="34" charset="0"/>
                <a:ea typeface="Aptos" panose="020B0004020202020204" pitchFamily="34" charset="0"/>
                <a:cs typeface="Times New Roman" panose="02020603050405020304" pitchFamily="18" charset="0"/>
              </a:rPr>
            </a:br>
            <a:endParaRPr lang="fr-FR" dirty="0"/>
          </a:p>
        </p:txBody>
      </p:sp>
      <p:sp>
        <p:nvSpPr>
          <p:cNvPr id="2" name="Espace réservé du pied de page 4">
            <a:extLst>
              <a:ext uri="{FF2B5EF4-FFF2-40B4-BE49-F238E27FC236}">
                <a16:creationId xmlns:a16="http://schemas.microsoft.com/office/drawing/2014/main" id="{3179BE13-733D-32BF-84BF-2B9BBA51AC32}"/>
              </a:ext>
            </a:extLst>
          </p:cNvPr>
          <p:cNvSpPr>
            <a:spLocks noGrp="1"/>
          </p:cNvSpPr>
          <p:nvPr>
            <p:ph type="ftr" sz="quarter" idx="11"/>
          </p:nvPr>
        </p:nvSpPr>
        <p:spPr>
          <a:xfrm>
            <a:off x="642938" y="6343650"/>
            <a:ext cx="6297612" cy="365125"/>
          </a:xfrm>
        </p:spPr>
        <p:txBody>
          <a:bodyPr/>
          <a:lstStyle/>
          <a:p>
            <a:r>
              <a:rPr lang="fr-FR" dirty="0"/>
              <a:t>Formation DE AES Campus du Vallon Maurs- Années 25 -26.</a:t>
            </a:r>
          </a:p>
        </p:txBody>
      </p:sp>
    </p:spTree>
    <p:extLst>
      <p:ext uri="{BB962C8B-B14F-4D97-AF65-F5344CB8AC3E}">
        <p14:creationId xmlns:p14="http://schemas.microsoft.com/office/powerpoint/2010/main" val="14962815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BD95F5A-B3BF-2145-7CB8-9032C3E8ACD0}"/>
              </a:ext>
            </a:extLst>
          </p:cNvPr>
          <p:cNvSpPr>
            <a:spLocks noGrp="1"/>
          </p:cNvSpPr>
          <p:nvPr>
            <p:ph idx="1"/>
          </p:nvPr>
        </p:nvSpPr>
        <p:spPr>
          <a:xfrm>
            <a:off x="471489" y="1985964"/>
            <a:ext cx="11358562" cy="4400550"/>
          </a:xfr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p:spPr>
        <p:txBody>
          <a:bodyPr>
            <a:normAutofit fontScale="92500" lnSpcReduction="20000"/>
          </a:bodyPr>
          <a:lstStyle/>
          <a:p>
            <a:pPr algn="just">
              <a:lnSpc>
                <a:spcPct val="115000"/>
              </a:lnSpc>
              <a:spcBef>
                <a:spcPts val="750"/>
              </a:spcBef>
              <a:spcAft>
                <a:spcPts val="750"/>
              </a:spcAft>
            </a:pPr>
            <a:r>
              <a:rPr lang="fr-FR" sz="3200" b="1" kern="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Vidéo en mouvement intégral</a:t>
            </a:r>
            <a:endParaRPr lang="fr-FR" sz="3200" kern="100" dirty="0">
              <a:effectLst/>
              <a:latin typeface="Arial" panose="020B0604020202020204" pitchFamily="34" charset="0"/>
              <a:ea typeface="Aptos" panose="020B0004020202020204" pitchFamily="34" charset="0"/>
              <a:cs typeface="Arial" panose="020B0604020202020204" pitchFamily="34" charset="0"/>
            </a:endParaRPr>
          </a:p>
          <a:p>
            <a:pPr algn="just">
              <a:lnSpc>
                <a:spcPct val="115000"/>
              </a:lnSpc>
              <a:spcAft>
                <a:spcPts val="750"/>
              </a:spcAft>
            </a:pPr>
            <a:r>
              <a:rPr lang="fr-FR" sz="3200" kern="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La vidéo en mouvement intégral ajoute une valeur positive à l'application multimédia. Cependant, la vidéo en mouvement intégral prend de la place et la réduction de la qualité vidéo affectera l'impact qu'elle crée. C'est une méthode multimédia très populaire. Elle apporte un réalisme au multimédia que la plupart des autres éléments ne peuvent pas fournir. Il existe plusieurs façons de compresser les vidéos pour réduire le volume et l'espace de stockage.</a:t>
            </a:r>
            <a:endParaRPr lang="fr-FR" sz="3200" kern="100" dirty="0">
              <a:effectLst/>
              <a:latin typeface="Arial" panose="020B0604020202020204" pitchFamily="34" charset="0"/>
              <a:ea typeface="Aptos" panose="020B0004020202020204" pitchFamily="34" charset="0"/>
              <a:cs typeface="Arial" panose="020B0604020202020204" pitchFamily="34" charset="0"/>
            </a:endParaRPr>
          </a:p>
          <a:p>
            <a:endParaRPr lang="fr-FR" dirty="0"/>
          </a:p>
        </p:txBody>
      </p:sp>
      <p:sp>
        <p:nvSpPr>
          <p:cNvPr id="4" name="Titre 1">
            <a:extLst>
              <a:ext uri="{FF2B5EF4-FFF2-40B4-BE49-F238E27FC236}">
                <a16:creationId xmlns:a16="http://schemas.microsoft.com/office/drawing/2014/main" id="{B5EBB074-0678-75F7-8F30-48BD0DB74A32}"/>
              </a:ext>
            </a:extLst>
          </p:cNvPr>
          <p:cNvSpPr>
            <a:spLocks noGrp="1"/>
          </p:cNvSpPr>
          <p:nvPr>
            <p:ph type="title"/>
          </p:nvPr>
        </p:nvSpPr>
        <p:spPr>
          <a:xfrm>
            <a:off x="423862" y="658957"/>
            <a:ext cx="11344275" cy="1112693"/>
          </a:xfrm>
        </p:spPr>
        <p:txBody>
          <a:bodyPr>
            <a:normAutofit fontScale="90000"/>
          </a:bodyPr>
          <a:lstStyle/>
          <a:p>
            <a:pPr algn="ctr">
              <a:lnSpc>
                <a:spcPct val="115000"/>
              </a:lnSpc>
              <a:spcBef>
                <a:spcPts val="1500"/>
              </a:spcBef>
              <a:spcAft>
                <a:spcPts val="750"/>
              </a:spcAft>
            </a:pPr>
            <a:r>
              <a:rPr lang="fr-FR" sz="3600" kern="0" dirty="0">
                <a:solidFill>
                  <a:srgbClr val="333333"/>
                </a:solidFill>
                <a:effectLst/>
                <a:latin typeface="Engravers MT" panose="02090707080505020304" pitchFamily="18" charset="77"/>
                <a:ea typeface="Times New Roman" panose="02020603050405020304" pitchFamily="18" charset="0"/>
                <a:cs typeface="Times New Roman" panose="02020603050405020304" pitchFamily="18" charset="0"/>
              </a:rPr>
              <a:t>Éléments multimédias et ses applications : leurs différents éléments jouent un rôle essentiel</a:t>
            </a:r>
            <a:r>
              <a:rPr lang="fr-FR" sz="1800" kern="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t>
            </a:r>
            <a:br>
              <a:rPr lang="fr-FR" sz="1800" kern="100" dirty="0">
                <a:effectLst/>
                <a:latin typeface="Aptos" panose="020B0004020202020204" pitchFamily="34" charset="0"/>
                <a:ea typeface="Aptos" panose="020B0004020202020204" pitchFamily="34" charset="0"/>
                <a:cs typeface="Times New Roman" panose="02020603050405020304" pitchFamily="18" charset="0"/>
              </a:rPr>
            </a:br>
            <a:endParaRPr lang="fr-FR" dirty="0"/>
          </a:p>
        </p:txBody>
      </p:sp>
      <p:sp>
        <p:nvSpPr>
          <p:cNvPr id="2" name="Espace réservé du pied de page 4">
            <a:extLst>
              <a:ext uri="{FF2B5EF4-FFF2-40B4-BE49-F238E27FC236}">
                <a16:creationId xmlns:a16="http://schemas.microsoft.com/office/drawing/2014/main" id="{F778B709-40D3-9D15-E9F1-DAA4325953D7}"/>
              </a:ext>
            </a:extLst>
          </p:cNvPr>
          <p:cNvSpPr>
            <a:spLocks noGrp="1"/>
          </p:cNvSpPr>
          <p:nvPr>
            <p:ph type="ftr" sz="quarter" idx="11"/>
          </p:nvPr>
        </p:nvSpPr>
        <p:spPr>
          <a:xfrm>
            <a:off x="642938" y="6386514"/>
            <a:ext cx="6297612" cy="365125"/>
          </a:xfrm>
        </p:spPr>
        <p:txBody>
          <a:bodyPr/>
          <a:lstStyle/>
          <a:p>
            <a:r>
              <a:rPr lang="fr-FR" dirty="0"/>
              <a:t>Formation DE AES Campus du Vallon Maurs- Années 25 -26.</a:t>
            </a:r>
          </a:p>
        </p:txBody>
      </p:sp>
    </p:spTree>
    <p:extLst>
      <p:ext uri="{BB962C8B-B14F-4D97-AF65-F5344CB8AC3E}">
        <p14:creationId xmlns:p14="http://schemas.microsoft.com/office/powerpoint/2010/main" val="7277169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8DBFA1-6ADF-2AF7-5498-8921BF5D81EF}"/>
              </a:ext>
            </a:extLst>
          </p:cNvPr>
          <p:cNvSpPr>
            <a:spLocks noGrp="1"/>
          </p:cNvSpPr>
          <p:nvPr>
            <p:ph type="title"/>
          </p:nvPr>
        </p:nvSpPr>
        <p:spPr>
          <a:xfrm>
            <a:off x="761799" y="212521"/>
            <a:ext cx="10380573" cy="1432273"/>
          </a:xfrm>
        </p:spPr>
        <p:txBody>
          <a:bodyPr>
            <a:normAutofit fontScale="90000"/>
          </a:bodyPr>
          <a:lstStyle/>
          <a:p>
            <a:pPr algn="ctr"/>
            <a:r>
              <a:rPr lang="fr-FR" sz="3600" kern="0" dirty="0">
                <a:solidFill>
                  <a:srgbClr val="333333"/>
                </a:solidFill>
                <a:effectLst/>
                <a:latin typeface="Engravers MT" panose="02090707080505020304" pitchFamily="18" charset="77"/>
                <a:ea typeface="Times New Roman" panose="02020603050405020304" pitchFamily="18" charset="0"/>
                <a:cs typeface="Times New Roman" panose="02020603050405020304" pitchFamily="18" charset="0"/>
              </a:rPr>
              <a:t>Avantages du multimédia et de ses applications</a:t>
            </a:r>
            <a:br>
              <a:rPr lang="fr-FR" sz="1800" kern="100" dirty="0">
                <a:effectLst/>
                <a:latin typeface="Aptos" panose="020B0004020202020204" pitchFamily="34" charset="0"/>
                <a:ea typeface="Aptos" panose="020B0004020202020204" pitchFamily="34"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E5C04052-6D72-FDFD-4F83-553F925F9457}"/>
              </a:ext>
            </a:extLst>
          </p:cNvPr>
          <p:cNvSpPr>
            <a:spLocks noGrp="1"/>
          </p:cNvSpPr>
          <p:nvPr>
            <p:ph idx="1"/>
          </p:nvPr>
        </p:nvSpPr>
        <p:spPr>
          <a:xfrm>
            <a:off x="359569" y="1482188"/>
            <a:ext cx="11472862" cy="4986338"/>
          </a:xfr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p:spPr>
        <p:txBody>
          <a:bodyPr>
            <a:normAutofit fontScale="32500" lnSpcReduction="20000"/>
          </a:bodyPr>
          <a:lstStyle/>
          <a:p>
            <a:pPr>
              <a:lnSpc>
                <a:spcPct val="115000"/>
              </a:lnSpc>
              <a:spcBef>
                <a:spcPts val="750"/>
              </a:spcBef>
              <a:spcAft>
                <a:spcPts val="750"/>
              </a:spcAft>
            </a:pPr>
            <a:r>
              <a:rPr lang="fr-FR" sz="8000" b="1" kern="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Créativité</a:t>
            </a:r>
            <a:endParaRPr lang="fr-FR" sz="8000" kern="100" dirty="0">
              <a:effectLst/>
              <a:latin typeface="Arial" panose="020B0604020202020204" pitchFamily="34" charset="0"/>
              <a:ea typeface="Aptos" panose="020B0004020202020204" pitchFamily="34" charset="0"/>
              <a:cs typeface="Arial" panose="020B0604020202020204" pitchFamily="34" charset="0"/>
            </a:endParaRPr>
          </a:p>
          <a:p>
            <a:pPr>
              <a:lnSpc>
                <a:spcPct val="115000"/>
              </a:lnSpc>
              <a:spcAft>
                <a:spcPts val="750"/>
              </a:spcAft>
            </a:pPr>
            <a:r>
              <a:rPr lang="fr-FR" sz="8000" kern="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Il offre une large gamme d’applications créatives pour la communication de l’information.</a:t>
            </a:r>
            <a:endParaRPr lang="fr-FR" sz="8000" kern="100" dirty="0">
              <a:effectLst/>
              <a:latin typeface="Arial" panose="020B0604020202020204" pitchFamily="34" charset="0"/>
              <a:ea typeface="Aptos" panose="020B0004020202020204" pitchFamily="34" charset="0"/>
              <a:cs typeface="Arial" panose="020B0604020202020204" pitchFamily="34" charset="0"/>
            </a:endParaRPr>
          </a:p>
          <a:p>
            <a:pPr>
              <a:lnSpc>
                <a:spcPct val="115000"/>
              </a:lnSpc>
              <a:spcBef>
                <a:spcPts val="750"/>
              </a:spcBef>
              <a:spcAft>
                <a:spcPts val="750"/>
              </a:spcAft>
            </a:pPr>
            <a:r>
              <a:rPr lang="fr-FR" sz="8000" b="1" kern="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Variété</a:t>
            </a:r>
            <a:endParaRPr lang="fr-FR" sz="8000" kern="100" dirty="0">
              <a:effectLst/>
              <a:latin typeface="Arial" panose="020B0604020202020204" pitchFamily="34" charset="0"/>
              <a:ea typeface="Aptos" panose="020B0004020202020204" pitchFamily="34" charset="0"/>
              <a:cs typeface="Arial" panose="020B0604020202020204" pitchFamily="34" charset="0"/>
            </a:endParaRPr>
          </a:p>
          <a:p>
            <a:pPr>
              <a:lnSpc>
                <a:spcPct val="115000"/>
              </a:lnSpc>
              <a:spcAft>
                <a:spcPts val="750"/>
              </a:spcAft>
            </a:pPr>
            <a:r>
              <a:rPr lang="fr-FR" sz="8000" kern="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Il s'adresse à tous les types de personnes.</a:t>
            </a:r>
            <a:endParaRPr lang="fr-FR" sz="8000" kern="100" dirty="0">
              <a:effectLst/>
              <a:latin typeface="Arial" panose="020B0604020202020204" pitchFamily="34" charset="0"/>
              <a:ea typeface="Aptos" panose="020B0004020202020204" pitchFamily="34" charset="0"/>
              <a:cs typeface="Arial" panose="020B0604020202020204" pitchFamily="34" charset="0"/>
            </a:endParaRPr>
          </a:p>
          <a:p>
            <a:pPr>
              <a:lnSpc>
                <a:spcPct val="115000"/>
              </a:lnSpc>
              <a:spcBef>
                <a:spcPts val="750"/>
              </a:spcBef>
              <a:spcAft>
                <a:spcPts val="750"/>
              </a:spcAft>
            </a:pPr>
            <a:r>
              <a:rPr lang="fr-FR" sz="8000" b="1" kern="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Rentable</a:t>
            </a:r>
            <a:endParaRPr lang="fr-FR" sz="8000" kern="100" dirty="0">
              <a:effectLst/>
              <a:latin typeface="Arial" panose="020B0604020202020204" pitchFamily="34" charset="0"/>
              <a:ea typeface="Aptos" panose="020B0004020202020204" pitchFamily="34" charset="0"/>
              <a:cs typeface="Arial" panose="020B0604020202020204" pitchFamily="34" charset="0"/>
            </a:endParaRPr>
          </a:p>
          <a:p>
            <a:pPr>
              <a:lnSpc>
                <a:spcPct val="115000"/>
              </a:lnSpc>
              <a:spcAft>
                <a:spcPts val="750"/>
              </a:spcAft>
            </a:pPr>
            <a:r>
              <a:rPr lang="fr-FR" sz="8000" kern="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La plupart des produits multimédias ne nécessitent qu'un achat unique d'un appareil, ce qui les rend rentables à long terme.</a:t>
            </a:r>
            <a:endParaRPr lang="fr-FR" sz="8000" kern="100" dirty="0">
              <a:effectLst/>
              <a:latin typeface="Arial" panose="020B0604020202020204" pitchFamily="34" charset="0"/>
              <a:ea typeface="Aptos" panose="020B0004020202020204" pitchFamily="34" charset="0"/>
              <a:cs typeface="Arial" panose="020B0604020202020204" pitchFamily="34" charset="0"/>
            </a:endParaRPr>
          </a:p>
          <a:p>
            <a:endParaRPr lang="fr-FR" dirty="0"/>
          </a:p>
        </p:txBody>
      </p:sp>
      <p:sp>
        <p:nvSpPr>
          <p:cNvPr id="4" name="Espace réservé du pied de page 4">
            <a:extLst>
              <a:ext uri="{FF2B5EF4-FFF2-40B4-BE49-F238E27FC236}">
                <a16:creationId xmlns:a16="http://schemas.microsoft.com/office/drawing/2014/main" id="{2601D080-4588-3414-BEA9-8BD0B296346A}"/>
              </a:ext>
            </a:extLst>
          </p:cNvPr>
          <p:cNvSpPr>
            <a:spLocks noGrp="1"/>
          </p:cNvSpPr>
          <p:nvPr>
            <p:ph type="ftr" sz="quarter" idx="11"/>
          </p:nvPr>
        </p:nvSpPr>
        <p:spPr>
          <a:xfrm>
            <a:off x="642938" y="6492875"/>
            <a:ext cx="6297612" cy="365125"/>
          </a:xfrm>
        </p:spPr>
        <p:txBody>
          <a:bodyPr/>
          <a:lstStyle/>
          <a:p>
            <a:r>
              <a:rPr lang="fr-FR" dirty="0"/>
              <a:t>Formation DE AES Campus du Vallon Maurs- Années 25 -26.</a:t>
            </a:r>
          </a:p>
        </p:txBody>
      </p:sp>
    </p:spTree>
    <p:extLst>
      <p:ext uri="{BB962C8B-B14F-4D97-AF65-F5344CB8AC3E}">
        <p14:creationId xmlns:p14="http://schemas.microsoft.com/office/powerpoint/2010/main" val="2033034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7AFD29-FF79-98A4-DFF5-4E569EBA7297}"/>
              </a:ext>
            </a:extLst>
          </p:cNvPr>
          <p:cNvSpPr>
            <a:spLocks noGrp="1"/>
          </p:cNvSpPr>
          <p:nvPr>
            <p:ph type="title"/>
          </p:nvPr>
        </p:nvSpPr>
        <p:spPr>
          <a:xfrm>
            <a:off x="195263" y="129948"/>
            <a:ext cx="11801474" cy="1432273"/>
          </a:xfrm>
        </p:spPr>
        <p:txBody>
          <a:bodyPr>
            <a:normAutofit/>
          </a:bodyPr>
          <a:lstStyle/>
          <a:p>
            <a:pPr algn="ctr"/>
            <a:r>
              <a:rPr lang="fr-FR" sz="3200" kern="0" dirty="0">
                <a:solidFill>
                  <a:srgbClr val="1F1F1F"/>
                </a:solidFill>
                <a:effectLst/>
                <a:latin typeface="Engravers MT" panose="02090707080505020304" pitchFamily="18" charset="77"/>
                <a:ea typeface="Times New Roman" panose="02020603050405020304" pitchFamily="18" charset="0"/>
                <a:cs typeface="Times New Roman" panose="02020603050405020304" pitchFamily="18" charset="0"/>
              </a:rPr>
              <a:t>Qu'est-ce que la connaissance de la technologie ?</a:t>
            </a:r>
            <a:endParaRPr lang="fr-FR" sz="3200" dirty="0">
              <a:latin typeface="Engravers MT" panose="02090707080505020304" pitchFamily="18" charset="77"/>
            </a:endParaRPr>
          </a:p>
        </p:txBody>
      </p:sp>
      <p:sp>
        <p:nvSpPr>
          <p:cNvPr id="3" name="Espace réservé du contenu 2">
            <a:extLst>
              <a:ext uri="{FF2B5EF4-FFF2-40B4-BE49-F238E27FC236}">
                <a16:creationId xmlns:a16="http://schemas.microsoft.com/office/drawing/2014/main" id="{F2F6A758-32B7-C5F0-C0BC-FD48CEDE9BA9}"/>
              </a:ext>
            </a:extLst>
          </p:cNvPr>
          <p:cNvSpPr>
            <a:spLocks noGrp="1"/>
          </p:cNvSpPr>
          <p:nvPr>
            <p:ph idx="1"/>
          </p:nvPr>
        </p:nvSpPr>
        <p:spPr>
          <a:xfrm>
            <a:off x="416719" y="2028824"/>
            <a:ext cx="11358562" cy="4371975"/>
          </a:xfr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p:spPr>
        <p:txBody>
          <a:bodyPr/>
          <a:lstStyle/>
          <a:p>
            <a:pPr algn="just"/>
            <a:r>
              <a:rPr lang="fr-FR" sz="3200" kern="0" dirty="0">
                <a:solidFill>
                  <a:srgbClr val="040C28"/>
                </a:solidFill>
                <a:effectLst/>
                <a:latin typeface="Arial" panose="020B0604020202020204" pitchFamily="34" charset="0"/>
                <a:ea typeface="Times New Roman" panose="02020603050405020304" pitchFamily="18" charset="0"/>
                <a:cs typeface="Arial" panose="020B0604020202020204" pitchFamily="34" charset="0"/>
              </a:rPr>
              <a:t>La compréhension par une personne de la fonction et du fonctionnement de la technologie et des applications actuellement disponibles sur cette technologie</a:t>
            </a:r>
            <a:r>
              <a:rPr lang="fr-FR" sz="32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 par exemple, une compréhension de la façon d'utiliser une tablette, de télécharger une application et de partager une capture d'écran de quelque chose créé dans cette application.</a:t>
            </a:r>
            <a:endParaRPr lang="fr-FR" sz="3200" kern="100" dirty="0">
              <a:effectLst/>
              <a:latin typeface="Arial" panose="020B0604020202020204" pitchFamily="34" charset="0"/>
              <a:ea typeface="Aptos" panose="020B0004020202020204" pitchFamily="34" charset="0"/>
              <a:cs typeface="Arial" panose="020B0604020202020204" pitchFamily="34" charset="0"/>
            </a:endParaRPr>
          </a:p>
          <a:p>
            <a:endParaRPr lang="fr-FR" dirty="0"/>
          </a:p>
        </p:txBody>
      </p:sp>
      <p:pic>
        <p:nvPicPr>
          <p:cNvPr id="3074" name="Picture 2" descr="l'innovation humaine, l'intelligence ou la connaissance. abstrait de la  technologie humaine. 5579830 Art vectoriel chez Vecteezy">
            <a:extLst>
              <a:ext uri="{FF2B5EF4-FFF2-40B4-BE49-F238E27FC236}">
                <a16:creationId xmlns:a16="http://schemas.microsoft.com/office/drawing/2014/main" id="{879EC1F9-4470-D512-0300-CDEEE44D87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8313" y="846084"/>
            <a:ext cx="2276475" cy="1177365"/>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pied de page 4">
            <a:extLst>
              <a:ext uri="{FF2B5EF4-FFF2-40B4-BE49-F238E27FC236}">
                <a16:creationId xmlns:a16="http://schemas.microsoft.com/office/drawing/2014/main" id="{01816E12-2A60-4BFE-8391-D67CE381A695}"/>
              </a:ext>
            </a:extLst>
          </p:cNvPr>
          <p:cNvSpPr>
            <a:spLocks noGrp="1"/>
          </p:cNvSpPr>
          <p:nvPr>
            <p:ph type="ftr" sz="quarter" idx="11"/>
          </p:nvPr>
        </p:nvSpPr>
        <p:spPr>
          <a:xfrm>
            <a:off x="662820" y="6400799"/>
            <a:ext cx="6297612" cy="365125"/>
          </a:xfrm>
        </p:spPr>
        <p:txBody>
          <a:bodyPr/>
          <a:lstStyle/>
          <a:p>
            <a:r>
              <a:rPr lang="fr-FR" dirty="0"/>
              <a:t>Formation DE AES Campus du Vallon Maurs- Années 25 -26</a:t>
            </a:r>
          </a:p>
        </p:txBody>
      </p:sp>
    </p:spTree>
    <p:extLst>
      <p:ext uri="{BB962C8B-B14F-4D97-AF65-F5344CB8AC3E}">
        <p14:creationId xmlns:p14="http://schemas.microsoft.com/office/powerpoint/2010/main" val="35956905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738CECB-FD78-FB57-84FB-530EC7C60C3D}"/>
              </a:ext>
            </a:extLst>
          </p:cNvPr>
          <p:cNvSpPr>
            <a:spLocks noGrp="1"/>
          </p:cNvSpPr>
          <p:nvPr>
            <p:ph idx="1"/>
          </p:nvPr>
        </p:nvSpPr>
        <p:spPr>
          <a:xfrm>
            <a:off x="485775" y="1528763"/>
            <a:ext cx="11329988" cy="5000625"/>
          </a:xfr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p:spPr>
        <p:txBody>
          <a:bodyPr/>
          <a:lstStyle/>
          <a:p>
            <a:pPr>
              <a:lnSpc>
                <a:spcPct val="115000"/>
              </a:lnSpc>
              <a:spcBef>
                <a:spcPts val="750"/>
              </a:spcBef>
              <a:spcAft>
                <a:spcPts val="750"/>
              </a:spcAft>
            </a:pPr>
            <a:r>
              <a:rPr lang="fr-FR" sz="3200" b="1" kern="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Approche réaliste</a:t>
            </a:r>
            <a:endParaRPr lang="fr-FR" sz="3200" kern="100" dirty="0">
              <a:effectLst/>
              <a:latin typeface="Arial" panose="020B0604020202020204" pitchFamily="34" charset="0"/>
              <a:ea typeface="Aptos" panose="020B0004020202020204" pitchFamily="34" charset="0"/>
              <a:cs typeface="Arial" panose="020B0604020202020204" pitchFamily="34" charset="0"/>
            </a:endParaRPr>
          </a:p>
          <a:p>
            <a:pPr>
              <a:lnSpc>
                <a:spcPct val="115000"/>
              </a:lnSpc>
              <a:spcAft>
                <a:spcPts val="750"/>
              </a:spcAft>
            </a:pPr>
            <a:r>
              <a:rPr lang="fr-FR" sz="3200" kern="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Il offre une approche plus réaliste de l'apprentissage</a:t>
            </a:r>
            <a:endParaRPr lang="fr-FR" sz="3200" kern="100" dirty="0">
              <a:effectLst/>
              <a:latin typeface="Arial" panose="020B0604020202020204" pitchFamily="34" charset="0"/>
              <a:ea typeface="Aptos" panose="020B0004020202020204" pitchFamily="34" charset="0"/>
              <a:cs typeface="Arial" panose="020B0604020202020204" pitchFamily="34" charset="0"/>
            </a:endParaRPr>
          </a:p>
          <a:p>
            <a:pPr>
              <a:lnSpc>
                <a:spcPct val="115000"/>
              </a:lnSpc>
              <a:spcBef>
                <a:spcPts val="750"/>
              </a:spcBef>
              <a:spcAft>
                <a:spcPts val="750"/>
              </a:spcAft>
            </a:pPr>
            <a:r>
              <a:rPr lang="fr-FR" sz="3200" b="1" kern="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Branché</a:t>
            </a:r>
            <a:endParaRPr lang="fr-FR" sz="3200" kern="100" dirty="0">
              <a:effectLst/>
              <a:latin typeface="Arial" panose="020B0604020202020204" pitchFamily="34" charset="0"/>
              <a:ea typeface="Aptos" panose="020B0004020202020204" pitchFamily="34" charset="0"/>
              <a:cs typeface="Arial" panose="020B0604020202020204" pitchFamily="34" charset="0"/>
            </a:endParaRPr>
          </a:p>
          <a:p>
            <a:pPr>
              <a:lnSpc>
                <a:spcPct val="115000"/>
              </a:lnSpc>
              <a:spcAft>
                <a:spcPts val="750"/>
              </a:spcAft>
            </a:pPr>
            <a:r>
              <a:rPr lang="fr-FR" sz="3200" kern="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La culture actuelle intègre le multimédia dans tous les domaines de la vie, ce qui en fait la forme de communication la plus tendance.</a:t>
            </a:r>
            <a:endParaRPr lang="fr-FR" sz="3200" kern="100" dirty="0">
              <a:effectLst/>
              <a:latin typeface="Arial" panose="020B0604020202020204" pitchFamily="34" charset="0"/>
              <a:ea typeface="Aptos" panose="020B0004020202020204" pitchFamily="34" charset="0"/>
              <a:cs typeface="Arial" panose="020B0604020202020204" pitchFamily="34" charset="0"/>
            </a:endParaRPr>
          </a:p>
          <a:p>
            <a:endParaRPr lang="fr-FR" dirty="0"/>
          </a:p>
        </p:txBody>
      </p:sp>
      <p:sp>
        <p:nvSpPr>
          <p:cNvPr id="4" name="Titre 1">
            <a:extLst>
              <a:ext uri="{FF2B5EF4-FFF2-40B4-BE49-F238E27FC236}">
                <a16:creationId xmlns:a16="http://schemas.microsoft.com/office/drawing/2014/main" id="{1231A401-25E7-3D48-D29A-04183A76D3A4}"/>
              </a:ext>
            </a:extLst>
          </p:cNvPr>
          <p:cNvSpPr>
            <a:spLocks noGrp="1"/>
          </p:cNvSpPr>
          <p:nvPr>
            <p:ph type="title"/>
          </p:nvPr>
        </p:nvSpPr>
        <p:spPr>
          <a:xfrm>
            <a:off x="761799" y="212521"/>
            <a:ext cx="10380573" cy="1432273"/>
          </a:xfrm>
        </p:spPr>
        <p:txBody>
          <a:bodyPr>
            <a:normAutofit fontScale="90000"/>
          </a:bodyPr>
          <a:lstStyle/>
          <a:p>
            <a:pPr algn="ctr"/>
            <a:r>
              <a:rPr lang="fr-FR" sz="3600" kern="0" dirty="0">
                <a:solidFill>
                  <a:srgbClr val="333333"/>
                </a:solidFill>
                <a:effectLst/>
                <a:latin typeface="Engravers MT" panose="02090707080505020304" pitchFamily="18" charset="77"/>
                <a:ea typeface="Times New Roman" panose="02020603050405020304" pitchFamily="18" charset="0"/>
                <a:cs typeface="Times New Roman" panose="02020603050405020304" pitchFamily="18" charset="0"/>
              </a:rPr>
              <a:t>Avantages du multimédia et de ses applications</a:t>
            </a:r>
            <a:br>
              <a:rPr lang="fr-FR" sz="1800" kern="100" dirty="0">
                <a:effectLst/>
                <a:latin typeface="Aptos" panose="020B0004020202020204" pitchFamily="34" charset="0"/>
                <a:ea typeface="Aptos" panose="020B0004020202020204" pitchFamily="34" charset="0"/>
                <a:cs typeface="Times New Roman" panose="02020603050405020304" pitchFamily="18" charset="0"/>
              </a:rPr>
            </a:br>
            <a:endParaRPr lang="fr-FR" dirty="0"/>
          </a:p>
        </p:txBody>
      </p:sp>
      <p:sp>
        <p:nvSpPr>
          <p:cNvPr id="2" name="Espace réservé du pied de page 4">
            <a:extLst>
              <a:ext uri="{FF2B5EF4-FFF2-40B4-BE49-F238E27FC236}">
                <a16:creationId xmlns:a16="http://schemas.microsoft.com/office/drawing/2014/main" id="{BD52BB7D-F711-7CE5-3525-D1FF8685E114}"/>
              </a:ext>
            </a:extLst>
          </p:cNvPr>
          <p:cNvSpPr>
            <a:spLocks noGrp="1"/>
          </p:cNvSpPr>
          <p:nvPr>
            <p:ph type="ftr" sz="quarter" idx="11"/>
          </p:nvPr>
        </p:nvSpPr>
        <p:spPr>
          <a:xfrm>
            <a:off x="642938" y="6492875"/>
            <a:ext cx="6297612" cy="365125"/>
          </a:xfrm>
        </p:spPr>
        <p:txBody>
          <a:bodyPr/>
          <a:lstStyle/>
          <a:p>
            <a:r>
              <a:rPr lang="fr-FR" dirty="0"/>
              <a:t>Formation DE AES Campus du Vallon Maurs- Années 25 -26.</a:t>
            </a:r>
          </a:p>
        </p:txBody>
      </p:sp>
    </p:spTree>
    <p:extLst>
      <p:ext uri="{BB962C8B-B14F-4D97-AF65-F5344CB8AC3E}">
        <p14:creationId xmlns:p14="http://schemas.microsoft.com/office/powerpoint/2010/main" val="13870996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7D85F9-7F00-DEE2-C134-0556EE8CD14A}"/>
              </a:ext>
            </a:extLst>
          </p:cNvPr>
          <p:cNvSpPr>
            <a:spLocks noGrp="1"/>
          </p:cNvSpPr>
          <p:nvPr>
            <p:ph type="title"/>
          </p:nvPr>
        </p:nvSpPr>
        <p:spPr>
          <a:xfrm>
            <a:off x="761799" y="157162"/>
            <a:ext cx="10380573" cy="900113"/>
          </a:xfrm>
        </p:spPr>
        <p:txBody>
          <a:bodyPr>
            <a:normAutofit fontScale="90000"/>
          </a:bodyPr>
          <a:lstStyle/>
          <a:p>
            <a:pPr algn="ctr"/>
            <a:r>
              <a:rPr lang="fr-FR" sz="3200" kern="0" dirty="0">
                <a:solidFill>
                  <a:srgbClr val="333333"/>
                </a:solidFill>
                <a:effectLst/>
                <a:latin typeface="Engravers MT" panose="02090707080505020304" pitchFamily="18" charset="77"/>
                <a:ea typeface="Times New Roman" panose="02020603050405020304" pitchFamily="18" charset="0"/>
                <a:cs typeface="Times New Roman" panose="02020603050405020304" pitchFamily="18" charset="0"/>
              </a:rPr>
              <a:t>Inconvénients du multimédia</a:t>
            </a:r>
            <a:br>
              <a:rPr lang="fr-FR" sz="1800" kern="100" dirty="0">
                <a:effectLst/>
                <a:latin typeface="Aptos" panose="020B0004020202020204" pitchFamily="34" charset="0"/>
                <a:ea typeface="Aptos" panose="020B0004020202020204" pitchFamily="34"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E8C5F0E4-00A7-D447-8FEB-2BF452DD4161}"/>
              </a:ext>
            </a:extLst>
          </p:cNvPr>
          <p:cNvSpPr>
            <a:spLocks noGrp="1"/>
          </p:cNvSpPr>
          <p:nvPr>
            <p:ph idx="1"/>
          </p:nvPr>
        </p:nvSpPr>
        <p:spPr>
          <a:xfrm>
            <a:off x="285751" y="1057275"/>
            <a:ext cx="11615963" cy="5445125"/>
          </a:xfr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p:spPr>
        <p:txBody>
          <a:bodyPr>
            <a:normAutofit fontScale="40000" lnSpcReduction="20000"/>
          </a:bodyPr>
          <a:lstStyle/>
          <a:p>
            <a:pPr algn="just">
              <a:lnSpc>
                <a:spcPct val="115000"/>
              </a:lnSpc>
              <a:spcBef>
                <a:spcPts val="750"/>
              </a:spcBef>
              <a:spcAft>
                <a:spcPts val="750"/>
              </a:spcAft>
            </a:pPr>
            <a:r>
              <a:rPr lang="fr-FR" sz="6700" b="1" kern="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Accessibilité</a:t>
            </a:r>
            <a:endParaRPr lang="fr-FR" sz="6700" kern="100" dirty="0">
              <a:effectLst/>
              <a:latin typeface="Arial" panose="020B0604020202020204" pitchFamily="34" charset="0"/>
              <a:ea typeface="Aptos" panose="020B0004020202020204" pitchFamily="34" charset="0"/>
              <a:cs typeface="Arial" panose="020B0604020202020204" pitchFamily="34" charset="0"/>
            </a:endParaRPr>
          </a:p>
          <a:p>
            <a:pPr algn="just">
              <a:lnSpc>
                <a:spcPct val="115000"/>
              </a:lnSpc>
              <a:spcAft>
                <a:spcPts val="750"/>
              </a:spcAft>
            </a:pPr>
            <a:r>
              <a:rPr lang="fr-FR" sz="6700" kern="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Les dispositifs de diffusion multimédia ont besoin d'électricité pour fonctionner. La plupart des zones rurales ne disposent pas des équipements de base nécessaires à la diffusion multimédia.</a:t>
            </a:r>
            <a:endParaRPr lang="fr-FR" sz="6700" kern="100" dirty="0">
              <a:effectLst/>
              <a:latin typeface="Arial" panose="020B0604020202020204" pitchFamily="34" charset="0"/>
              <a:ea typeface="Aptos" panose="020B0004020202020204" pitchFamily="34" charset="0"/>
              <a:cs typeface="Arial" panose="020B0604020202020204" pitchFamily="34" charset="0"/>
            </a:endParaRPr>
          </a:p>
          <a:p>
            <a:pPr algn="just">
              <a:lnSpc>
                <a:spcPct val="115000"/>
              </a:lnSpc>
              <a:spcBef>
                <a:spcPts val="750"/>
              </a:spcBef>
              <a:spcAft>
                <a:spcPts val="750"/>
              </a:spcAft>
            </a:pPr>
            <a:r>
              <a:rPr lang="fr-FR" sz="6700" b="1" kern="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Distrayant</a:t>
            </a:r>
            <a:endParaRPr lang="fr-FR" sz="6700" kern="100" dirty="0">
              <a:effectLst/>
              <a:latin typeface="Arial" panose="020B0604020202020204" pitchFamily="34" charset="0"/>
              <a:ea typeface="Aptos" panose="020B0004020202020204" pitchFamily="34" charset="0"/>
              <a:cs typeface="Arial" panose="020B0604020202020204" pitchFamily="34" charset="0"/>
            </a:endParaRPr>
          </a:p>
          <a:p>
            <a:pPr algn="just">
              <a:lnSpc>
                <a:spcPct val="115000"/>
              </a:lnSpc>
              <a:spcAft>
                <a:spcPts val="750"/>
              </a:spcAft>
            </a:pPr>
            <a:r>
              <a:rPr lang="fr-FR" sz="6700" kern="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Cela peut détourner l'attention d'informations importantes en raison de sa nature accrocheuse.</a:t>
            </a:r>
            <a:endParaRPr lang="fr-FR" sz="6700" kern="100" dirty="0">
              <a:effectLst/>
              <a:latin typeface="Arial" panose="020B0604020202020204" pitchFamily="34" charset="0"/>
              <a:ea typeface="Aptos" panose="020B0004020202020204" pitchFamily="34" charset="0"/>
              <a:cs typeface="Arial" panose="020B0604020202020204" pitchFamily="34" charset="0"/>
            </a:endParaRPr>
          </a:p>
          <a:p>
            <a:pPr algn="just">
              <a:lnSpc>
                <a:spcPct val="115000"/>
              </a:lnSpc>
              <a:spcBef>
                <a:spcPts val="750"/>
              </a:spcBef>
              <a:spcAft>
                <a:spcPts val="750"/>
              </a:spcAft>
            </a:pPr>
            <a:r>
              <a:rPr lang="fr-FR" sz="6700" b="1" kern="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Cher</a:t>
            </a:r>
            <a:endParaRPr lang="fr-FR" sz="6700" kern="100" dirty="0">
              <a:effectLst/>
              <a:latin typeface="Arial" panose="020B0604020202020204" pitchFamily="34" charset="0"/>
              <a:ea typeface="Aptos" panose="020B0004020202020204" pitchFamily="34" charset="0"/>
              <a:cs typeface="Arial" panose="020B0604020202020204" pitchFamily="34" charset="0"/>
            </a:endParaRPr>
          </a:p>
          <a:p>
            <a:pPr algn="just">
              <a:lnSpc>
                <a:spcPct val="115000"/>
              </a:lnSpc>
              <a:spcAft>
                <a:spcPts val="750"/>
              </a:spcAft>
            </a:pPr>
            <a:r>
              <a:rPr lang="fr-FR" sz="6700" kern="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Comparée aux supports d’information traditionnels, la production multimédia est coûteuse.</a:t>
            </a:r>
            <a:endParaRPr lang="fr-FR" sz="6700" kern="100" dirty="0">
              <a:effectLst/>
              <a:latin typeface="Arial" panose="020B0604020202020204" pitchFamily="34" charset="0"/>
              <a:ea typeface="Aptos" panose="020B0004020202020204" pitchFamily="34" charset="0"/>
              <a:cs typeface="Arial" panose="020B0604020202020204" pitchFamily="34" charset="0"/>
            </a:endParaRPr>
          </a:p>
          <a:p>
            <a:endParaRPr lang="fr-FR" dirty="0"/>
          </a:p>
        </p:txBody>
      </p:sp>
      <p:sp>
        <p:nvSpPr>
          <p:cNvPr id="4" name="Espace réservé du pied de page 4">
            <a:extLst>
              <a:ext uri="{FF2B5EF4-FFF2-40B4-BE49-F238E27FC236}">
                <a16:creationId xmlns:a16="http://schemas.microsoft.com/office/drawing/2014/main" id="{E276FA0C-EAEC-6566-B0B6-4F76BD2BB0EC}"/>
              </a:ext>
            </a:extLst>
          </p:cNvPr>
          <p:cNvSpPr>
            <a:spLocks noGrp="1"/>
          </p:cNvSpPr>
          <p:nvPr>
            <p:ph type="ftr" sz="quarter" idx="11"/>
          </p:nvPr>
        </p:nvSpPr>
        <p:spPr>
          <a:xfrm>
            <a:off x="642938" y="6492875"/>
            <a:ext cx="6297612" cy="365125"/>
          </a:xfrm>
        </p:spPr>
        <p:txBody>
          <a:bodyPr/>
          <a:lstStyle/>
          <a:p>
            <a:r>
              <a:rPr lang="fr-FR" dirty="0"/>
              <a:t>Formation DE AES Campus du Vallon Maurs- Années 25 -26.</a:t>
            </a:r>
          </a:p>
        </p:txBody>
      </p:sp>
    </p:spTree>
    <p:extLst>
      <p:ext uri="{BB962C8B-B14F-4D97-AF65-F5344CB8AC3E}">
        <p14:creationId xmlns:p14="http://schemas.microsoft.com/office/powerpoint/2010/main" val="21328036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48026">
              <a:srgbClr val="F8D3C0"/>
            </a:gs>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6655305-0951-0DEC-1287-AA87E2E24CD5}"/>
              </a:ext>
            </a:extLst>
          </p:cNvPr>
          <p:cNvSpPr>
            <a:spLocks noGrp="1"/>
          </p:cNvSpPr>
          <p:nvPr>
            <p:ph idx="1"/>
          </p:nvPr>
        </p:nvSpPr>
        <p:spPr>
          <a:xfrm>
            <a:off x="171450" y="771526"/>
            <a:ext cx="11744325" cy="5600700"/>
          </a:xfrm>
          <a:gradFill>
            <a:gsLst>
              <a:gs pos="48026">
                <a:srgbClr val="F8D3C0"/>
              </a:gs>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p:spPr>
        <p:txBody>
          <a:bodyPr>
            <a:normAutofit fontScale="55000" lnSpcReduction="20000"/>
          </a:bodyPr>
          <a:lstStyle/>
          <a:p>
            <a:pPr algn="just">
              <a:lnSpc>
                <a:spcPct val="115000"/>
              </a:lnSpc>
              <a:spcBef>
                <a:spcPts val="750"/>
              </a:spcBef>
              <a:spcAft>
                <a:spcPts val="750"/>
              </a:spcAft>
            </a:pPr>
            <a:endParaRPr lang="fr-FR" sz="2400" b="1" kern="0" dirty="0">
              <a:solidFill>
                <a:srgbClr val="333333"/>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Bef>
                <a:spcPts val="750"/>
              </a:spcBef>
              <a:spcAft>
                <a:spcPts val="750"/>
              </a:spcAft>
            </a:pPr>
            <a:r>
              <a:rPr lang="fr-FR" sz="4600" b="1" kern="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Prend du temps</a:t>
            </a:r>
            <a:endParaRPr lang="fr-FR" sz="4600" kern="100" dirty="0">
              <a:effectLst/>
              <a:latin typeface="Arial" panose="020B0604020202020204" pitchFamily="34" charset="0"/>
              <a:ea typeface="Aptos" panose="020B0004020202020204" pitchFamily="34" charset="0"/>
              <a:cs typeface="Arial" panose="020B0604020202020204" pitchFamily="34" charset="0"/>
            </a:endParaRPr>
          </a:p>
          <a:p>
            <a:pPr algn="just">
              <a:lnSpc>
                <a:spcPct val="115000"/>
              </a:lnSpc>
              <a:spcAft>
                <a:spcPts val="750"/>
              </a:spcAft>
            </a:pPr>
            <a:r>
              <a:rPr lang="fr-FR" sz="4600" kern="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La création multimédia nécessite plus de temps en raison de sa nature créative.</a:t>
            </a:r>
            <a:endParaRPr lang="fr-FR" sz="46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Bef>
                <a:spcPts val="750"/>
              </a:spcBef>
              <a:spcAft>
                <a:spcPts val="750"/>
              </a:spcAft>
            </a:pPr>
            <a:r>
              <a:rPr lang="fr-FR" sz="4600" b="1" kern="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Nécessite une maîtrise</a:t>
            </a:r>
            <a:endParaRPr lang="fr-FR" sz="4600" kern="100" dirty="0">
              <a:effectLst/>
              <a:latin typeface="Arial" panose="020B0604020202020204" pitchFamily="34" charset="0"/>
              <a:ea typeface="Aptos" panose="020B0004020202020204" pitchFamily="34" charset="0"/>
              <a:cs typeface="Arial" panose="020B0604020202020204" pitchFamily="34" charset="0"/>
            </a:endParaRPr>
          </a:p>
          <a:p>
            <a:pPr algn="just">
              <a:lnSpc>
                <a:spcPct val="115000"/>
              </a:lnSpc>
              <a:spcAft>
                <a:spcPts val="750"/>
              </a:spcAft>
            </a:pPr>
            <a:r>
              <a:rPr lang="fr-FR" sz="4600" kern="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La maîtrise du multimédia nécessite beaucoup de temps et d’énergie car elle est complexe et implique un certain nombre d’éléments</a:t>
            </a:r>
            <a:endParaRPr lang="fr-FR" sz="4600" kern="100" dirty="0">
              <a:effectLst/>
              <a:latin typeface="Arial" panose="020B0604020202020204" pitchFamily="34" charset="0"/>
              <a:ea typeface="Aptos" panose="020B0004020202020204" pitchFamily="34" charset="0"/>
              <a:cs typeface="Arial" panose="020B0604020202020204" pitchFamily="34" charset="0"/>
            </a:endParaRPr>
          </a:p>
          <a:p>
            <a:pPr algn="just">
              <a:lnSpc>
                <a:spcPct val="115000"/>
              </a:lnSpc>
              <a:spcBef>
                <a:spcPts val="750"/>
              </a:spcBef>
              <a:spcAft>
                <a:spcPts val="750"/>
              </a:spcAft>
            </a:pPr>
            <a:r>
              <a:rPr lang="fr-FR" sz="4600" b="1" kern="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Fragile</a:t>
            </a:r>
            <a:endParaRPr lang="fr-FR" sz="4600" kern="100" dirty="0">
              <a:effectLst/>
              <a:latin typeface="Arial" panose="020B0604020202020204" pitchFamily="34" charset="0"/>
              <a:ea typeface="Aptos" panose="020B0004020202020204" pitchFamily="34" charset="0"/>
              <a:cs typeface="Arial" panose="020B0604020202020204" pitchFamily="34" charset="0"/>
            </a:endParaRPr>
          </a:p>
          <a:p>
            <a:pPr algn="just">
              <a:lnSpc>
                <a:spcPct val="115000"/>
              </a:lnSpc>
              <a:spcAft>
                <a:spcPts val="750"/>
              </a:spcAft>
            </a:pPr>
            <a:r>
              <a:rPr lang="fr-FR" sz="4600" kern="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Le multimédia est vulnérable car les appareils concernés peuvent facilement se casser ou se ternir. De plus, la plupart des appareils ne sont pas étanches, ce qui les rend fragiles. Certains dommages sont réparables tandis que d'autres ne contribuent pas à la pollution mondiale.</a:t>
            </a:r>
            <a:endParaRPr lang="fr-FR" sz="4600" kern="100" dirty="0">
              <a:effectLst/>
              <a:latin typeface="Arial" panose="020B0604020202020204" pitchFamily="34" charset="0"/>
              <a:ea typeface="Aptos" panose="020B0004020202020204" pitchFamily="34" charset="0"/>
              <a:cs typeface="Arial" panose="020B0604020202020204" pitchFamily="34" charset="0"/>
            </a:endParaRPr>
          </a:p>
          <a:p>
            <a:pPr algn="just"/>
            <a:endParaRPr lang="fr-FR" dirty="0"/>
          </a:p>
        </p:txBody>
      </p:sp>
      <p:sp>
        <p:nvSpPr>
          <p:cNvPr id="4" name="Titre 1">
            <a:extLst>
              <a:ext uri="{FF2B5EF4-FFF2-40B4-BE49-F238E27FC236}">
                <a16:creationId xmlns:a16="http://schemas.microsoft.com/office/drawing/2014/main" id="{E74F6A84-4119-9B2D-F292-764859369619}"/>
              </a:ext>
            </a:extLst>
          </p:cNvPr>
          <p:cNvSpPr>
            <a:spLocks noGrp="1"/>
          </p:cNvSpPr>
          <p:nvPr>
            <p:ph type="title"/>
          </p:nvPr>
        </p:nvSpPr>
        <p:spPr>
          <a:xfrm>
            <a:off x="761799" y="157162"/>
            <a:ext cx="10380573" cy="900113"/>
          </a:xfrm>
        </p:spPr>
        <p:txBody>
          <a:bodyPr>
            <a:normAutofit fontScale="90000"/>
          </a:bodyPr>
          <a:lstStyle/>
          <a:p>
            <a:pPr algn="ctr"/>
            <a:r>
              <a:rPr lang="fr-FR" sz="3200" kern="0" dirty="0">
                <a:solidFill>
                  <a:srgbClr val="333333"/>
                </a:solidFill>
                <a:effectLst/>
                <a:latin typeface="Engravers MT" panose="02090707080505020304" pitchFamily="18" charset="77"/>
                <a:ea typeface="Times New Roman" panose="02020603050405020304" pitchFamily="18" charset="0"/>
                <a:cs typeface="Times New Roman" panose="02020603050405020304" pitchFamily="18" charset="0"/>
              </a:rPr>
              <a:t>Inconvénients du multimédia</a:t>
            </a:r>
            <a:br>
              <a:rPr lang="fr-FR" sz="1800" kern="100" dirty="0">
                <a:effectLst/>
                <a:latin typeface="Aptos" panose="020B0004020202020204" pitchFamily="34" charset="0"/>
                <a:ea typeface="Aptos" panose="020B0004020202020204" pitchFamily="34" charset="0"/>
                <a:cs typeface="Times New Roman" panose="02020603050405020304" pitchFamily="18" charset="0"/>
              </a:rPr>
            </a:br>
            <a:endParaRPr lang="fr-FR" dirty="0"/>
          </a:p>
        </p:txBody>
      </p:sp>
      <p:sp>
        <p:nvSpPr>
          <p:cNvPr id="2" name="Espace réservé du pied de page 4">
            <a:extLst>
              <a:ext uri="{FF2B5EF4-FFF2-40B4-BE49-F238E27FC236}">
                <a16:creationId xmlns:a16="http://schemas.microsoft.com/office/drawing/2014/main" id="{0673836A-C24C-A7AA-C92A-9D390E1CFE19}"/>
              </a:ext>
            </a:extLst>
          </p:cNvPr>
          <p:cNvSpPr>
            <a:spLocks noGrp="1"/>
          </p:cNvSpPr>
          <p:nvPr>
            <p:ph type="ftr" sz="quarter" idx="11"/>
          </p:nvPr>
        </p:nvSpPr>
        <p:spPr>
          <a:xfrm>
            <a:off x="613910" y="6372226"/>
            <a:ext cx="6297612" cy="365125"/>
          </a:xfrm>
        </p:spPr>
        <p:txBody>
          <a:bodyPr/>
          <a:lstStyle/>
          <a:p>
            <a:r>
              <a:rPr lang="fr-FR" dirty="0"/>
              <a:t>Formation DE AES Campus du Vallon Maurs- Années 25 -26.</a:t>
            </a:r>
          </a:p>
        </p:txBody>
      </p:sp>
    </p:spTree>
    <p:extLst>
      <p:ext uri="{BB962C8B-B14F-4D97-AF65-F5344CB8AC3E}">
        <p14:creationId xmlns:p14="http://schemas.microsoft.com/office/powerpoint/2010/main" val="5346438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65">
            <a:extLst>
              <a:ext uri="{FF2B5EF4-FFF2-40B4-BE49-F238E27FC236}">
                <a16:creationId xmlns:a16="http://schemas.microsoft.com/office/drawing/2014/main" id="{D284A420-F50C-4C2C-B88E-E6F4EF504B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8" name="Rectangle 67">
            <a:extLst>
              <a:ext uri="{FF2B5EF4-FFF2-40B4-BE49-F238E27FC236}">
                <a16:creationId xmlns:a16="http://schemas.microsoft.com/office/drawing/2014/main" id="{893A6D2E-5228-4998-9E24-EFCCA0246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3567547"/>
          </a:xfrm>
          <a:prstGeom prst="rect">
            <a:avLst/>
          </a:prstGeom>
          <a:ln>
            <a:noFill/>
          </a:ln>
          <a:effectLst>
            <a:outerShdw blurRad="228600" dist="152400" dir="5460000" sx="95000" sy="95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0" name="Straight Connector 69">
            <a:extLst>
              <a:ext uri="{FF2B5EF4-FFF2-40B4-BE49-F238E27FC236}">
                <a16:creationId xmlns:a16="http://schemas.microsoft.com/office/drawing/2014/main" id="{3ADB48DB-8E25-4F2F-8C02-5B793937255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C32BA7E3-7313-49C8-A245-A85BDEB13E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74" name="Slide Background">
            <a:extLst>
              <a:ext uri="{FF2B5EF4-FFF2-40B4-BE49-F238E27FC236}">
                <a16:creationId xmlns:a16="http://schemas.microsoft.com/office/drawing/2014/main" id="{42AE77C8-8636-492A-ABA7-1B8730025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a:extLst>
              <a:ext uri="{FF2B5EF4-FFF2-40B4-BE49-F238E27FC236}">
                <a16:creationId xmlns:a16="http://schemas.microsoft.com/office/drawing/2014/main" id="{623E2C0C-3815-1F96-B91F-5A3378566E61}"/>
              </a:ext>
            </a:extLst>
          </p:cNvPr>
          <p:cNvPicPr>
            <a:picLocks noChangeAspect="1"/>
          </p:cNvPicPr>
          <p:nvPr/>
        </p:nvPicPr>
        <p:blipFill>
          <a:blip r:embed="rId2"/>
          <a:srcRect/>
          <a:stretch/>
        </p:blipFill>
        <p:spPr>
          <a:xfrm>
            <a:off x="21" y="-2"/>
            <a:ext cx="12191979" cy="6857998"/>
          </a:xfrm>
          <a:prstGeom prst="rect">
            <a:avLst/>
          </a:prstGeom>
          <a:effectLst>
            <a:outerShdw blurRad="596900" dist="330200" dir="8820000" sx="87000" sy="87000" algn="ctr" rotWithShape="0">
              <a:srgbClr val="000000">
                <a:alpha val="29000"/>
              </a:srgbClr>
            </a:outerShdw>
          </a:effectLst>
        </p:spPr>
      </p:pic>
      <p:sp useBgFill="1">
        <p:nvSpPr>
          <p:cNvPr id="76" name="Rectangle 75">
            <a:extLst>
              <a:ext uri="{FF2B5EF4-FFF2-40B4-BE49-F238E27FC236}">
                <a16:creationId xmlns:a16="http://schemas.microsoft.com/office/drawing/2014/main" id="{079AB7E9-4C3D-48E5-BDC2-C6EBF5170B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051560" cy="6858000"/>
          </a:xfrm>
          <a:prstGeom prst="rect">
            <a:avLst/>
          </a:prstGeom>
          <a:ln>
            <a:noFill/>
          </a:ln>
          <a:effectLst>
            <a:outerShdw blurRad="190500" dist="76200" dir="5700000" sx="95000" sy="95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8" name="Straight Connector 77">
            <a:extLst>
              <a:ext uri="{FF2B5EF4-FFF2-40B4-BE49-F238E27FC236}">
                <a16:creationId xmlns:a16="http://schemas.microsoft.com/office/drawing/2014/main" id="{3B3C8882-5AB4-43BB-A137-6E7A8B7303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779"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095830D2-F2AE-4DD8-B586-89B0977916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92714" y="258715"/>
            <a:ext cx="6858000" cy="6340569"/>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60683A6-3667-88FE-00D1-C31645B1C637}"/>
              </a:ext>
            </a:extLst>
          </p:cNvPr>
          <p:cNvSpPr>
            <a:spLocks noGrp="1"/>
          </p:cNvSpPr>
          <p:nvPr>
            <p:ph type="title"/>
          </p:nvPr>
        </p:nvSpPr>
        <p:spPr>
          <a:xfrm>
            <a:off x="6710579" y="558413"/>
            <a:ext cx="4755046" cy="2191767"/>
          </a:xfrm>
        </p:spPr>
        <p:txBody>
          <a:bodyPr vert="horz" lIns="91440" tIns="45720" rIns="91440" bIns="45720" rtlCol="0" anchor="t">
            <a:normAutofit/>
          </a:bodyPr>
          <a:lstStyle/>
          <a:p>
            <a:pPr algn="r"/>
            <a:r>
              <a:rPr lang="en-US" sz="4800">
                <a:solidFill>
                  <a:srgbClr val="FFFFFF"/>
                </a:solidFill>
              </a:rPr>
              <a:t>La pollution numérique</a:t>
            </a:r>
          </a:p>
        </p:txBody>
      </p:sp>
      <p:sp>
        <p:nvSpPr>
          <p:cNvPr id="3" name="Espace réservé du contenu 2">
            <a:extLst>
              <a:ext uri="{FF2B5EF4-FFF2-40B4-BE49-F238E27FC236}">
                <a16:creationId xmlns:a16="http://schemas.microsoft.com/office/drawing/2014/main" id="{621A9C4D-0A88-1383-E88C-6E5B81084542}"/>
              </a:ext>
            </a:extLst>
          </p:cNvPr>
          <p:cNvSpPr>
            <a:spLocks noGrp="1"/>
          </p:cNvSpPr>
          <p:nvPr>
            <p:ph idx="1"/>
          </p:nvPr>
        </p:nvSpPr>
        <p:spPr>
          <a:xfrm>
            <a:off x="6710579" y="3545918"/>
            <a:ext cx="4755046" cy="1738058"/>
          </a:xfrm>
        </p:spPr>
        <p:txBody>
          <a:bodyPr vert="horz" lIns="91440" tIns="45720" rIns="91440" bIns="45720" rtlCol="0" anchor="b">
            <a:normAutofit/>
          </a:bodyPr>
          <a:lstStyle/>
          <a:p>
            <a:pPr algn="r"/>
            <a:r>
              <a:rPr lang="en-US" sz="2400">
                <a:solidFill>
                  <a:srgbClr val="FFFFFF"/>
                </a:solidFill>
              </a:rPr>
              <a:t>Vidéo tout l’monde s’en fout</a:t>
            </a:r>
          </a:p>
        </p:txBody>
      </p:sp>
      <p:sp>
        <p:nvSpPr>
          <p:cNvPr id="5" name="Espace réservé du pied de page 4">
            <a:extLst>
              <a:ext uri="{FF2B5EF4-FFF2-40B4-BE49-F238E27FC236}">
                <a16:creationId xmlns:a16="http://schemas.microsoft.com/office/drawing/2014/main" id="{5F0837DB-0FDD-1525-1C1F-8B0BF480D9CB}"/>
              </a:ext>
            </a:extLst>
          </p:cNvPr>
          <p:cNvSpPr>
            <a:spLocks noGrp="1"/>
          </p:cNvSpPr>
          <p:nvPr>
            <p:ph type="ftr" sz="quarter" idx="11"/>
          </p:nvPr>
        </p:nvSpPr>
        <p:spPr>
          <a:xfrm rot="16200000">
            <a:off x="-2362627" y="3246434"/>
            <a:ext cx="6297612" cy="365125"/>
          </a:xfrm>
        </p:spPr>
        <p:txBody>
          <a:bodyPr/>
          <a:lstStyle/>
          <a:p>
            <a:r>
              <a:rPr lang="fr-FR" dirty="0"/>
              <a:t>Formation DE AES Campus du Vallon Maurs- Années 25 -26.</a:t>
            </a:r>
          </a:p>
        </p:txBody>
      </p:sp>
    </p:spTree>
    <p:extLst>
      <p:ext uri="{BB962C8B-B14F-4D97-AF65-F5344CB8AC3E}">
        <p14:creationId xmlns:p14="http://schemas.microsoft.com/office/powerpoint/2010/main" val="1630066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3EAEF2-9314-C4B4-7A2B-3DC3452D7801}"/>
              </a:ext>
            </a:extLst>
          </p:cNvPr>
          <p:cNvSpPr>
            <a:spLocks noGrp="1"/>
          </p:cNvSpPr>
          <p:nvPr>
            <p:ph type="title"/>
          </p:nvPr>
        </p:nvSpPr>
        <p:spPr>
          <a:xfrm>
            <a:off x="381000" y="516082"/>
            <a:ext cx="11429999" cy="1432273"/>
          </a:xfrm>
        </p:spPr>
        <p:txBody>
          <a:bodyPr>
            <a:normAutofit fontScale="90000"/>
          </a:bodyPr>
          <a:lstStyle/>
          <a:p>
            <a:pPr algn="ctr"/>
            <a:r>
              <a:rPr lang="fr-FR" sz="3200" kern="1800" dirty="0">
                <a:effectLst/>
                <a:latin typeface="Engravers MT" panose="02090707080505020304" pitchFamily="18" charset="77"/>
                <a:ea typeface="Times New Roman" panose="02020603050405020304" pitchFamily="18" charset="0"/>
                <a:cs typeface="Times New Roman" panose="02020603050405020304" pitchFamily="18" charset="0"/>
              </a:rPr>
              <a:t>Accessibilité et handicap : les nouvelles technologies destinées à pallier les déficiences</a:t>
            </a:r>
            <a:br>
              <a:rPr lang="fr-FR" sz="1800" kern="100" dirty="0">
                <a:effectLst/>
                <a:latin typeface="Aptos" panose="020B0004020202020204" pitchFamily="34" charset="0"/>
                <a:ea typeface="Aptos" panose="020B0004020202020204" pitchFamily="34"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45A511C8-871A-0FF2-7D3B-68E2AC8C620E}"/>
              </a:ext>
            </a:extLst>
          </p:cNvPr>
          <p:cNvSpPr>
            <a:spLocks noGrp="1"/>
          </p:cNvSpPr>
          <p:nvPr>
            <p:ph idx="1"/>
          </p:nvPr>
        </p:nvSpPr>
        <p:spPr>
          <a:xfrm>
            <a:off x="485775" y="2200275"/>
            <a:ext cx="11325224" cy="4141643"/>
          </a:xfrm>
          <a:gradFill>
            <a:gsLst>
              <a:gs pos="48026">
                <a:srgbClr val="F8D3C0"/>
              </a:gs>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p:spPr>
        <p:txBody>
          <a:bodyPr>
            <a:normAutofit/>
          </a:bodyPr>
          <a:lstStyle/>
          <a:p>
            <a:pPr algn="just">
              <a:lnSpc>
                <a:spcPct val="100000"/>
              </a:lnSpc>
              <a:spcAft>
                <a:spcPts val="800"/>
              </a:spcAft>
            </a:pPr>
            <a:r>
              <a:rPr lang="fr-FR" sz="2800" kern="0" dirty="0">
                <a:solidFill>
                  <a:srgbClr val="5F5F61"/>
                </a:solidFill>
                <a:effectLst/>
                <a:latin typeface="Arial" panose="020B0604020202020204" pitchFamily="34" charset="0"/>
                <a:ea typeface="Times New Roman" panose="02020603050405020304" pitchFamily="18" charset="0"/>
                <a:cs typeface="Arial" panose="020B0604020202020204" pitchFamily="34" charset="0"/>
              </a:rPr>
              <a:t>Sans même nous en rendre compte, nous sommes quotidiennement sollicités par les aides technologiques pour personnes en situation de handicap. Les inventions telles que la télécommande, la vocalisation dans les rames de métro, ou encore le signal sonore aux passages piétons en sont quelques exemples parmi une longue liste.</a:t>
            </a:r>
            <a:endParaRPr lang="fr-FR" sz="2800" kern="100" dirty="0">
              <a:effectLst/>
              <a:latin typeface="Arial" panose="020B0604020202020204" pitchFamily="34" charset="0"/>
              <a:ea typeface="Aptos" panose="020B0004020202020204" pitchFamily="34" charset="0"/>
              <a:cs typeface="Arial" panose="020B0604020202020204" pitchFamily="34" charset="0"/>
            </a:endParaRPr>
          </a:p>
          <a:p>
            <a:pPr algn="just">
              <a:lnSpc>
                <a:spcPct val="100000"/>
              </a:lnSpc>
              <a:spcAft>
                <a:spcPts val="800"/>
              </a:spcAft>
            </a:pPr>
            <a:r>
              <a:rPr lang="fr-FR" sz="2800" kern="0" dirty="0">
                <a:solidFill>
                  <a:srgbClr val="5F5F61"/>
                </a:solidFill>
                <a:effectLst/>
                <a:latin typeface="Arial" panose="020B0604020202020204" pitchFamily="34" charset="0"/>
                <a:ea typeface="Times New Roman" panose="02020603050405020304" pitchFamily="18" charset="0"/>
                <a:cs typeface="Arial" panose="020B0604020202020204" pitchFamily="34" charset="0"/>
              </a:rPr>
              <a:t>Il est donc clair que le développement des technologies liées à l’accessibilité aux handicapés est intimement rattaché aux besoins de tous les usagers, qu’ils soient en situation de handicap ou non.</a:t>
            </a:r>
            <a:endParaRPr lang="fr-FR" sz="2800" kern="100" dirty="0">
              <a:effectLst/>
              <a:latin typeface="Arial" panose="020B0604020202020204" pitchFamily="34" charset="0"/>
              <a:ea typeface="Aptos" panose="020B0004020202020204" pitchFamily="34" charset="0"/>
              <a:cs typeface="Arial" panose="020B0604020202020204" pitchFamily="34" charset="0"/>
            </a:endParaRPr>
          </a:p>
          <a:p>
            <a:endParaRPr lang="fr-FR" dirty="0"/>
          </a:p>
        </p:txBody>
      </p:sp>
      <p:sp>
        <p:nvSpPr>
          <p:cNvPr id="4" name="Espace réservé du pied de page 4">
            <a:extLst>
              <a:ext uri="{FF2B5EF4-FFF2-40B4-BE49-F238E27FC236}">
                <a16:creationId xmlns:a16="http://schemas.microsoft.com/office/drawing/2014/main" id="{5249693B-BEF9-516E-75F5-EC168397AB4F}"/>
              </a:ext>
            </a:extLst>
          </p:cNvPr>
          <p:cNvSpPr>
            <a:spLocks noGrp="1"/>
          </p:cNvSpPr>
          <p:nvPr>
            <p:ph type="ftr" sz="quarter" idx="11"/>
          </p:nvPr>
        </p:nvSpPr>
        <p:spPr>
          <a:xfrm>
            <a:off x="628424" y="6341918"/>
            <a:ext cx="6297612" cy="365125"/>
          </a:xfrm>
        </p:spPr>
        <p:txBody>
          <a:bodyPr/>
          <a:lstStyle/>
          <a:p>
            <a:r>
              <a:rPr lang="fr-FR" dirty="0"/>
              <a:t>Formation DE AES Campus du Vallon Maurs- Années 25 -26.</a:t>
            </a:r>
          </a:p>
        </p:txBody>
      </p:sp>
    </p:spTree>
    <p:extLst>
      <p:ext uri="{BB962C8B-B14F-4D97-AF65-F5344CB8AC3E}">
        <p14:creationId xmlns:p14="http://schemas.microsoft.com/office/powerpoint/2010/main" val="23363344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F6BB8A-A3E7-33B9-7C76-085BF90BD687}"/>
              </a:ext>
            </a:extLst>
          </p:cNvPr>
          <p:cNvSpPr>
            <a:spLocks noGrp="1"/>
          </p:cNvSpPr>
          <p:nvPr>
            <p:ph type="title"/>
          </p:nvPr>
        </p:nvSpPr>
        <p:spPr>
          <a:xfrm>
            <a:off x="762431" y="473219"/>
            <a:ext cx="10380573" cy="1432273"/>
          </a:xfrm>
        </p:spPr>
        <p:txBody>
          <a:bodyPr>
            <a:normAutofit fontScale="90000"/>
          </a:bodyPr>
          <a:lstStyle/>
          <a:p>
            <a:pPr algn="ctr"/>
            <a:r>
              <a:rPr lang="fr-FR" sz="3200" kern="0" dirty="0">
                <a:effectLst/>
                <a:latin typeface="Engravers MT" panose="02090707080505020304" pitchFamily="18" charset="77"/>
                <a:ea typeface="Times New Roman" panose="02020603050405020304" pitchFamily="18" charset="0"/>
                <a:cs typeface="Times New Roman" panose="02020603050405020304" pitchFamily="18" charset="0"/>
              </a:rPr>
              <a:t>Les avancées technologiques, leviers de l’accessibilité des personnes handicapées</a:t>
            </a:r>
            <a:br>
              <a:rPr lang="fr-FR" sz="1800" kern="100" dirty="0">
                <a:effectLst/>
                <a:latin typeface="Aptos" panose="020B0004020202020204" pitchFamily="34" charset="0"/>
                <a:ea typeface="Aptos" panose="020B0004020202020204" pitchFamily="34"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B49AE4C9-6105-E98A-270C-ED918D86C828}"/>
              </a:ext>
            </a:extLst>
          </p:cNvPr>
          <p:cNvSpPr>
            <a:spLocks noGrp="1"/>
          </p:cNvSpPr>
          <p:nvPr>
            <p:ph idx="1"/>
          </p:nvPr>
        </p:nvSpPr>
        <p:spPr>
          <a:xfrm>
            <a:off x="357188" y="1714500"/>
            <a:ext cx="11572875" cy="4670281"/>
          </a:xfrm>
          <a:gradFill>
            <a:gsLst>
              <a:gs pos="48026">
                <a:srgbClr val="F8D3C0"/>
              </a:gs>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p:spPr>
        <p:txBody>
          <a:bodyPr>
            <a:normAutofit fontScale="92500" lnSpcReduction="20000"/>
          </a:bodyPr>
          <a:lstStyle/>
          <a:p>
            <a:pPr algn="just"/>
            <a:r>
              <a:rPr lang="fr-FR" sz="2400" kern="0" dirty="0">
                <a:solidFill>
                  <a:srgbClr val="5F5F61"/>
                </a:solidFill>
                <a:effectLst/>
                <a:latin typeface="Open Sans" panose="020B0606030504020204" pitchFamily="34" charset="0"/>
                <a:ea typeface="Times New Roman" panose="02020603050405020304" pitchFamily="18" charset="0"/>
                <a:cs typeface="Times New Roman" panose="02020603050405020304" pitchFamily="18" charset="0"/>
              </a:rPr>
              <a:t>ce concept consiste essentiellement à ce que l’écosystème numérique (internet, applications, outils et terminaux) soit accessible et utilisable par tous, notamment aux personnes ayant un handicap - les personnes atteintes d’une déficience physique ou mentale.</a:t>
            </a:r>
            <a:endParaRPr lang="fr-FR" sz="2400" kern="100" dirty="0">
              <a:effectLst/>
              <a:latin typeface="Aptos" panose="020B0004020202020204" pitchFamily="34" charset="0"/>
              <a:ea typeface="Aptos" panose="020B0004020202020204" pitchFamily="34" charset="0"/>
              <a:cs typeface="Times New Roman" panose="02020603050405020304" pitchFamily="18" charset="0"/>
            </a:endParaRPr>
          </a:p>
          <a:p>
            <a:pPr algn="just"/>
            <a:r>
              <a:rPr lang="fr-FR" sz="2400" b="1" kern="0" dirty="0">
                <a:solidFill>
                  <a:srgbClr val="5F5F61"/>
                </a:solidFill>
                <a:effectLst/>
                <a:latin typeface="Open Sans" panose="020B0606030504020204" pitchFamily="34" charset="0"/>
                <a:ea typeface="Times New Roman" panose="02020603050405020304" pitchFamily="18" charset="0"/>
                <a:cs typeface="Times New Roman" panose="02020603050405020304" pitchFamily="18" charset="0"/>
              </a:rPr>
              <a:t>Pour tout dire, chaque utilisateur doit pouvoir percevoir, comprendre, naviguer et interagir aisément. </a:t>
            </a:r>
            <a:r>
              <a:rPr lang="fr-FR" sz="2400" kern="0" dirty="0">
                <a:solidFill>
                  <a:srgbClr val="5F5F61"/>
                </a:solidFill>
                <a:effectLst/>
                <a:latin typeface="Open Sans" panose="020B0606030504020204" pitchFamily="34" charset="0"/>
                <a:ea typeface="Times New Roman" panose="02020603050405020304" pitchFamily="18" charset="0"/>
                <a:cs typeface="Times New Roman" panose="02020603050405020304" pitchFamily="18" charset="0"/>
              </a:rPr>
              <a:t>Le but étant de faire évoluer tout le monde au même rythme, sans que quiconque soit mis à l’écart. Ce qui revient à dire que les nouvelles technologies au service du handicap pallient les difficultés des personnes présentant des déficiences physiques ou mentales.</a:t>
            </a:r>
            <a:endParaRPr lang="fr-FR" sz="2400" kern="100" dirty="0">
              <a:effectLst/>
              <a:latin typeface="Aptos" panose="020B0004020202020204" pitchFamily="34" charset="0"/>
              <a:ea typeface="Aptos" panose="020B0004020202020204" pitchFamily="34" charset="0"/>
              <a:cs typeface="Times New Roman" panose="02020603050405020304" pitchFamily="18" charset="0"/>
            </a:endParaRPr>
          </a:p>
          <a:p>
            <a:pPr algn="just"/>
            <a:r>
              <a:rPr lang="fr-FR" sz="2400" b="1" kern="0" dirty="0">
                <a:solidFill>
                  <a:srgbClr val="5F5F61"/>
                </a:solidFill>
                <a:effectLst/>
                <a:latin typeface="Open Sans" panose="020B0606030504020204" pitchFamily="34" charset="0"/>
                <a:ea typeface="Times New Roman" panose="02020603050405020304" pitchFamily="18" charset="0"/>
                <a:cs typeface="Times New Roman" panose="02020603050405020304" pitchFamily="18" charset="0"/>
              </a:rPr>
              <a:t>Sous cet angle, la technologie d’assistance pour le handicap doit répondre à un véritable enjeu, celui de contourner les obstacles auxquels font face les personnes handicapées. </a:t>
            </a:r>
            <a:r>
              <a:rPr lang="fr-FR" sz="2400" kern="0" dirty="0">
                <a:solidFill>
                  <a:srgbClr val="5F5F61"/>
                </a:solidFill>
                <a:effectLst/>
                <a:latin typeface="Open Sans" panose="020B0606030504020204" pitchFamily="34" charset="0"/>
                <a:ea typeface="Times New Roman" panose="02020603050405020304" pitchFamily="18" charset="0"/>
                <a:cs typeface="Times New Roman" panose="02020603050405020304" pitchFamily="18" charset="0"/>
              </a:rPr>
              <a:t>C’est ainsi qu’ils pourront profiter des mêmes privilèges, que ce soit dans un cadre personnel ou professionnel.</a:t>
            </a:r>
            <a:endParaRPr lang="fr-FR" sz="2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fr-FR" dirty="0"/>
          </a:p>
        </p:txBody>
      </p:sp>
      <p:sp>
        <p:nvSpPr>
          <p:cNvPr id="4" name="Espace réservé du pied de page 4">
            <a:extLst>
              <a:ext uri="{FF2B5EF4-FFF2-40B4-BE49-F238E27FC236}">
                <a16:creationId xmlns:a16="http://schemas.microsoft.com/office/drawing/2014/main" id="{38EB369B-A002-454D-ED64-563A40398DBF}"/>
              </a:ext>
            </a:extLst>
          </p:cNvPr>
          <p:cNvSpPr>
            <a:spLocks noGrp="1"/>
          </p:cNvSpPr>
          <p:nvPr>
            <p:ph type="ftr" sz="quarter" idx="11"/>
          </p:nvPr>
        </p:nvSpPr>
        <p:spPr>
          <a:xfrm>
            <a:off x="628424" y="6384781"/>
            <a:ext cx="6297612" cy="365125"/>
          </a:xfrm>
        </p:spPr>
        <p:txBody>
          <a:bodyPr/>
          <a:lstStyle/>
          <a:p>
            <a:r>
              <a:rPr lang="fr-FR" dirty="0"/>
              <a:t>Formation DE AES Campus du Vallon Maurs- Années 25 -26.</a:t>
            </a:r>
          </a:p>
        </p:txBody>
      </p:sp>
    </p:spTree>
    <p:extLst>
      <p:ext uri="{BB962C8B-B14F-4D97-AF65-F5344CB8AC3E}">
        <p14:creationId xmlns:p14="http://schemas.microsoft.com/office/powerpoint/2010/main" val="24059301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214E9F-FD85-6468-D080-F4FF045E86B7}"/>
              </a:ext>
            </a:extLst>
          </p:cNvPr>
          <p:cNvSpPr>
            <a:spLocks noGrp="1"/>
          </p:cNvSpPr>
          <p:nvPr>
            <p:ph type="title"/>
          </p:nvPr>
        </p:nvSpPr>
        <p:spPr>
          <a:xfrm>
            <a:off x="323126" y="330345"/>
            <a:ext cx="11258550" cy="1432273"/>
          </a:xfrm>
        </p:spPr>
        <p:txBody>
          <a:bodyPr>
            <a:normAutofit fontScale="90000"/>
          </a:bodyPr>
          <a:lstStyle/>
          <a:p>
            <a:pPr algn="ctr"/>
            <a:r>
              <a:rPr lang="fr-FR" sz="3200" kern="0" dirty="0">
                <a:effectLst/>
                <a:latin typeface="Engravers MT" panose="02090707080505020304" pitchFamily="18" charset="77"/>
                <a:ea typeface="Times New Roman" panose="02020603050405020304" pitchFamily="18" charset="0"/>
                <a:cs typeface="Times New Roman" panose="02020603050405020304" pitchFamily="18" charset="0"/>
              </a:rPr>
              <a:t>Qui est concerné par l'accessibilité numérique ?</a:t>
            </a:r>
            <a:br>
              <a:rPr lang="fr-FR" sz="1800" kern="100" dirty="0">
                <a:effectLst/>
                <a:latin typeface="Aptos" panose="020B0004020202020204" pitchFamily="34" charset="0"/>
                <a:ea typeface="Aptos" panose="020B0004020202020204" pitchFamily="34"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CEB07455-8C07-3BCC-A6EB-9201B03BCC14}"/>
              </a:ext>
            </a:extLst>
          </p:cNvPr>
          <p:cNvSpPr>
            <a:spLocks noGrp="1"/>
          </p:cNvSpPr>
          <p:nvPr>
            <p:ph idx="1"/>
          </p:nvPr>
        </p:nvSpPr>
        <p:spPr>
          <a:xfrm>
            <a:off x="323126" y="1914526"/>
            <a:ext cx="11449774" cy="4400550"/>
          </a:xfrm>
          <a:gradFill>
            <a:gsLst>
              <a:gs pos="48026">
                <a:srgbClr val="F8D3C0"/>
              </a:gs>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p:spPr>
        <p:txBody>
          <a:bodyPr>
            <a:normAutofit/>
          </a:bodyPr>
          <a:lstStyle/>
          <a:p>
            <a:pPr>
              <a:lnSpc>
                <a:spcPct val="100000"/>
              </a:lnSpc>
              <a:spcAft>
                <a:spcPts val="800"/>
              </a:spcAft>
            </a:pPr>
            <a:r>
              <a:rPr lang="fr-FR" sz="2800" kern="0" dirty="0">
                <a:solidFill>
                  <a:srgbClr val="5F5F61"/>
                </a:solidFill>
                <a:effectLst/>
                <a:latin typeface="Arial" panose="020B0604020202020204" pitchFamily="34" charset="0"/>
                <a:ea typeface="Times New Roman" panose="02020603050405020304" pitchFamily="18" charset="0"/>
                <a:cs typeface="Arial" panose="020B0604020202020204" pitchFamily="34" charset="0"/>
              </a:rPr>
              <a:t>Les personnes particulièrement concernées par l'accessibilité numérique peuvent être « classées en plusieurs catégories ». </a:t>
            </a:r>
            <a:r>
              <a:rPr lang="fr-FR" sz="2800" kern="0" dirty="0">
                <a:solidFill>
                  <a:srgbClr val="5F5F61"/>
                </a:solidFill>
                <a:latin typeface="Arial" panose="020B0604020202020204" pitchFamily="34" charset="0"/>
                <a:ea typeface="Times New Roman" panose="02020603050405020304" pitchFamily="18" charset="0"/>
                <a:cs typeface="Arial" panose="020B0604020202020204" pitchFamily="34" charset="0"/>
              </a:rPr>
              <a:t>U</a:t>
            </a:r>
            <a:r>
              <a:rPr lang="fr-FR" sz="2800" kern="0" dirty="0">
                <a:solidFill>
                  <a:srgbClr val="5F5F61"/>
                </a:solidFill>
                <a:effectLst/>
                <a:latin typeface="Arial" panose="020B0604020202020204" pitchFamily="34" charset="0"/>
                <a:ea typeface="Times New Roman" panose="02020603050405020304" pitchFamily="18" charset="0"/>
                <a:cs typeface="Arial" panose="020B0604020202020204" pitchFamily="34" charset="0"/>
              </a:rPr>
              <a:t>ne personne sur dix souffre d’un handicap et une sur cinq considère être limitée dans ses activités.</a:t>
            </a:r>
            <a:endParaRPr lang="fr-FR" sz="2800" kern="100" dirty="0">
              <a:effectLst/>
              <a:latin typeface="Arial" panose="020B0604020202020204" pitchFamily="34" charset="0"/>
              <a:ea typeface="Aptos" panose="020B0004020202020204" pitchFamily="34" charset="0"/>
              <a:cs typeface="Arial" panose="020B0604020202020204" pitchFamily="34" charset="0"/>
            </a:endParaRPr>
          </a:p>
          <a:p>
            <a:pPr>
              <a:lnSpc>
                <a:spcPct val="100000"/>
              </a:lnSpc>
              <a:spcAft>
                <a:spcPts val="800"/>
              </a:spcAft>
            </a:pPr>
            <a:r>
              <a:rPr lang="fr-FR" sz="2800" b="1" kern="0" dirty="0">
                <a:solidFill>
                  <a:srgbClr val="5F5F61"/>
                </a:solidFill>
                <a:effectLst/>
                <a:latin typeface="Arial" panose="020B0604020202020204" pitchFamily="34" charset="0"/>
                <a:ea typeface="Times New Roman" panose="02020603050405020304" pitchFamily="18" charset="0"/>
                <a:cs typeface="Arial" panose="020B0604020202020204" pitchFamily="34" charset="0"/>
              </a:rPr>
              <a:t>Les handicaps peuvent être physiques et sensoriels (moteurs, auditifs, visuels), mentaux (intellectuels, psychiques, cognitifs) ou les deux (polyhandicaps).</a:t>
            </a:r>
            <a:endParaRPr lang="fr-FR" sz="2800" kern="100" dirty="0">
              <a:effectLst/>
              <a:latin typeface="Arial" panose="020B0604020202020204" pitchFamily="34" charset="0"/>
              <a:ea typeface="Aptos" panose="020B0004020202020204" pitchFamily="34" charset="0"/>
              <a:cs typeface="Arial" panose="020B0604020202020204" pitchFamily="34" charset="0"/>
            </a:endParaRPr>
          </a:p>
          <a:p>
            <a:endParaRPr lang="fr-FR" dirty="0"/>
          </a:p>
        </p:txBody>
      </p:sp>
      <p:sp>
        <p:nvSpPr>
          <p:cNvPr id="4" name="Espace réservé du pied de page 4">
            <a:extLst>
              <a:ext uri="{FF2B5EF4-FFF2-40B4-BE49-F238E27FC236}">
                <a16:creationId xmlns:a16="http://schemas.microsoft.com/office/drawing/2014/main" id="{C2534CBA-0101-D597-B097-1A911B17ED62}"/>
              </a:ext>
            </a:extLst>
          </p:cNvPr>
          <p:cNvSpPr>
            <a:spLocks noGrp="1"/>
          </p:cNvSpPr>
          <p:nvPr>
            <p:ph type="ftr" sz="quarter" idx="11"/>
          </p:nvPr>
        </p:nvSpPr>
        <p:spPr>
          <a:xfrm>
            <a:off x="628423" y="6284421"/>
            <a:ext cx="6297612" cy="365125"/>
          </a:xfrm>
        </p:spPr>
        <p:txBody>
          <a:bodyPr/>
          <a:lstStyle/>
          <a:p>
            <a:r>
              <a:rPr lang="fr-FR" dirty="0"/>
              <a:t>Formation DE AES Campus du Vallon Maurs- Années 25 -26.</a:t>
            </a:r>
          </a:p>
        </p:txBody>
      </p:sp>
    </p:spTree>
    <p:extLst>
      <p:ext uri="{BB962C8B-B14F-4D97-AF65-F5344CB8AC3E}">
        <p14:creationId xmlns:p14="http://schemas.microsoft.com/office/powerpoint/2010/main" val="42323510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0BF471-9059-B2C0-D173-607F42F3DE66}"/>
              </a:ext>
            </a:extLst>
          </p:cNvPr>
          <p:cNvSpPr>
            <a:spLocks noGrp="1"/>
          </p:cNvSpPr>
          <p:nvPr>
            <p:ph type="title"/>
          </p:nvPr>
        </p:nvSpPr>
        <p:spPr>
          <a:xfrm>
            <a:off x="761799" y="129948"/>
            <a:ext cx="10380573" cy="1432273"/>
          </a:xfrm>
        </p:spPr>
        <p:txBody>
          <a:bodyPr>
            <a:normAutofit/>
          </a:bodyPr>
          <a:lstStyle/>
          <a:p>
            <a:pPr algn="ctr"/>
            <a:r>
              <a:rPr lang="fr-FR" sz="3200" kern="0" dirty="0">
                <a:solidFill>
                  <a:srgbClr val="06ACA4"/>
                </a:solidFill>
                <a:effectLst/>
                <a:latin typeface="Engravers MT" panose="02090707080505020304" pitchFamily="18" charset="77"/>
                <a:ea typeface="Times New Roman" panose="02020603050405020304" pitchFamily="18" charset="0"/>
              </a:rPr>
              <a:t>Le handicap visuel</a:t>
            </a:r>
            <a:r>
              <a:rPr lang="fr-FR" sz="3200" dirty="0">
                <a:effectLst/>
                <a:latin typeface="Engravers MT" panose="02090707080505020304" pitchFamily="18" charset="77"/>
              </a:rPr>
              <a:t> </a:t>
            </a:r>
            <a:endParaRPr lang="fr-FR" sz="3200" dirty="0">
              <a:latin typeface="Engravers MT" panose="02090707080505020304" pitchFamily="18" charset="77"/>
            </a:endParaRPr>
          </a:p>
        </p:txBody>
      </p:sp>
      <p:sp>
        <p:nvSpPr>
          <p:cNvPr id="3" name="Espace réservé du contenu 2">
            <a:extLst>
              <a:ext uri="{FF2B5EF4-FFF2-40B4-BE49-F238E27FC236}">
                <a16:creationId xmlns:a16="http://schemas.microsoft.com/office/drawing/2014/main" id="{1F463E40-99F4-EF2D-8B6C-D4D7F6482ECF}"/>
              </a:ext>
            </a:extLst>
          </p:cNvPr>
          <p:cNvSpPr>
            <a:spLocks noGrp="1"/>
          </p:cNvSpPr>
          <p:nvPr>
            <p:ph idx="1"/>
          </p:nvPr>
        </p:nvSpPr>
        <p:spPr>
          <a:xfrm>
            <a:off x="385763" y="1900238"/>
            <a:ext cx="11444287" cy="4471987"/>
          </a:xfrm>
          <a:gradFill>
            <a:gsLst>
              <a:gs pos="48026">
                <a:srgbClr val="F8D3C0"/>
              </a:gs>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p:spPr>
        <p:txBody>
          <a:bodyPr>
            <a:normAutofit fontScale="92500" lnSpcReduction="10000"/>
          </a:bodyPr>
          <a:lstStyle/>
          <a:p>
            <a:pPr algn="just">
              <a:lnSpc>
                <a:spcPct val="100000"/>
              </a:lnSpc>
              <a:spcAft>
                <a:spcPts val="800"/>
              </a:spcAft>
            </a:pPr>
            <a:r>
              <a:rPr lang="fr-FR" sz="3200" kern="0" dirty="0">
                <a:solidFill>
                  <a:srgbClr val="5F5F61"/>
                </a:solidFill>
                <a:effectLst/>
                <a:latin typeface="Arial" panose="020B0604020202020204" pitchFamily="34" charset="0"/>
                <a:ea typeface="Times New Roman" panose="02020603050405020304" pitchFamily="18" charset="0"/>
                <a:cs typeface="Arial" panose="020B0604020202020204" pitchFamily="34" charset="0"/>
              </a:rPr>
              <a:t>Le handicap visuel peut être moyen ou sévère, comme le daltonisme, la cécité ou la rétinopathie.</a:t>
            </a:r>
            <a:r>
              <a:rPr lang="fr-FR" sz="3200" b="1" kern="0" dirty="0">
                <a:solidFill>
                  <a:srgbClr val="5F5F61"/>
                </a:solidFill>
                <a:effectLst/>
                <a:latin typeface="Arial" panose="020B0604020202020204" pitchFamily="34" charset="0"/>
                <a:ea typeface="Times New Roman" panose="02020603050405020304" pitchFamily="18" charset="0"/>
                <a:cs typeface="Arial" panose="020B0604020202020204" pitchFamily="34" charset="0"/>
              </a:rPr>
              <a:t> Aujourd’hui, les personnes aveugles peuvent accéder aux contenus sur le web grâce à des lecteurs d’écran associés à une plage braille et à la technologie de la synthèse vocale.</a:t>
            </a:r>
            <a:endParaRPr lang="fr-FR" sz="3200" kern="100" dirty="0">
              <a:effectLst/>
              <a:latin typeface="Arial" panose="020B0604020202020204" pitchFamily="34" charset="0"/>
              <a:ea typeface="Aptos" panose="020B0004020202020204" pitchFamily="34" charset="0"/>
              <a:cs typeface="Arial" panose="020B0604020202020204" pitchFamily="34" charset="0"/>
            </a:endParaRPr>
          </a:p>
          <a:p>
            <a:pPr algn="just">
              <a:lnSpc>
                <a:spcPct val="100000"/>
              </a:lnSpc>
              <a:spcAft>
                <a:spcPts val="800"/>
              </a:spcAft>
            </a:pPr>
            <a:r>
              <a:rPr lang="fr-FR" sz="3200" kern="0" dirty="0">
                <a:solidFill>
                  <a:srgbClr val="5F5F61"/>
                </a:solidFill>
                <a:effectLst/>
                <a:latin typeface="Arial" panose="020B0604020202020204" pitchFamily="34" charset="0"/>
                <a:ea typeface="Times New Roman" panose="02020603050405020304" pitchFamily="18" charset="0"/>
                <a:cs typeface="Arial" panose="020B0604020202020204" pitchFamily="34" charset="0"/>
              </a:rPr>
              <a:t>Des innovations pour handicap telles que les loupes d’écran ou des logiciels plug-in sont conçues à destination des personnes malvoyantes avec possibilité d’agrandir les textes ou de modifier leurs couleurs.</a:t>
            </a:r>
            <a:endParaRPr lang="fr-FR" sz="3200" kern="100" dirty="0">
              <a:effectLst/>
              <a:latin typeface="Arial" panose="020B0604020202020204" pitchFamily="34" charset="0"/>
              <a:ea typeface="Aptos" panose="020B0004020202020204" pitchFamily="34" charset="0"/>
              <a:cs typeface="Arial" panose="020B0604020202020204" pitchFamily="34" charset="0"/>
            </a:endParaRPr>
          </a:p>
          <a:p>
            <a:endParaRPr lang="fr-FR" dirty="0"/>
          </a:p>
        </p:txBody>
      </p:sp>
      <p:sp>
        <p:nvSpPr>
          <p:cNvPr id="4" name="Espace réservé du pied de page 4">
            <a:extLst>
              <a:ext uri="{FF2B5EF4-FFF2-40B4-BE49-F238E27FC236}">
                <a16:creationId xmlns:a16="http://schemas.microsoft.com/office/drawing/2014/main" id="{8AFC4B5C-0876-CD01-0F4F-FDD3CB579719}"/>
              </a:ext>
            </a:extLst>
          </p:cNvPr>
          <p:cNvSpPr>
            <a:spLocks noGrp="1"/>
          </p:cNvSpPr>
          <p:nvPr>
            <p:ph type="ftr" sz="quarter" idx="11"/>
          </p:nvPr>
        </p:nvSpPr>
        <p:spPr>
          <a:xfrm>
            <a:off x="642938" y="6391729"/>
            <a:ext cx="6297612" cy="365125"/>
          </a:xfrm>
        </p:spPr>
        <p:txBody>
          <a:bodyPr/>
          <a:lstStyle/>
          <a:p>
            <a:r>
              <a:rPr lang="fr-FR" dirty="0"/>
              <a:t>Formation DE AES Campus du Vallon Maurs- Années 25 -26.</a:t>
            </a:r>
          </a:p>
        </p:txBody>
      </p:sp>
    </p:spTree>
    <p:extLst>
      <p:ext uri="{BB962C8B-B14F-4D97-AF65-F5344CB8AC3E}">
        <p14:creationId xmlns:p14="http://schemas.microsoft.com/office/powerpoint/2010/main" val="21835722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454346-5B22-C920-C956-469C7FB33C03}"/>
              </a:ext>
            </a:extLst>
          </p:cNvPr>
          <p:cNvSpPr>
            <a:spLocks noGrp="1"/>
          </p:cNvSpPr>
          <p:nvPr>
            <p:ph type="title"/>
          </p:nvPr>
        </p:nvSpPr>
        <p:spPr>
          <a:xfrm>
            <a:off x="762431" y="129948"/>
            <a:ext cx="10380573" cy="1432273"/>
          </a:xfrm>
        </p:spPr>
        <p:txBody>
          <a:bodyPr/>
          <a:lstStyle/>
          <a:p>
            <a:pPr algn="ctr"/>
            <a:r>
              <a:rPr lang="fr-FR" sz="3200" kern="0" dirty="0">
                <a:solidFill>
                  <a:srgbClr val="06ACA4"/>
                </a:solidFill>
                <a:effectLst/>
                <a:latin typeface="Engravers MT" panose="02090707080505020304" pitchFamily="18" charset="77"/>
                <a:ea typeface="Times New Roman" panose="02020603050405020304" pitchFamily="18" charset="0"/>
                <a:cs typeface="Times New Roman" panose="02020603050405020304" pitchFamily="18" charset="0"/>
              </a:rPr>
              <a:t>Le handicap moteur</a:t>
            </a:r>
            <a:br>
              <a:rPr lang="fr-FR" sz="1800" kern="100" dirty="0">
                <a:effectLst/>
                <a:latin typeface="Aptos" panose="020B0004020202020204" pitchFamily="34" charset="0"/>
                <a:ea typeface="Aptos" panose="020B0004020202020204" pitchFamily="34"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4B27A4E3-35AD-3ACA-7A23-3A95B32749EB}"/>
              </a:ext>
            </a:extLst>
          </p:cNvPr>
          <p:cNvSpPr>
            <a:spLocks noGrp="1"/>
          </p:cNvSpPr>
          <p:nvPr>
            <p:ph idx="1"/>
          </p:nvPr>
        </p:nvSpPr>
        <p:spPr>
          <a:xfrm>
            <a:off x="600075" y="1562222"/>
            <a:ext cx="11187113" cy="4795716"/>
          </a:xfrm>
          <a:gradFill>
            <a:gsLst>
              <a:gs pos="48026">
                <a:srgbClr val="F8D3C0"/>
              </a:gs>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p:spPr>
        <p:txBody>
          <a:bodyPr>
            <a:normAutofit fontScale="92500"/>
          </a:bodyPr>
          <a:lstStyle/>
          <a:p>
            <a:pPr algn="just">
              <a:lnSpc>
                <a:spcPct val="100000"/>
              </a:lnSpc>
              <a:spcAft>
                <a:spcPts val="800"/>
              </a:spcAft>
            </a:pPr>
            <a:r>
              <a:rPr lang="fr-FR" sz="3200" b="1" kern="0" dirty="0">
                <a:solidFill>
                  <a:srgbClr val="5F5F61"/>
                </a:solidFill>
                <a:effectLst/>
                <a:latin typeface="Arial" panose="020B0604020202020204" pitchFamily="34" charset="0"/>
                <a:ea typeface="Times New Roman" panose="02020603050405020304" pitchFamily="18" charset="0"/>
                <a:cs typeface="Arial" panose="020B0604020202020204" pitchFamily="34" charset="0"/>
              </a:rPr>
              <a:t>Le handicap moteur est un terme assez large, mais nous nous attarderons surtout, et à juste titre, sur l’incapacité des individus à utiliser la souris ou le clavier. </a:t>
            </a:r>
            <a:r>
              <a:rPr lang="fr-FR" sz="3200" kern="0" dirty="0">
                <a:solidFill>
                  <a:srgbClr val="5F5F61"/>
                </a:solidFill>
                <a:effectLst/>
                <a:latin typeface="Arial" panose="020B0604020202020204" pitchFamily="34" charset="0"/>
                <a:ea typeface="Times New Roman" panose="02020603050405020304" pitchFamily="18" charset="0"/>
                <a:cs typeface="Arial" panose="020B0604020202020204" pitchFamily="34" charset="0"/>
              </a:rPr>
              <a:t>En effet, les personnes à mobilités réduites éprouvent des difficultés de compréhension, de contrôle des mouvements, d’enchaîner des mouvements séquentiels ou de combinaisons de touches.</a:t>
            </a:r>
            <a:endParaRPr lang="fr-FR" sz="3200" kern="100" dirty="0">
              <a:effectLst/>
              <a:latin typeface="Arial" panose="020B0604020202020204" pitchFamily="34" charset="0"/>
              <a:ea typeface="Aptos" panose="020B0004020202020204" pitchFamily="34" charset="0"/>
              <a:cs typeface="Arial" panose="020B0604020202020204" pitchFamily="34" charset="0"/>
            </a:endParaRPr>
          </a:p>
          <a:p>
            <a:pPr algn="just">
              <a:lnSpc>
                <a:spcPct val="100000"/>
              </a:lnSpc>
              <a:spcAft>
                <a:spcPts val="800"/>
              </a:spcAft>
            </a:pPr>
            <a:r>
              <a:rPr lang="fr-FR" sz="3200" kern="0" dirty="0">
                <a:solidFill>
                  <a:srgbClr val="5F5F61"/>
                </a:solidFill>
                <a:effectLst/>
                <a:latin typeface="Arial" panose="020B0604020202020204" pitchFamily="34" charset="0"/>
                <a:ea typeface="Times New Roman" panose="02020603050405020304" pitchFamily="18" charset="0"/>
                <a:cs typeface="Arial" panose="020B0604020202020204" pitchFamily="34" charset="0"/>
              </a:rPr>
              <a:t>Des solutions comme des claviers spécifiques ainsi que le « focus » (petit encadré signalant une action possible via des liens ou boutons) permettent de faciliter la navigation.</a:t>
            </a:r>
            <a:endParaRPr lang="fr-FR" sz="3200" kern="100" dirty="0">
              <a:effectLst/>
              <a:latin typeface="Arial" panose="020B0604020202020204" pitchFamily="34" charset="0"/>
              <a:ea typeface="Aptos" panose="020B0004020202020204" pitchFamily="34" charset="0"/>
              <a:cs typeface="Arial" panose="020B0604020202020204" pitchFamily="34" charset="0"/>
            </a:endParaRPr>
          </a:p>
          <a:p>
            <a:endParaRPr lang="fr-FR" dirty="0"/>
          </a:p>
        </p:txBody>
      </p:sp>
      <p:sp>
        <p:nvSpPr>
          <p:cNvPr id="4" name="Espace réservé du pied de page 4">
            <a:extLst>
              <a:ext uri="{FF2B5EF4-FFF2-40B4-BE49-F238E27FC236}">
                <a16:creationId xmlns:a16="http://schemas.microsoft.com/office/drawing/2014/main" id="{704CB941-53D0-9DA2-F2B9-6716A8781778}"/>
              </a:ext>
            </a:extLst>
          </p:cNvPr>
          <p:cNvSpPr>
            <a:spLocks noGrp="1"/>
          </p:cNvSpPr>
          <p:nvPr>
            <p:ph type="ftr" sz="quarter" idx="11"/>
          </p:nvPr>
        </p:nvSpPr>
        <p:spPr>
          <a:xfrm>
            <a:off x="600075" y="6357938"/>
            <a:ext cx="6297612" cy="365125"/>
          </a:xfrm>
        </p:spPr>
        <p:txBody>
          <a:bodyPr/>
          <a:lstStyle/>
          <a:p>
            <a:r>
              <a:rPr lang="fr-FR" dirty="0"/>
              <a:t>Formation DE AES Campus du Vallon Maurs- Années 25 -26.</a:t>
            </a:r>
          </a:p>
        </p:txBody>
      </p:sp>
    </p:spTree>
    <p:extLst>
      <p:ext uri="{BB962C8B-B14F-4D97-AF65-F5344CB8AC3E}">
        <p14:creationId xmlns:p14="http://schemas.microsoft.com/office/powerpoint/2010/main" val="36607708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710533-E03A-1794-D4FC-FE8D43BBA1D8}"/>
              </a:ext>
            </a:extLst>
          </p:cNvPr>
          <p:cNvSpPr>
            <a:spLocks noGrp="1"/>
          </p:cNvSpPr>
          <p:nvPr>
            <p:ph type="title"/>
          </p:nvPr>
        </p:nvSpPr>
        <p:spPr>
          <a:xfrm>
            <a:off x="762431" y="129948"/>
            <a:ext cx="10380573" cy="1432273"/>
          </a:xfrm>
        </p:spPr>
        <p:txBody>
          <a:bodyPr/>
          <a:lstStyle/>
          <a:p>
            <a:pPr algn="ctr"/>
            <a:r>
              <a:rPr lang="fr-FR" sz="3200" kern="0" dirty="0">
                <a:solidFill>
                  <a:srgbClr val="06ACA4"/>
                </a:solidFill>
                <a:effectLst/>
                <a:latin typeface="Engravers MT" panose="02090707080505020304" pitchFamily="18" charset="77"/>
                <a:ea typeface="Times New Roman" panose="02020603050405020304" pitchFamily="18" charset="0"/>
                <a:cs typeface="Times New Roman" panose="02020603050405020304" pitchFamily="18" charset="0"/>
              </a:rPr>
              <a:t>Le handicap auditif</a:t>
            </a:r>
            <a:br>
              <a:rPr lang="fr-FR" sz="1800" kern="100" dirty="0">
                <a:effectLst/>
                <a:latin typeface="Aptos" panose="020B0004020202020204" pitchFamily="34" charset="0"/>
                <a:ea typeface="Aptos" panose="020B0004020202020204" pitchFamily="34"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5270C6F0-4EC5-8A23-F8FD-51A37C806A2E}"/>
              </a:ext>
            </a:extLst>
          </p:cNvPr>
          <p:cNvSpPr>
            <a:spLocks noGrp="1"/>
          </p:cNvSpPr>
          <p:nvPr>
            <p:ph idx="1"/>
          </p:nvPr>
        </p:nvSpPr>
        <p:spPr>
          <a:xfrm>
            <a:off x="657225" y="2257426"/>
            <a:ext cx="11258550" cy="4129088"/>
          </a:xfrm>
          <a:gradFill>
            <a:gsLst>
              <a:gs pos="48026">
                <a:srgbClr val="F8D3C0"/>
              </a:gs>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p:spPr>
        <p:txBody>
          <a:bodyPr/>
          <a:lstStyle/>
          <a:p>
            <a:pPr algn="just"/>
            <a:r>
              <a:rPr lang="fr-FR" sz="3200" b="1" kern="0" dirty="0">
                <a:solidFill>
                  <a:srgbClr val="5F5F61"/>
                </a:solidFill>
                <a:effectLst/>
                <a:latin typeface="Arial" panose="020B0604020202020204" pitchFamily="34" charset="0"/>
                <a:ea typeface="Times New Roman" panose="02020603050405020304" pitchFamily="18" charset="0"/>
                <a:cs typeface="Arial" panose="020B0604020202020204" pitchFamily="34" charset="0"/>
              </a:rPr>
              <a:t>Les personnes sourdes ou malentendantes ont du mal avec les informations</a:t>
            </a:r>
            <a:r>
              <a:rPr lang="fr-FR" sz="3200" kern="0" dirty="0">
                <a:solidFill>
                  <a:srgbClr val="5F5F61"/>
                </a:solidFill>
                <a:effectLst/>
                <a:latin typeface="Arial" panose="020B0604020202020204" pitchFamily="34" charset="0"/>
                <a:ea typeface="Times New Roman" panose="02020603050405020304" pitchFamily="18" charset="0"/>
                <a:cs typeface="Arial" panose="020B0604020202020204" pitchFamily="34" charset="0"/>
              </a:rPr>
              <a:t> </a:t>
            </a:r>
            <a:r>
              <a:rPr lang="fr-FR" sz="3200" b="1" kern="0" dirty="0">
                <a:solidFill>
                  <a:srgbClr val="5F5F61"/>
                </a:solidFill>
                <a:effectLst/>
                <a:latin typeface="Arial" panose="020B0604020202020204" pitchFamily="34" charset="0"/>
                <a:ea typeface="Times New Roman" panose="02020603050405020304" pitchFamily="18" charset="0"/>
                <a:cs typeface="Arial" panose="020B0604020202020204" pitchFamily="34" charset="0"/>
              </a:rPr>
              <a:t>sonores, les fichiers sons (podcast) et la vidéo.</a:t>
            </a:r>
            <a:r>
              <a:rPr lang="fr-FR" sz="3200" kern="0" dirty="0">
                <a:solidFill>
                  <a:srgbClr val="5F5F61"/>
                </a:solidFill>
                <a:effectLst/>
                <a:latin typeface="Arial" panose="020B0604020202020204" pitchFamily="34" charset="0"/>
                <a:ea typeface="Times New Roman" panose="02020603050405020304" pitchFamily="18" charset="0"/>
                <a:cs typeface="Arial" panose="020B0604020202020204" pitchFamily="34" charset="0"/>
              </a:rPr>
              <a:t> Elles ressentent parfois des difficultés d’élocution et de compréhension écrite.</a:t>
            </a:r>
            <a:endParaRPr lang="fr-FR" sz="3200" kern="100" dirty="0">
              <a:effectLst/>
              <a:latin typeface="Arial" panose="020B0604020202020204" pitchFamily="34" charset="0"/>
              <a:ea typeface="Aptos" panose="020B0004020202020204" pitchFamily="34" charset="0"/>
              <a:cs typeface="Arial" panose="020B0604020202020204" pitchFamily="34" charset="0"/>
            </a:endParaRPr>
          </a:p>
          <a:p>
            <a:pPr algn="just"/>
            <a:endParaRPr lang="fr-FR" dirty="0"/>
          </a:p>
        </p:txBody>
      </p:sp>
      <p:sp>
        <p:nvSpPr>
          <p:cNvPr id="4" name="Espace réservé du pied de page 4">
            <a:extLst>
              <a:ext uri="{FF2B5EF4-FFF2-40B4-BE49-F238E27FC236}">
                <a16:creationId xmlns:a16="http://schemas.microsoft.com/office/drawing/2014/main" id="{A74092AC-B4BB-F805-7095-267118210557}"/>
              </a:ext>
            </a:extLst>
          </p:cNvPr>
          <p:cNvSpPr>
            <a:spLocks noGrp="1"/>
          </p:cNvSpPr>
          <p:nvPr>
            <p:ph type="ftr" sz="quarter" idx="11"/>
          </p:nvPr>
        </p:nvSpPr>
        <p:spPr>
          <a:xfrm>
            <a:off x="657225" y="6362927"/>
            <a:ext cx="6297612" cy="365125"/>
          </a:xfrm>
        </p:spPr>
        <p:txBody>
          <a:bodyPr/>
          <a:lstStyle/>
          <a:p>
            <a:r>
              <a:rPr lang="fr-FR" dirty="0"/>
              <a:t>Formation DE AES Campus du Vallon Maurs- Années 25 -26.</a:t>
            </a:r>
          </a:p>
        </p:txBody>
      </p:sp>
    </p:spTree>
    <p:extLst>
      <p:ext uri="{BB962C8B-B14F-4D97-AF65-F5344CB8AC3E}">
        <p14:creationId xmlns:p14="http://schemas.microsoft.com/office/powerpoint/2010/main" val="2757957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85A0F2-141F-D072-F836-27FD4FAD2A90}"/>
              </a:ext>
            </a:extLst>
          </p:cNvPr>
          <p:cNvSpPr>
            <a:spLocks noGrp="1"/>
          </p:cNvSpPr>
          <p:nvPr>
            <p:ph type="title"/>
          </p:nvPr>
        </p:nvSpPr>
        <p:spPr>
          <a:xfrm>
            <a:off x="557212" y="314325"/>
            <a:ext cx="11272837" cy="1362567"/>
          </a:xfrm>
        </p:spPr>
        <p:txBody>
          <a:bodyPr>
            <a:normAutofit fontScale="90000"/>
          </a:bodyPr>
          <a:lstStyle/>
          <a:p>
            <a:pPr algn="ctr"/>
            <a:r>
              <a:rPr lang="fr-FR" sz="3600" kern="0" dirty="0">
                <a:solidFill>
                  <a:srgbClr val="1F1F1F"/>
                </a:solidFill>
                <a:effectLst/>
                <a:latin typeface="Engravers MT" panose="02090707080505020304" pitchFamily="18" charset="77"/>
                <a:ea typeface="Times New Roman" panose="02020603050405020304" pitchFamily="18" charset="0"/>
                <a:cs typeface="Times New Roman" panose="02020603050405020304" pitchFamily="18" charset="0"/>
              </a:rPr>
              <a:t>Quelles sont les bases de la technologie ?</a:t>
            </a:r>
            <a:br>
              <a:rPr lang="fr-FR" sz="1800" kern="100" dirty="0">
                <a:effectLst/>
                <a:latin typeface="Aptos" panose="020B0004020202020204" pitchFamily="34" charset="0"/>
                <a:ea typeface="Aptos" panose="020B0004020202020204" pitchFamily="34"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4D0B12F2-0532-1212-9B89-B18761D28B66}"/>
              </a:ext>
            </a:extLst>
          </p:cNvPr>
          <p:cNvSpPr>
            <a:spLocks noGrp="1"/>
          </p:cNvSpPr>
          <p:nvPr>
            <p:ph idx="1"/>
          </p:nvPr>
        </p:nvSpPr>
        <p:spPr>
          <a:xfrm>
            <a:off x="285750" y="2628900"/>
            <a:ext cx="11544300" cy="3700463"/>
          </a:xfr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p:spPr>
        <p:txBody>
          <a:bodyPr>
            <a:noAutofit/>
          </a:bodyPr>
          <a:lstStyle/>
          <a:p>
            <a:pPr algn="just"/>
            <a:r>
              <a:rPr lang="fr-FR" sz="32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Les bases de l'informatique comprennent </a:t>
            </a:r>
            <a:r>
              <a:rPr lang="fr-FR" sz="3200" kern="0" dirty="0">
                <a:solidFill>
                  <a:srgbClr val="040C28"/>
                </a:solidFill>
                <a:effectLst/>
                <a:latin typeface="Arial" panose="020B0604020202020204" pitchFamily="34" charset="0"/>
                <a:ea typeface="Times New Roman" panose="02020603050405020304" pitchFamily="18" charset="0"/>
                <a:cs typeface="Arial" panose="020B0604020202020204" pitchFamily="34" charset="0"/>
              </a:rPr>
              <a:t>la compréhension du fonctionnement des ordinateurs et des réseaux, la connaissance des applications logicielles et la connaissance des principes de gestion des données et de cybersécurité</a:t>
            </a:r>
            <a:r>
              <a:rPr lang="fr-FR" sz="32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 Ces fondamentaux constituent</a:t>
            </a:r>
            <a:r>
              <a:rPr lang="fr-FR" sz="1800" kern="0" dirty="0">
                <a:solidFill>
                  <a:srgbClr val="1F1F1F"/>
                </a:solidFill>
                <a:effectLst/>
                <a:latin typeface="Helvetica Neue" panose="02000503000000020004" pitchFamily="2" charset="0"/>
                <a:ea typeface="Times New Roman" panose="02020603050405020304" pitchFamily="18" charset="0"/>
                <a:cs typeface="Times New Roman" panose="02020603050405020304" pitchFamily="18" charset="0"/>
              </a:rPr>
              <a:t> </a:t>
            </a:r>
            <a:r>
              <a:rPr lang="fr-FR" sz="32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la base de compétences et de pratiques informatiques plus avancées.</a:t>
            </a:r>
            <a:endParaRPr lang="fr-FR" sz="3200" kern="100" dirty="0">
              <a:effectLst/>
              <a:latin typeface="Arial" panose="020B0604020202020204" pitchFamily="34" charset="0"/>
              <a:ea typeface="Aptos" panose="020B0004020202020204" pitchFamily="34" charset="0"/>
              <a:cs typeface="Arial" panose="020B0604020202020204" pitchFamily="34" charset="0"/>
            </a:endParaRPr>
          </a:p>
          <a:p>
            <a:pPr algn="just"/>
            <a:endParaRPr lang="fr-FR" sz="3200" dirty="0">
              <a:latin typeface="Arial" panose="020B0604020202020204" pitchFamily="34" charset="0"/>
              <a:cs typeface="Arial" panose="020B0604020202020204" pitchFamily="34" charset="0"/>
            </a:endParaRPr>
          </a:p>
        </p:txBody>
      </p:sp>
      <p:sp>
        <p:nvSpPr>
          <p:cNvPr id="4" name="Espace réservé du pied de page 4">
            <a:extLst>
              <a:ext uri="{FF2B5EF4-FFF2-40B4-BE49-F238E27FC236}">
                <a16:creationId xmlns:a16="http://schemas.microsoft.com/office/drawing/2014/main" id="{95DCF2C9-1171-742B-24D9-789F9F6B641C}"/>
              </a:ext>
            </a:extLst>
          </p:cNvPr>
          <p:cNvSpPr>
            <a:spLocks noGrp="1"/>
          </p:cNvSpPr>
          <p:nvPr>
            <p:ph type="ftr" sz="quarter" idx="11"/>
          </p:nvPr>
        </p:nvSpPr>
        <p:spPr>
          <a:xfrm>
            <a:off x="557212" y="6361112"/>
            <a:ext cx="6297612" cy="365125"/>
          </a:xfrm>
        </p:spPr>
        <p:txBody>
          <a:bodyPr/>
          <a:lstStyle/>
          <a:p>
            <a:r>
              <a:rPr lang="fr-FR" dirty="0"/>
              <a:t>Formation DE AES Campus du Vallon Maurs- Années 25 -26.</a:t>
            </a:r>
          </a:p>
        </p:txBody>
      </p:sp>
    </p:spTree>
    <p:extLst>
      <p:ext uri="{BB962C8B-B14F-4D97-AF65-F5344CB8AC3E}">
        <p14:creationId xmlns:p14="http://schemas.microsoft.com/office/powerpoint/2010/main" val="27462581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A4B356-7450-B096-BC63-44BE76033FF6}"/>
              </a:ext>
            </a:extLst>
          </p:cNvPr>
          <p:cNvSpPr>
            <a:spLocks noGrp="1"/>
          </p:cNvSpPr>
          <p:nvPr>
            <p:ph type="title"/>
          </p:nvPr>
        </p:nvSpPr>
        <p:spPr>
          <a:xfrm>
            <a:off x="762431" y="129947"/>
            <a:ext cx="10380573" cy="1070203"/>
          </a:xfrm>
        </p:spPr>
        <p:txBody>
          <a:bodyPr>
            <a:normAutofit fontScale="90000"/>
          </a:bodyPr>
          <a:lstStyle/>
          <a:p>
            <a:pPr algn="ctr"/>
            <a:r>
              <a:rPr lang="fr-FR" sz="3200" kern="0" dirty="0">
                <a:solidFill>
                  <a:srgbClr val="06ACA4"/>
                </a:solidFill>
                <a:effectLst/>
                <a:latin typeface="Engravers MT" panose="02090707080505020304" pitchFamily="18" charset="77"/>
                <a:ea typeface="Times New Roman" panose="02020603050405020304" pitchFamily="18" charset="0"/>
                <a:cs typeface="Times New Roman" panose="02020603050405020304" pitchFamily="18" charset="0"/>
              </a:rPr>
              <a:t>Le handicap mental ou cognitif</a:t>
            </a:r>
            <a:br>
              <a:rPr lang="fr-FR" sz="1800" kern="100" dirty="0">
                <a:effectLst/>
                <a:latin typeface="Aptos" panose="020B0004020202020204" pitchFamily="34" charset="0"/>
                <a:ea typeface="Aptos" panose="020B0004020202020204" pitchFamily="34"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80570862-ADF7-A2CC-1100-2E144FE55AB2}"/>
              </a:ext>
            </a:extLst>
          </p:cNvPr>
          <p:cNvSpPr>
            <a:spLocks noGrp="1"/>
          </p:cNvSpPr>
          <p:nvPr>
            <p:ph idx="1"/>
          </p:nvPr>
        </p:nvSpPr>
        <p:spPr>
          <a:xfrm>
            <a:off x="657225" y="1200151"/>
            <a:ext cx="11144250" cy="5243512"/>
          </a:xfrm>
          <a:gradFill>
            <a:gsLst>
              <a:gs pos="48026">
                <a:srgbClr val="F8D3C0"/>
              </a:gs>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p:spPr>
        <p:txBody>
          <a:bodyPr>
            <a:normAutofit fontScale="85000" lnSpcReduction="20000"/>
          </a:bodyPr>
          <a:lstStyle/>
          <a:p>
            <a:pPr algn="just">
              <a:lnSpc>
                <a:spcPct val="100000"/>
              </a:lnSpc>
              <a:spcAft>
                <a:spcPts val="800"/>
              </a:spcAft>
            </a:pPr>
            <a:r>
              <a:rPr lang="fr-FR" sz="2800" b="1" kern="0" dirty="0">
                <a:solidFill>
                  <a:srgbClr val="5F5F61"/>
                </a:solidFill>
                <a:effectLst/>
                <a:latin typeface="Arial" panose="020B0604020202020204" pitchFamily="34" charset="0"/>
                <a:ea typeface="Times New Roman" panose="02020603050405020304" pitchFamily="18" charset="0"/>
                <a:cs typeface="Arial" panose="020B0604020202020204" pitchFamily="34" charset="0"/>
              </a:rPr>
              <a:t>Les utilisateurs présentant un trouble mental ou cognitif souffrent de problèmes de réflexion, de mémoire et de perception. </a:t>
            </a:r>
            <a:r>
              <a:rPr lang="fr-FR" sz="2800" kern="0" dirty="0">
                <a:solidFill>
                  <a:srgbClr val="5F5F61"/>
                </a:solidFill>
                <a:effectLst/>
                <a:latin typeface="Arial" panose="020B0604020202020204" pitchFamily="34" charset="0"/>
                <a:ea typeface="Times New Roman" panose="02020603050405020304" pitchFamily="18" charset="0"/>
                <a:cs typeface="Arial" panose="020B0604020202020204" pitchFamily="34" charset="0"/>
              </a:rPr>
              <a:t>C’est pourquoi il est important d’adapter, voire de simplifier, la consultation et la navigation web. D’ailleurs, la mise à jour des règles de l'accessibilité numérique du WCAG 2.1  prône à tout va l’application de nouveaux critères liés au handicap cognitif.</a:t>
            </a:r>
            <a:endParaRPr lang="fr-FR" sz="2800" kern="100" dirty="0">
              <a:effectLst/>
              <a:latin typeface="Arial" panose="020B0604020202020204" pitchFamily="34" charset="0"/>
              <a:ea typeface="Aptos" panose="020B0004020202020204" pitchFamily="34" charset="0"/>
              <a:cs typeface="Arial" panose="020B0604020202020204" pitchFamily="34" charset="0"/>
            </a:endParaRPr>
          </a:p>
          <a:p>
            <a:pPr algn="just">
              <a:lnSpc>
                <a:spcPct val="100000"/>
              </a:lnSpc>
              <a:spcAft>
                <a:spcPts val="800"/>
              </a:spcAft>
            </a:pPr>
            <a:r>
              <a:rPr lang="fr-FR" sz="2800" kern="0" dirty="0">
                <a:solidFill>
                  <a:srgbClr val="5F5F61"/>
                </a:solidFill>
                <a:effectLst/>
                <a:latin typeface="Arial" panose="020B0604020202020204" pitchFamily="34" charset="0"/>
                <a:ea typeface="Times New Roman" panose="02020603050405020304" pitchFamily="18" charset="0"/>
                <a:cs typeface="Arial" panose="020B0604020202020204" pitchFamily="34" charset="0"/>
              </a:rPr>
              <a:t>Les personnes âgées (d’au moin</a:t>
            </a:r>
            <a:r>
              <a:rPr lang="fr-FR" sz="2800" i="1" kern="0" dirty="0">
                <a:solidFill>
                  <a:srgbClr val="5F5F61"/>
                </a:solidFill>
                <a:effectLst/>
                <a:latin typeface="Arial" panose="020B0604020202020204" pitchFamily="34" charset="0"/>
                <a:ea typeface="Times New Roman" panose="02020603050405020304" pitchFamily="18" charset="0"/>
                <a:cs typeface="Arial" panose="020B0604020202020204" pitchFamily="34" charset="0"/>
              </a:rPr>
              <a:t>s</a:t>
            </a:r>
            <a:r>
              <a:rPr lang="fr-FR" sz="2800" kern="0" dirty="0">
                <a:solidFill>
                  <a:srgbClr val="5F5F61"/>
                </a:solidFill>
                <a:effectLst/>
                <a:latin typeface="Arial" panose="020B0604020202020204" pitchFamily="34" charset="0"/>
                <a:ea typeface="Times New Roman" panose="02020603050405020304" pitchFamily="18" charset="0"/>
                <a:cs typeface="Arial" panose="020B0604020202020204" pitchFamily="34" charset="0"/>
              </a:rPr>
              <a:t> 60 ans) sont également concernées par les problèmes d’accessibilité aux innovations technologiques. Notons-le : les seniors représentaient 18,8 % de la population en France en 2016 (chiffres publiés par l’INSEE début 2016). Et, selon la tendance actuelle, la donne n’est pas prête de changer avant 2035 minimum.</a:t>
            </a:r>
          </a:p>
          <a:p>
            <a:pPr algn="just">
              <a:lnSpc>
                <a:spcPct val="100000"/>
              </a:lnSpc>
              <a:spcAft>
                <a:spcPts val="800"/>
              </a:spcAft>
            </a:pPr>
            <a:r>
              <a:rPr lang="fr-FR" sz="2800" b="1" kern="0" dirty="0">
                <a:solidFill>
                  <a:srgbClr val="5F5F61"/>
                </a:solidFill>
                <a:effectLst/>
                <a:latin typeface="Arial" panose="020B0604020202020204" pitchFamily="34" charset="0"/>
                <a:ea typeface="Times New Roman" panose="02020603050405020304" pitchFamily="18" charset="0"/>
                <a:cs typeface="Arial" panose="020B0604020202020204" pitchFamily="34" charset="0"/>
              </a:rPr>
              <a:t>Les seniors, qui sont plus vulnérables, peuvent donc faire face aux mêmes contraintes d’accessibilité dues à la déficience motrice, </a:t>
            </a:r>
            <a:r>
              <a:rPr lang="fr-FR" sz="2800" kern="0" dirty="0">
                <a:solidFill>
                  <a:srgbClr val="5F5F61"/>
                </a:solidFill>
                <a:effectLst/>
                <a:latin typeface="Arial" panose="020B0604020202020204" pitchFamily="34" charset="0"/>
                <a:ea typeface="Times New Roman" panose="02020603050405020304" pitchFamily="18" charset="0"/>
                <a:cs typeface="Arial" panose="020B0604020202020204" pitchFamily="34" charset="0"/>
              </a:rPr>
              <a:t>la diminution de certaines capacités (vision, concentration, audition) et de surcroît des difficultés à maîtriser ou apprendre l’utilisation de nouvelles technologies </a:t>
            </a:r>
            <a:r>
              <a:rPr lang="fr-FR" sz="2800" b="1" kern="0" dirty="0">
                <a:solidFill>
                  <a:srgbClr val="5F5F61"/>
                </a:solidFill>
                <a:effectLst/>
                <a:latin typeface="Arial" panose="020B0604020202020204" pitchFamily="34" charset="0"/>
                <a:ea typeface="Times New Roman" panose="02020603050405020304" pitchFamily="18" charset="0"/>
                <a:cs typeface="Arial" panose="020B0604020202020204" pitchFamily="34" charset="0"/>
              </a:rPr>
              <a:t>; </a:t>
            </a:r>
            <a:r>
              <a:rPr lang="fr-FR" sz="2800" kern="0" dirty="0">
                <a:solidFill>
                  <a:srgbClr val="5F5F61"/>
                </a:solidFill>
                <a:effectLst/>
                <a:latin typeface="Arial" panose="020B0604020202020204" pitchFamily="34" charset="0"/>
                <a:ea typeface="Times New Roman" panose="02020603050405020304" pitchFamily="18" charset="0"/>
                <a:cs typeface="Arial" panose="020B0604020202020204" pitchFamily="34" charset="0"/>
              </a:rPr>
              <a:t>3 raisons qui justifient l’accessibilité aux personnes en situation de handicap.</a:t>
            </a:r>
            <a:endParaRPr lang="fr-FR" sz="2800" kern="100" dirty="0">
              <a:effectLst/>
              <a:latin typeface="Arial" panose="020B0604020202020204" pitchFamily="34" charset="0"/>
              <a:ea typeface="Aptos" panose="020B0004020202020204" pitchFamily="34" charset="0"/>
              <a:cs typeface="Arial" panose="020B0604020202020204" pitchFamily="34" charset="0"/>
            </a:endParaRPr>
          </a:p>
          <a:p>
            <a:pPr>
              <a:lnSpc>
                <a:spcPts val="2100"/>
              </a:lnSpc>
              <a:spcAft>
                <a:spcPts val="800"/>
              </a:spcAft>
            </a:pPr>
            <a:endParaRPr lang="fr-FR"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fr-FR" dirty="0"/>
          </a:p>
        </p:txBody>
      </p:sp>
      <p:sp>
        <p:nvSpPr>
          <p:cNvPr id="4" name="Espace réservé du pied de page 4">
            <a:extLst>
              <a:ext uri="{FF2B5EF4-FFF2-40B4-BE49-F238E27FC236}">
                <a16:creationId xmlns:a16="http://schemas.microsoft.com/office/drawing/2014/main" id="{E2526A78-AF78-F0AB-6A1E-896529DF41CB}"/>
              </a:ext>
            </a:extLst>
          </p:cNvPr>
          <p:cNvSpPr>
            <a:spLocks noGrp="1"/>
          </p:cNvSpPr>
          <p:nvPr>
            <p:ph type="ftr" sz="quarter" idx="11"/>
          </p:nvPr>
        </p:nvSpPr>
        <p:spPr>
          <a:xfrm>
            <a:off x="642938" y="6492875"/>
            <a:ext cx="6297612" cy="365125"/>
          </a:xfrm>
        </p:spPr>
        <p:txBody>
          <a:bodyPr/>
          <a:lstStyle/>
          <a:p>
            <a:r>
              <a:rPr lang="fr-FR" dirty="0"/>
              <a:t>Formation DE AES Campus du Vallon Maurs- Années 25 -26.</a:t>
            </a:r>
          </a:p>
        </p:txBody>
      </p:sp>
    </p:spTree>
    <p:extLst>
      <p:ext uri="{BB962C8B-B14F-4D97-AF65-F5344CB8AC3E}">
        <p14:creationId xmlns:p14="http://schemas.microsoft.com/office/powerpoint/2010/main" val="19762211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D2640C-3765-0455-5430-4B5F08B0BD9D}"/>
              </a:ext>
            </a:extLst>
          </p:cNvPr>
          <p:cNvSpPr>
            <a:spLocks noGrp="1"/>
          </p:cNvSpPr>
          <p:nvPr>
            <p:ph type="title"/>
          </p:nvPr>
        </p:nvSpPr>
        <p:spPr>
          <a:xfrm>
            <a:off x="328613" y="244620"/>
            <a:ext cx="11477422" cy="941243"/>
          </a:xfrm>
        </p:spPr>
        <p:txBody>
          <a:bodyPr>
            <a:normAutofit fontScale="90000"/>
          </a:bodyPr>
          <a:lstStyle/>
          <a:p>
            <a:pPr algn="ctr"/>
            <a:r>
              <a:rPr lang="fr-FR" sz="3200" kern="0" dirty="0">
                <a:effectLst/>
                <a:latin typeface="Engravers MT" panose="02090707080505020304" pitchFamily="18" charset="77"/>
                <a:ea typeface="Times New Roman" panose="02020603050405020304" pitchFamily="18" charset="0"/>
                <a:cs typeface="Times New Roman" panose="02020603050405020304" pitchFamily="18" charset="0"/>
              </a:rPr>
              <a:t>Une obligation légale</a:t>
            </a:r>
            <a:br>
              <a:rPr lang="fr-FR" sz="1800" kern="100" dirty="0">
                <a:effectLst/>
                <a:latin typeface="Aptos" panose="020B0004020202020204" pitchFamily="34" charset="0"/>
                <a:ea typeface="Aptos" panose="020B0004020202020204" pitchFamily="34"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70472C3E-239F-43E2-7C88-1F781FD3408C}"/>
              </a:ext>
            </a:extLst>
          </p:cNvPr>
          <p:cNvSpPr>
            <a:spLocks noGrp="1"/>
          </p:cNvSpPr>
          <p:nvPr>
            <p:ph idx="1"/>
          </p:nvPr>
        </p:nvSpPr>
        <p:spPr>
          <a:xfrm>
            <a:off x="642938" y="1182761"/>
            <a:ext cx="11044236" cy="5313217"/>
          </a:xfrm>
          <a:gradFill>
            <a:gsLst>
              <a:gs pos="48026">
                <a:srgbClr val="F8D3C0"/>
              </a:gs>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p:spPr>
        <p:txBody>
          <a:bodyPr>
            <a:noAutofit/>
          </a:bodyPr>
          <a:lstStyle/>
          <a:p>
            <a:pPr algn="just">
              <a:lnSpc>
                <a:spcPct val="100000"/>
              </a:lnSpc>
              <a:spcAft>
                <a:spcPts val="800"/>
              </a:spcAft>
            </a:pPr>
            <a:r>
              <a:rPr lang="fr-FR" kern="0" dirty="0">
                <a:solidFill>
                  <a:srgbClr val="5F5F61"/>
                </a:solidFill>
                <a:effectLst/>
                <a:latin typeface="Arial" panose="020B0604020202020204" pitchFamily="34" charset="0"/>
                <a:ea typeface="Times New Roman" panose="02020603050405020304" pitchFamily="18" charset="0"/>
                <a:cs typeface="Arial" panose="020B0604020202020204" pitchFamily="34" charset="0"/>
              </a:rPr>
              <a:t>Dans bon nombre de pays occidentaux, l’accessibilité aux personnes handicapés est un </a:t>
            </a:r>
            <a:r>
              <a:rPr lang="fr-FR" i="1" kern="0" dirty="0">
                <a:solidFill>
                  <a:srgbClr val="5F5F61"/>
                </a:solidFill>
                <a:effectLst/>
                <a:latin typeface="Arial" panose="020B0604020202020204" pitchFamily="34" charset="0"/>
                <a:ea typeface="Times New Roman" panose="02020603050405020304" pitchFamily="18" charset="0"/>
                <a:cs typeface="Arial" panose="020B0604020202020204" pitchFamily="34" charset="0"/>
              </a:rPr>
              <a:t>must</a:t>
            </a:r>
            <a:r>
              <a:rPr lang="fr-FR" kern="0" dirty="0">
                <a:solidFill>
                  <a:srgbClr val="5F5F61"/>
                </a:solidFill>
                <a:effectLst/>
                <a:latin typeface="Arial" panose="020B0604020202020204" pitchFamily="34" charset="0"/>
                <a:ea typeface="Times New Roman" panose="02020603050405020304" pitchFamily="18" charset="0"/>
                <a:cs typeface="Arial" panose="020B0604020202020204" pitchFamily="34" charset="0"/>
              </a:rPr>
              <a:t> lors de la conception des sites des services publics. </a:t>
            </a:r>
            <a:r>
              <a:rPr lang="fr-FR" b="1" kern="0" dirty="0">
                <a:solidFill>
                  <a:srgbClr val="5F5F61"/>
                </a:solidFill>
                <a:effectLst/>
                <a:latin typeface="Arial" panose="020B0604020202020204" pitchFamily="34" charset="0"/>
                <a:ea typeface="Times New Roman" panose="02020603050405020304" pitchFamily="18" charset="0"/>
                <a:cs typeface="Arial" panose="020B0604020202020204" pitchFamily="34" charset="0"/>
              </a:rPr>
              <a:t>Dans l’Hexagone, en l’occurrence, la loi de février 2005 sur l’égalité des droits et des chances, la participation et la citoyenneté des personnes handicapées est on ne peut plus explicite à ce sujet</a:t>
            </a:r>
            <a:r>
              <a:rPr lang="fr-FR" kern="0" dirty="0">
                <a:solidFill>
                  <a:srgbClr val="5F5F61"/>
                </a:solidFill>
                <a:effectLst/>
                <a:latin typeface="Arial" panose="020B0604020202020204" pitchFamily="34" charset="0"/>
                <a:ea typeface="Times New Roman" panose="02020603050405020304" pitchFamily="18" charset="0"/>
                <a:cs typeface="Arial" panose="020B0604020202020204" pitchFamily="34" charset="0"/>
              </a:rPr>
              <a:t> :</a:t>
            </a:r>
            <a:endParaRPr lang="fr-FR" kern="100" dirty="0">
              <a:effectLst/>
              <a:latin typeface="Arial" panose="020B0604020202020204" pitchFamily="34" charset="0"/>
              <a:ea typeface="Aptos" panose="020B0004020202020204" pitchFamily="34" charset="0"/>
              <a:cs typeface="Arial" panose="020B0604020202020204" pitchFamily="34" charset="0"/>
            </a:endParaRPr>
          </a:p>
          <a:p>
            <a:pPr algn="just"/>
            <a:r>
              <a:rPr lang="fr-FR" kern="0" dirty="0">
                <a:solidFill>
                  <a:srgbClr val="5F5F61"/>
                </a:solidFill>
                <a:effectLst/>
                <a:latin typeface="Arial" panose="020B0604020202020204" pitchFamily="34" charset="0"/>
                <a:ea typeface="Times New Roman" panose="02020603050405020304" pitchFamily="18" charset="0"/>
                <a:cs typeface="Arial" panose="020B0604020202020204" pitchFamily="34" charset="0"/>
              </a:rPr>
              <a:t>« Les services de communication publics en ligne des services de l’État, des collectivités territoriales et des établissements publics qui en dépendent doivent être accessibles aux personnes handicapées. L’accessibilité des services de communication publics en ligne concerne l’accès à tous types d’information sous forme numérique, quels que soient le moyen d’accès, les contenus et le mode de consultation. Les recommandations internationales pour l’accessibilité de l’internet doivent être appliquées pour les services de communication publique en ligne. (…) Le décret énonce en outre les modalités de formation des personnels intervenant sur les services de communication publique en ligne. »</a:t>
            </a:r>
            <a:r>
              <a:rPr lang="fr-FR" dirty="0">
                <a:effectLst/>
                <a:latin typeface="Arial" panose="020B0604020202020204" pitchFamily="34" charset="0"/>
                <a:cs typeface="Arial" panose="020B0604020202020204" pitchFamily="34" charset="0"/>
              </a:rPr>
              <a:t> </a:t>
            </a:r>
            <a:endParaRPr lang="fr-FR" dirty="0">
              <a:latin typeface="Arial" panose="020B0604020202020204" pitchFamily="34" charset="0"/>
              <a:cs typeface="Arial" panose="020B0604020202020204" pitchFamily="34" charset="0"/>
            </a:endParaRPr>
          </a:p>
        </p:txBody>
      </p:sp>
      <p:sp>
        <p:nvSpPr>
          <p:cNvPr id="4" name="Espace réservé du pied de page 4">
            <a:extLst>
              <a:ext uri="{FF2B5EF4-FFF2-40B4-BE49-F238E27FC236}">
                <a16:creationId xmlns:a16="http://schemas.microsoft.com/office/drawing/2014/main" id="{3B1764C7-D382-60BE-F534-EA4421C6D0A3}"/>
              </a:ext>
            </a:extLst>
          </p:cNvPr>
          <p:cNvSpPr>
            <a:spLocks noGrp="1"/>
          </p:cNvSpPr>
          <p:nvPr>
            <p:ph type="ftr" sz="quarter" idx="11"/>
          </p:nvPr>
        </p:nvSpPr>
        <p:spPr>
          <a:xfrm>
            <a:off x="642938" y="6492875"/>
            <a:ext cx="6297612" cy="365125"/>
          </a:xfrm>
        </p:spPr>
        <p:txBody>
          <a:bodyPr/>
          <a:lstStyle/>
          <a:p>
            <a:r>
              <a:rPr lang="fr-FR" dirty="0"/>
              <a:t>Formation DE AES Campus du Vallon Maurs- Années 25 -26.</a:t>
            </a:r>
          </a:p>
        </p:txBody>
      </p:sp>
    </p:spTree>
    <p:extLst>
      <p:ext uri="{BB962C8B-B14F-4D97-AF65-F5344CB8AC3E}">
        <p14:creationId xmlns:p14="http://schemas.microsoft.com/office/powerpoint/2010/main" val="40019417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FF2E2F-4820-2564-5295-677489CE45B7}"/>
              </a:ext>
            </a:extLst>
          </p:cNvPr>
          <p:cNvSpPr>
            <a:spLocks noGrp="1"/>
          </p:cNvSpPr>
          <p:nvPr>
            <p:ph type="title"/>
          </p:nvPr>
        </p:nvSpPr>
        <p:spPr>
          <a:xfrm>
            <a:off x="761169" y="361176"/>
            <a:ext cx="10380573" cy="969818"/>
          </a:xfrm>
        </p:spPr>
        <p:txBody>
          <a:bodyPr>
            <a:normAutofit fontScale="90000"/>
          </a:bodyPr>
          <a:lstStyle/>
          <a:p>
            <a:pPr algn="ctr"/>
            <a:r>
              <a:rPr lang="fr-FR" sz="3200" kern="0" dirty="0">
                <a:effectLst/>
                <a:latin typeface="Engravers MT" panose="02090707080505020304" pitchFamily="18" charset="77"/>
                <a:ea typeface="Times New Roman" panose="02020603050405020304" pitchFamily="18" charset="0"/>
                <a:cs typeface="Times New Roman" panose="02020603050405020304" pitchFamily="18" charset="0"/>
              </a:rPr>
              <a:t>Un enjeu de citoyenneté</a:t>
            </a:r>
            <a:br>
              <a:rPr lang="fr-FR" sz="1800" kern="100" dirty="0">
                <a:effectLst/>
                <a:latin typeface="Aptos" panose="020B0004020202020204" pitchFamily="34" charset="0"/>
                <a:ea typeface="Aptos" panose="020B0004020202020204" pitchFamily="34"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27420A77-BD06-76EB-1FB9-8C578F4A7723}"/>
              </a:ext>
            </a:extLst>
          </p:cNvPr>
          <p:cNvSpPr>
            <a:spLocks noGrp="1"/>
          </p:cNvSpPr>
          <p:nvPr>
            <p:ph idx="1"/>
          </p:nvPr>
        </p:nvSpPr>
        <p:spPr>
          <a:xfrm>
            <a:off x="528638" y="1143000"/>
            <a:ext cx="11344275" cy="5353824"/>
          </a:xfrm>
          <a:gradFill>
            <a:gsLst>
              <a:gs pos="48026">
                <a:srgbClr val="F8D3C0"/>
              </a:gs>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p:spPr>
        <p:txBody>
          <a:bodyPr>
            <a:normAutofit lnSpcReduction="10000"/>
          </a:bodyPr>
          <a:lstStyle/>
          <a:p>
            <a:pPr algn="just">
              <a:lnSpc>
                <a:spcPct val="100000"/>
              </a:lnSpc>
              <a:spcAft>
                <a:spcPts val="800"/>
              </a:spcAft>
            </a:pPr>
            <a:r>
              <a:rPr lang="fr-FR" sz="2400" kern="0" dirty="0">
                <a:solidFill>
                  <a:srgbClr val="5F5F61"/>
                </a:solidFill>
                <a:effectLst/>
                <a:latin typeface="Arial" panose="020B0604020202020204" pitchFamily="34" charset="0"/>
                <a:ea typeface="Times New Roman" panose="02020603050405020304" pitchFamily="18" charset="0"/>
                <a:cs typeface="Arial" panose="020B0604020202020204" pitchFamily="34" charset="0"/>
              </a:rPr>
              <a:t>L’enjeu de citoyenneté n’est évidemment pas en reste. </a:t>
            </a:r>
            <a:r>
              <a:rPr lang="fr-FR" sz="2400" b="1" kern="0" dirty="0">
                <a:solidFill>
                  <a:srgbClr val="5F5F61"/>
                </a:solidFill>
                <a:effectLst/>
                <a:latin typeface="Arial" panose="020B0604020202020204" pitchFamily="34" charset="0"/>
                <a:ea typeface="Times New Roman" panose="02020603050405020304" pitchFamily="18" charset="0"/>
                <a:cs typeface="Arial" panose="020B0604020202020204" pitchFamily="34" charset="0"/>
              </a:rPr>
              <a:t>L’outil numérique fait partie du quotidien de tous, dans la vie professionnelle et privée. Autrement dit, il est devenu un moyen d’intégration et d’autonomie dans toutes les sphères de la société. </a:t>
            </a:r>
            <a:r>
              <a:rPr lang="fr-FR" sz="2400" kern="0" dirty="0">
                <a:solidFill>
                  <a:srgbClr val="5F5F61"/>
                </a:solidFill>
                <a:effectLst/>
                <a:latin typeface="Arial" panose="020B0604020202020204" pitchFamily="34" charset="0"/>
                <a:ea typeface="Times New Roman" panose="02020603050405020304" pitchFamily="18" charset="0"/>
                <a:cs typeface="Arial" panose="020B0604020202020204" pitchFamily="34" charset="0"/>
              </a:rPr>
              <a:t>D’où l’importance de mettre la technologie au service des personnes ayant un handicap.</a:t>
            </a:r>
            <a:endParaRPr lang="fr-FR" sz="2400" kern="100" dirty="0">
              <a:effectLst/>
              <a:latin typeface="Arial" panose="020B0604020202020204" pitchFamily="34" charset="0"/>
              <a:ea typeface="Aptos" panose="020B0004020202020204" pitchFamily="34" charset="0"/>
              <a:cs typeface="Arial" panose="020B0604020202020204" pitchFamily="34" charset="0"/>
            </a:endParaRPr>
          </a:p>
          <a:p>
            <a:pPr algn="just">
              <a:lnSpc>
                <a:spcPts val="2100"/>
              </a:lnSpc>
              <a:spcAft>
                <a:spcPts val="800"/>
              </a:spcAft>
            </a:pPr>
            <a:r>
              <a:rPr lang="fr-FR" sz="2400" kern="0" dirty="0">
                <a:solidFill>
                  <a:srgbClr val="5F5F61"/>
                </a:solidFill>
                <a:effectLst/>
                <a:latin typeface="Arial" panose="020B0604020202020204" pitchFamily="34" charset="0"/>
                <a:ea typeface="Times New Roman" panose="02020603050405020304" pitchFamily="18" charset="0"/>
                <a:cs typeface="Arial" panose="020B0604020202020204" pitchFamily="34" charset="0"/>
              </a:rPr>
              <a:t>Comment utiliser les nouvelles technologies pour les rendre accessibles à tous ?</a:t>
            </a:r>
            <a:endParaRPr lang="fr-FR" sz="2400" kern="100" dirty="0">
              <a:effectLst/>
              <a:latin typeface="Arial" panose="020B0604020202020204" pitchFamily="34" charset="0"/>
              <a:ea typeface="Aptos" panose="020B0004020202020204" pitchFamily="34" charset="0"/>
              <a:cs typeface="Arial" panose="020B0604020202020204" pitchFamily="34" charset="0"/>
            </a:endParaRPr>
          </a:p>
          <a:p>
            <a:pPr algn="just">
              <a:lnSpc>
                <a:spcPct val="100000"/>
              </a:lnSpc>
              <a:spcAft>
                <a:spcPts val="800"/>
              </a:spcAft>
            </a:pPr>
            <a:r>
              <a:rPr lang="fr-FR" sz="2400" kern="0" dirty="0">
                <a:solidFill>
                  <a:srgbClr val="5F5F61"/>
                </a:solidFill>
                <a:effectLst/>
                <a:latin typeface="Arial" panose="020B0604020202020204" pitchFamily="34" charset="0"/>
                <a:ea typeface="Times New Roman" panose="02020603050405020304" pitchFamily="18" charset="0"/>
                <a:cs typeface="Arial" panose="020B0604020202020204" pitchFamily="34" charset="0"/>
              </a:rPr>
              <a:t>Compte tenu de ce qui précède, l’appel est lancé aux concepteurs et aux ingénieurs de logiciels, de systèmes d’exploitation, d’applications et d’appareils ! En effet, des normes pour les personnes handicapées tiennent compte de la construction des plateformes web et des documents électroniques accessibles tout en respectant la qualité graphique, fonctionnelle et ergonomique.</a:t>
            </a:r>
            <a:endParaRPr lang="fr-FR" sz="2400" kern="100" dirty="0">
              <a:effectLst/>
              <a:latin typeface="Arial" panose="020B0604020202020204" pitchFamily="34" charset="0"/>
              <a:ea typeface="Aptos" panose="020B0004020202020204" pitchFamily="34" charset="0"/>
              <a:cs typeface="Arial" panose="020B0604020202020204" pitchFamily="34" charset="0"/>
            </a:endParaRPr>
          </a:p>
          <a:p>
            <a:pPr algn="just">
              <a:lnSpc>
                <a:spcPct val="100000"/>
              </a:lnSpc>
              <a:spcAft>
                <a:spcPts val="800"/>
              </a:spcAft>
            </a:pPr>
            <a:r>
              <a:rPr lang="fr-FR" sz="2400" kern="0" dirty="0">
                <a:solidFill>
                  <a:srgbClr val="5F5F61"/>
                </a:solidFill>
                <a:effectLst/>
                <a:latin typeface="Arial" panose="020B0604020202020204" pitchFamily="34" charset="0"/>
                <a:ea typeface="Times New Roman" panose="02020603050405020304" pitchFamily="18" charset="0"/>
                <a:cs typeface="Arial" panose="020B0604020202020204" pitchFamily="34" charset="0"/>
              </a:rPr>
              <a:t>Pour cela, on préconise un format normalisé dès le début de la conception tels les exemples que nous allons découvrir.</a:t>
            </a:r>
            <a:endParaRPr lang="fr-FR" sz="2400" kern="100" dirty="0">
              <a:effectLst/>
              <a:latin typeface="Arial" panose="020B0604020202020204" pitchFamily="34" charset="0"/>
              <a:ea typeface="Aptos" panose="020B0004020202020204" pitchFamily="34" charset="0"/>
              <a:cs typeface="Arial" panose="020B0604020202020204" pitchFamily="34" charset="0"/>
            </a:endParaRPr>
          </a:p>
          <a:p>
            <a:endParaRPr lang="fr-FR" dirty="0"/>
          </a:p>
        </p:txBody>
      </p:sp>
      <p:sp>
        <p:nvSpPr>
          <p:cNvPr id="4" name="Espace réservé du pied de page 4">
            <a:extLst>
              <a:ext uri="{FF2B5EF4-FFF2-40B4-BE49-F238E27FC236}">
                <a16:creationId xmlns:a16="http://schemas.microsoft.com/office/drawing/2014/main" id="{028E4E93-DBB5-6389-FE85-2C1DC6102406}"/>
              </a:ext>
            </a:extLst>
          </p:cNvPr>
          <p:cNvSpPr>
            <a:spLocks noGrp="1"/>
          </p:cNvSpPr>
          <p:nvPr>
            <p:ph type="ftr" sz="quarter" idx="11"/>
          </p:nvPr>
        </p:nvSpPr>
        <p:spPr>
          <a:xfrm>
            <a:off x="642938" y="6492875"/>
            <a:ext cx="6297612" cy="365125"/>
          </a:xfrm>
        </p:spPr>
        <p:txBody>
          <a:bodyPr/>
          <a:lstStyle/>
          <a:p>
            <a:r>
              <a:rPr lang="fr-FR" dirty="0"/>
              <a:t>Formation DE AES Campus du Vallon Maurs- Années 25 -26.</a:t>
            </a:r>
          </a:p>
        </p:txBody>
      </p:sp>
    </p:spTree>
    <p:extLst>
      <p:ext uri="{BB962C8B-B14F-4D97-AF65-F5344CB8AC3E}">
        <p14:creationId xmlns:p14="http://schemas.microsoft.com/office/powerpoint/2010/main" val="4046697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276AD4-637F-6AAF-5A78-03D95A581142}"/>
              </a:ext>
            </a:extLst>
          </p:cNvPr>
          <p:cNvSpPr>
            <a:spLocks noGrp="1"/>
          </p:cNvSpPr>
          <p:nvPr>
            <p:ph type="title"/>
          </p:nvPr>
        </p:nvSpPr>
        <p:spPr>
          <a:xfrm>
            <a:off x="733226" y="201757"/>
            <a:ext cx="10380573" cy="1112693"/>
          </a:xfrm>
        </p:spPr>
        <p:txBody>
          <a:bodyPr>
            <a:normAutofit fontScale="90000"/>
          </a:bodyPr>
          <a:lstStyle/>
          <a:p>
            <a:pPr algn="ctr"/>
            <a:r>
              <a:rPr lang="fr-FR" sz="3200" kern="0" dirty="0">
                <a:effectLst/>
                <a:latin typeface="Engravers MT" panose="02090707080505020304" pitchFamily="18" charset="77"/>
                <a:ea typeface="Times New Roman" panose="02020603050405020304" pitchFamily="18" charset="0"/>
                <a:cs typeface="Times New Roman" panose="02020603050405020304" pitchFamily="18" charset="0"/>
              </a:rPr>
              <a:t>Quelques exemples d’innovations au service du handicap</a:t>
            </a:r>
            <a:br>
              <a:rPr lang="fr-FR" sz="1800" kern="100" dirty="0">
                <a:effectLst/>
                <a:latin typeface="Aptos" panose="020B0004020202020204" pitchFamily="34" charset="0"/>
                <a:ea typeface="Aptos" panose="020B0004020202020204" pitchFamily="34"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766830E5-EA4B-9B76-D39F-0285044F1C8E}"/>
              </a:ext>
            </a:extLst>
          </p:cNvPr>
          <p:cNvSpPr>
            <a:spLocks noGrp="1"/>
          </p:cNvSpPr>
          <p:nvPr>
            <p:ph idx="1"/>
          </p:nvPr>
        </p:nvSpPr>
        <p:spPr>
          <a:xfrm>
            <a:off x="388144" y="993920"/>
            <a:ext cx="11415712" cy="5498955"/>
          </a:xfrm>
          <a:gradFill>
            <a:gsLst>
              <a:gs pos="48026">
                <a:srgbClr val="F8D3C0"/>
              </a:gs>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p:spPr>
        <p:txBody>
          <a:bodyPr>
            <a:normAutofit fontScale="25000" lnSpcReduction="20000"/>
          </a:bodyPr>
          <a:lstStyle/>
          <a:p>
            <a:pPr>
              <a:lnSpc>
                <a:spcPts val="2100"/>
              </a:lnSpc>
              <a:spcAft>
                <a:spcPts val="800"/>
              </a:spcAft>
            </a:pPr>
            <a:r>
              <a:rPr lang="fr-FR" sz="9600" b="1" kern="0" dirty="0">
                <a:solidFill>
                  <a:srgbClr val="06ACA4"/>
                </a:solidFill>
                <a:effectLst/>
                <a:latin typeface="Arial" panose="020B0604020202020204" pitchFamily="34" charset="0"/>
                <a:ea typeface="Times New Roman" panose="02020603050405020304" pitchFamily="18" charset="0"/>
                <a:cs typeface="Arial" panose="020B0604020202020204" pitchFamily="34" charset="0"/>
              </a:rPr>
              <a:t>La reconnaissance vocale</a:t>
            </a:r>
            <a:endParaRPr lang="fr-FR" sz="9600" kern="100" dirty="0">
              <a:effectLst/>
              <a:latin typeface="Arial" panose="020B0604020202020204" pitchFamily="34" charset="0"/>
              <a:ea typeface="Aptos" panose="020B0004020202020204" pitchFamily="34" charset="0"/>
              <a:cs typeface="Arial" panose="020B0604020202020204" pitchFamily="34" charset="0"/>
            </a:endParaRPr>
          </a:p>
          <a:p>
            <a:pPr algn="just">
              <a:lnSpc>
                <a:spcPct val="120000"/>
              </a:lnSpc>
              <a:spcAft>
                <a:spcPts val="800"/>
              </a:spcAft>
            </a:pPr>
            <a:r>
              <a:rPr lang="fr-FR" sz="9600" b="1" kern="0" dirty="0">
                <a:solidFill>
                  <a:srgbClr val="5F5F61"/>
                </a:solidFill>
                <a:effectLst/>
                <a:latin typeface="Arial" panose="020B0604020202020204" pitchFamily="34" charset="0"/>
                <a:ea typeface="Times New Roman" panose="02020603050405020304" pitchFamily="18" charset="0"/>
                <a:cs typeface="Arial" panose="020B0604020202020204" pitchFamily="34" charset="0"/>
              </a:rPr>
              <a:t>Avec l’avènement de la technologie vocale, les géants du web (Google, Apple, Facebook, Amazon et Microsoft) tirent pleinement parti de l’intelligence artificielle, plus précisément du </a:t>
            </a:r>
            <a:r>
              <a:rPr lang="fr-FR" sz="9600" b="1" kern="0" dirty="0" err="1">
                <a:solidFill>
                  <a:srgbClr val="5F5F61"/>
                </a:solidFill>
                <a:effectLst/>
                <a:latin typeface="Arial" panose="020B0604020202020204" pitchFamily="34" charset="0"/>
                <a:ea typeface="Times New Roman" panose="02020603050405020304" pitchFamily="18" charset="0"/>
                <a:cs typeface="Arial" panose="020B0604020202020204" pitchFamily="34" charset="0"/>
              </a:rPr>
              <a:t>deep</a:t>
            </a:r>
            <a:r>
              <a:rPr lang="fr-FR" sz="9600" b="1" kern="0" dirty="0">
                <a:solidFill>
                  <a:srgbClr val="5F5F61"/>
                </a:solidFill>
                <a:effectLst/>
                <a:latin typeface="Arial" panose="020B0604020202020204" pitchFamily="34" charset="0"/>
                <a:ea typeface="Times New Roman" panose="02020603050405020304" pitchFamily="18" charset="0"/>
                <a:cs typeface="Arial" panose="020B0604020202020204" pitchFamily="34" charset="0"/>
              </a:rPr>
              <a:t> </a:t>
            </a:r>
            <a:r>
              <a:rPr lang="fr-FR" sz="9600" b="1" kern="0" dirty="0" err="1">
                <a:solidFill>
                  <a:srgbClr val="5F5F61"/>
                </a:solidFill>
                <a:effectLst/>
                <a:latin typeface="Arial" panose="020B0604020202020204" pitchFamily="34" charset="0"/>
                <a:ea typeface="Times New Roman" panose="02020603050405020304" pitchFamily="18" charset="0"/>
                <a:cs typeface="Arial" panose="020B0604020202020204" pitchFamily="34" charset="0"/>
              </a:rPr>
              <a:t>learning</a:t>
            </a:r>
            <a:r>
              <a:rPr lang="fr-FR" sz="9600" b="1" kern="0" dirty="0">
                <a:solidFill>
                  <a:srgbClr val="5F5F61"/>
                </a:solidFill>
                <a:effectLst/>
                <a:latin typeface="Arial" panose="020B0604020202020204" pitchFamily="34" charset="0"/>
                <a:ea typeface="Times New Roman" panose="02020603050405020304" pitchFamily="18" charset="0"/>
                <a:cs typeface="Arial" panose="020B0604020202020204" pitchFamily="34" charset="0"/>
              </a:rPr>
              <a:t>. </a:t>
            </a:r>
            <a:endParaRPr lang="fr-FR" sz="9600" kern="100" dirty="0">
              <a:effectLst/>
              <a:latin typeface="Arial" panose="020B0604020202020204" pitchFamily="34" charset="0"/>
              <a:ea typeface="Aptos" panose="020B0004020202020204" pitchFamily="34" charset="0"/>
              <a:cs typeface="Arial" panose="020B0604020202020204" pitchFamily="34" charset="0"/>
            </a:endParaRPr>
          </a:p>
          <a:p>
            <a:pPr algn="just">
              <a:lnSpc>
                <a:spcPct val="120000"/>
              </a:lnSpc>
              <a:spcAft>
                <a:spcPts val="800"/>
              </a:spcAft>
            </a:pPr>
            <a:r>
              <a:rPr lang="fr-FR" sz="9600" kern="0" dirty="0">
                <a:solidFill>
                  <a:srgbClr val="5F5F61"/>
                </a:solidFill>
                <a:effectLst/>
                <a:latin typeface="Arial" panose="020B0604020202020204" pitchFamily="34" charset="0"/>
                <a:ea typeface="Times New Roman" panose="02020603050405020304" pitchFamily="18" charset="0"/>
                <a:cs typeface="Arial" panose="020B0604020202020204" pitchFamily="34" charset="0"/>
              </a:rPr>
              <a:t>Fonctionnant grâce à un réseau de neurones artificiels, cette branche de l’apprentissage automatique permet aux GAFAM (Google et consorts) de développer des assistants intelligents comme Google </a:t>
            </a:r>
            <a:r>
              <a:rPr lang="fr-FR" sz="9600" kern="0" dirty="0" err="1">
                <a:solidFill>
                  <a:srgbClr val="5F5F61"/>
                </a:solidFill>
                <a:effectLst/>
                <a:latin typeface="Arial" panose="020B0604020202020204" pitchFamily="34" charset="0"/>
                <a:ea typeface="Times New Roman" panose="02020603050405020304" pitchFamily="18" charset="0"/>
                <a:cs typeface="Arial" panose="020B0604020202020204" pitchFamily="34" charset="0"/>
              </a:rPr>
              <a:t>Now</a:t>
            </a:r>
            <a:r>
              <a:rPr lang="fr-FR" sz="9600" kern="0" dirty="0">
                <a:solidFill>
                  <a:srgbClr val="5F5F61"/>
                </a:solidFill>
                <a:effectLst/>
                <a:latin typeface="Arial" panose="020B0604020202020204" pitchFamily="34" charset="0"/>
                <a:ea typeface="Times New Roman" panose="02020603050405020304" pitchFamily="18" charset="0"/>
                <a:cs typeface="Arial" panose="020B0604020202020204" pitchFamily="34" charset="0"/>
              </a:rPr>
              <a:t>, Alexa, Siri, Cortana pour comprendre la voix des utilisateurs et ainsi répondre efficacement à leurs requêtes.</a:t>
            </a:r>
            <a:endParaRPr lang="fr-FR" sz="9600" kern="100" dirty="0">
              <a:effectLst/>
              <a:latin typeface="Arial" panose="020B0604020202020204" pitchFamily="34" charset="0"/>
              <a:ea typeface="Aptos" panose="020B0004020202020204" pitchFamily="34" charset="0"/>
              <a:cs typeface="Arial" panose="020B0604020202020204" pitchFamily="34" charset="0"/>
            </a:endParaRPr>
          </a:p>
          <a:p>
            <a:pPr algn="just">
              <a:lnSpc>
                <a:spcPct val="120000"/>
              </a:lnSpc>
              <a:spcAft>
                <a:spcPts val="800"/>
              </a:spcAft>
            </a:pPr>
            <a:r>
              <a:rPr lang="fr-FR" sz="9600" kern="0" dirty="0">
                <a:solidFill>
                  <a:srgbClr val="5F5F61"/>
                </a:solidFill>
                <a:effectLst/>
                <a:latin typeface="Arial" panose="020B0604020202020204" pitchFamily="34" charset="0"/>
                <a:ea typeface="Times New Roman" panose="02020603050405020304" pitchFamily="18" charset="0"/>
                <a:cs typeface="Arial" panose="020B0604020202020204" pitchFamily="34" charset="0"/>
              </a:rPr>
              <a:t>Selon ce qui précède, on constate que les assistants vocaux peuvent faciliter le quotidien des personnes handicapées, dans de nombreuses situations. Dans la pratique, ils permettent d’associer une série d’actions tout simplement avec la voix sans avoir besoin de se déplacer ni de manipuler l’appareil.</a:t>
            </a:r>
            <a:endParaRPr lang="fr-FR" sz="9600" kern="100" dirty="0">
              <a:effectLst/>
              <a:latin typeface="Arial" panose="020B0604020202020204" pitchFamily="34" charset="0"/>
              <a:ea typeface="Aptos" panose="020B0004020202020204" pitchFamily="34" charset="0"/>
              <a:cs typeface="Arial" panose="020B0604020202020204" pitchFamily="34" charset="0"/>
            </a:endParaRPr>
          </a:p>
          <a:p>
            <a:endParaRPr lang="fr-FR" dirty="0"/>
          </a:p>
        </p:txBody>
      </p:sp>
      <p:sp>
        <p:nvSpPr>
          <p:cNvPr id="4" name="Espace réservé du pied de page 4">
            <a:extLst>
              <a:ext uri="{FF2B5EF4-FFF2-40B4-BE49-F238E27FC236}">
                <a16:creationId xmlns:a16="http://schemas.microsoft.com/office/drawing/2014/main" id="{755D094A-F1AA-F076-66ED-E5CDC8EA9DD9}"/>
              </a:ext>
            </a:extLst>
          </p:cNvPr>
          <p:cNvSpPr>
            <a:spLocks noGrp="1"/>
          </p:cNvSpPr>
          <p:nvPr>
            <p:ph type="ftr" sz="quarter" idx="11"/>
          </p:nvPr>
        </p:nvSpPr>
        <p:spPr>
          <a:xfrm>
            <a:off x="642938" y="6492875"/>
            <a:ext cx="6297612" cy="365125"/>
          </a:xfrm>
        </p:spPr>
        <p:txBody>
          <a:bodyPr/>
          <a:lstStyle/>
          <a:p>
            <a:r>
              <a:rPr lang="fr-FR" dirty="0"/>
              <a:t>Formation DE AES Campus du Vallon Maurs- Années 25 -26.</a:t>
            </a:r>
          </a:p>
        </p:txBody>
      </p:sp>
    </p:spTree>
    <p:extLst>
      <p:ext uri="{BB962C8B-B14F-4D97-AF65-F5344CB8AC3E}">
        <p14:creationId xmlns:p14="http://schemas.microsoft.com/office/powerpoint/2010/main" val="24462531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F6F164A-8F1B-795A-9A58-33D76E95CFA3}"/>
              </a:ext>
            </a:extLst>
          </p:cNvPr>
          <p:cNvSpPr>
            <a:spLocks noGrp="1"/>
          </p:cNvSpPr>
          <p:nvPr>
            <p:ph idx="1"/>
          </p:nvPr>
        </p:nvSpPr>
        <p:spPr>
          <a:xfrm>
            <a:off x="471488" y="1357313"/>
            <a:ext cx="11315699" cy="5256067"/>
          </a:xfrm>
          <a:gradFill>
            <a:gsLst>
              <a:gs pos="48026">
                <a:srgbClr val="F8D3C0"/>
              </a:gs>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p:spPr>
        <p:txBody>
          <a:bodyPr>
            <a:normAutofit fontScale="25000" lnSpcReduction="20000"/>
          </a:bodyPr>
          <a:lstStyle/>
          <a:p>
            <a:pPr algn="just">
              <a:lnSpc>
                <a:spcPts val="2100"/>
              </a:lnSpc>
              <a:spcAft>
                <a:spcPts val="800"/>
              </a:spcAft>
            </a:pPr>
            <a:r>
              <a:rPr lang="fr-FR" sz="8000" kern="0" dirty="0">
                <a:solidFill>
                  <a:srgbClr val="5F5F61"/>
                </a:solidFill>
                <a:effectLst/>
                <a:latin typeface="Arial" panose="020B0604020202020204" pitchFamily="34" charset="0"/>
                <a:ea typeface="Times New Roman" panose="02020603050405020304" pitchFamily="18" charset="0"/>
                <a:cs typeface="Arial" panose="020B0604020202020204" pitchFamily="34" charset="0"/>
              </a:rPr>
              <a:t>Il suffit de dire « Ok Google... », par exemple, pour ouvrir des volets ou allumer des lumières. En 2020, on compte environ 24 milliards d’appareils connectés dans le monde. Ce qui représente 4 appareils par personnes. Selon certaines études, il faudrait s’attendre à atteindre les 50 milliards en 2030. Il s’agit d’une réelle explosion des technologies. Une course effrénée à la 5G est engagée par Nokia, Huawei et Ericsson qui se partagent le marché mondial en cumulant 60.4% des parts mondiales à eux trois (</a:t>
            </a:r>
            <a:r>
              <a:rPr lang="fr-FR" sz="8000" i="1" kern="0" dirty="0">
                <a:solidFill>
                  <a:srgbClr val="5F5F61"/>
                </a:solidFill>
                <a:effectLst/>
                <a:latin typeface="Arial" panose="020B0604020202020204" pitchFamily="34" charset="0"/>
                <a:ea typeface="Times New Roman" panose="02020603050405020304" pitchFamily="18" charset="0"/>
                <a:cs typeface="Arial" panose="020B0604020202020204" pitchFamily="34" charset="0"/>
              </a:rPr>
              <a:t>source Le Monde</a:t>
            </a:r>
            <a:r>
              <a:rPr lang="fr-FR" sz="8000" kern="0" dirty="0">
                <a:solidFill>
                  <a:srgbClr val="5F5F61"/>
                </a:solidFill>
                <a:effectLst/>
                <a:latin typeface="Arial" panose="020B0604020202020204" pitchFamily="34" charset="0"/>
                <a:ea typeface="Times New Roman" panose="02020603050405020304" pitchFamily="18" charset="0"/>
                <a:cs typeface="Arial" panose="020B0604020202020204" pitchFamily="34" charset="0"/>
              </a:rPr>
              <a:t>).</a:t>
            </a:r>
            <a:endParaRPr lang="fr-FR" sz="8000" kern="100" dirty="0">
              <a:effectLst/>
              <a:latin typeface="Arial" panose="020B0604020202020204" pitchFamily="34" charset="0"/>
              <a:ea typeface="Aptos" panose="020B0004020202020204" pitchFamily="34" charset="0"/>
              <a:cs typeface="Arial" panose="020B0604020202020204" pitchFamily="34" charset="0"/>
            </a:endParaRPr>
          </a:p>
          <a:p>
            <a:pPr algn="just">
              <a:lnSpc>
                <a:spcPts val="2100"/>
              </a:lnSpc>
              <a:spcAft>
                <a:spcPts val="800"/>
              </a:spcAft>
            </a:pPr>
            <a:r>
              <a:rPr lang="fr-FR" sz="8000" kern="0" dirty="0">
                <a:solidFill>
                  <a:srgbClr val="5F5F61"/>
                </a:solidFill>
                <a:effectLst/>
                <a:latin typeface="Arial" panose="020B0604020202020204" pitchFamily="34" charset="0"/>
                <a:ea typeface="Times New Roman" panose="02020603050405020304" pitchFamily="18" charset="0"/>
                <a:cs typeface="Arial" panose="020B0604020202020204" pitchFamily="34" charset="0"/>
              </a:rPr>
              <a:t>En outre, certains outils, comme le transcripteur vocal, aident énormément les personnes en situation de handicap moteur. </a:t>
            </a:r>
            <a:r>
              <a:rPr lang="fr-FR" sz="8000" b="1" kern="0" dirty="0">
                <a:solidFill>
                  <a:srgbClr val="5F5F61"/>
                </a:solidFill>
                <a:effectLst/>
                <a:latin typeface="Arial" panose="020B0604020202020204" pitchFamily="34" charset="0"/>
                <a:ea typeface="Times New Roman" panose="02020603050405020304" pitchFamily="18" charset="0"/>
                <a:cs typeface="Arial" panose="020B0604020202020204" pitchFamily="34" charset="0"/>
              </a:rPr>
              <a:t>Grâce à une retranscription vocale hautement performante, l’utilisateur éprouvant des difficultés à se servir du clavier et/ou de la souris peut dicter et mettre en forme du texte.</a:t>
            </a:r>
            <a:endParaRPr lang="fr-FR" sz="8000" kern="100" dirty="0">
              <a:effectLst/>
              <a:latin typeface="Arial" panose="020B0604020202020204" pitchFamily="34" charset="0"/>
              <a:ea typeface="Aptos" panose="020B0004020202020204" pitchFamily="34" charset="0"/>
              <a:cs typeface="Arial" panose="020B0604020202020204" pitchFamily="34" charset="0"/>
            </a:endParaRPr>
          </a:p>
          <a:p>
            <a:pPr algn="just">
              <a:lnSpc>
                <a:spcPts val="2100"/>
              </a:lnSpc>
              <a:spcAft>
                <a:spcPts val="800"/>
              </a:spcAft>
            </a:pPr>
            <a:r>
              <a:rPr lang="fr-FR" sz="8000" kern="0" dirty="0">
                <a:solidFill>
                  <a:srgbClr val="5F5F61"/>
                </a:solidFill>
                <a:effectLst/>
                <a:latin typeface="Arial" panose="020B0604020202020204" pitchFamily="34" charset="0"/>
                <a:ea typeface="Times New Roman" panose="02020603050405020304" pitchFamily="18" charset="0"/>
                <a:cs typeface="Arial" panose="020B0604020202020204" pitchFamily="34" charset="0"/>
              </a:rPr>
              <a:t>Mais ce qui contribue en priorité à un moyen d’accessibilité des personnes handicapées s’étend bien au-delà de cet usage « exclusif ». Par ailleurs, la migration vers le SEO vocal fait beaucoup parler d’elle à l’heure où 20 % des requêtes sur Google proviennent de la recherche vocale.</a:t>
            </a:r>
            <a:endParaRPr lang="fr-FR" sz="8000" kern="100" dirty="0">
              <a:effectLst/>
              <a:latin typeface="Arial" panose="020B0604020202020204" pitchFamily="34" charset="0"/>
              <a:ea typeface="Aptos" panose="020B0004020202020204" pitchFamily="34" charset="0"/>
              <a:cs typeface="Arial" panose="020B0604020202020204" pitchFamily="34" charset="0"/>
            </a:endParaRPr>
          </a:p>
          <a:p>
            <a:pPr algn="just">
              <a:lnSpc>
                <a:spcPts val="2100"/>
              </a:lnSpc>
              <a:spcAft>
                <a:spcPts val="800"/>
              </a:spcAft>
            </a:pPr>
            <a:r>
              <a:rPr lang="fr-FR" sz="8000" kern="0" dirty="0">
                <a:solidFill>
                  <a:srgbClr val="5F5F61"/>
                </a:solidFill>
                <a:effectLst/>
                <a:latin typeface="Arial" panose="020B0604020202020204" pitchFamily="34" charset="0"/>
                <a:ea typeface="Times New Roman" panose="02020603050405020304" pitchFamily="18" charset="0"/>
                <a:cs typeface="Arial" panose="020B0604020202020204" pitchFamily="34" charset="0"/>
              </a:rPr>
              <a:t>En d’autres mots, les attentes sont élevées et il faudra miser fort pour satisfaire le plus grand nombre. Tout bien considéré, l’IA, par le biais de la reconnaissance vocale, permet de fournir une réponse adéquate aux requêtes des utilisateurs tout en offrant une meilleure interaction.</a:t>
            </a:r>
            <a:endParaRPr lang="fr-FR" sz="8000" kern="100" dirty="0">
              <a:effectLst/>
              <a:latin typeface="Arial" panose="020B0604020202020204" pitchFamily="34" charset="0"/>
              <a:ea typeface="Aptos" panose="020B0004020202020204" pitchFamily="34" charset="0"/>
              <a:cs typeface="Arial" panose="020B0604020202020204" pitchFamily="34" charset="0"/>
            </a:endParaRPr>
          </a:p>
          <a:p>
            <a:endParaRPr lang="fr-FR" dirty="0"/>
          </a:p>
        </p:txBody>
      </p:sp>
      <p:sp>
        <p:nvSpPr>
          <p:cNvPr id="4" name="Titre 1">
            <a:extLst>
              <a:ext uri="{FF2B5EF4-FFF2-40B4-BE49-F238E27FC236}">
                <a16:creationId xmlns:a16="http://schemas.microsoft.com/office/drawing/2014/main" id="{1B957156-3494-8B46-BFFB-613ABB90DAA0}"/>
              </a:ext>
            </a:extLst>
          </p:cNvPr>
          <p:cNvSpPr>
            <a:spLocks noGrp="1"/>
          </p:cNvSpPr>
          <p:nvPr>
            <p:ph type="title"/>
          </p:nvPr>
        </p:nvSpPr>
        <p:spPr>
          <a:xfrm>
            <a:off x="905713" y="244619"/>
            <a:ext cx="10380573" cy="1432273"/>
          </a:xfrm>
        </p:spPr>
        <p:txBody>
          <a:bodyPr>
            <a:normAutofit fontScale="90000"/>
          </a:bodyPr>
          <a:lstStyle/>
          <a:p>
            <a:pPr algn="ctr"/>
            <a:r>
              <a:rPr lang="fr-FR" sz="3200" kern="0" dirty="0">
                <a:effectLst/>
                <a:latin typeface="Engravers MT" panose="02090707080505020304" pitchFamily="18" charset="77"/>
                <a:ea typeface="Times New Roman" panose="02020603050405020304" pitchFamily="18" charset="0"/>
                <a:cs typeface="Times New Roman" panose="02020603050405020304" pitchFamily="18" charset="0"/>
              </a:rPr>
              <a:t>Quelques exemples d’innovations au service du handicap</a:t>
            </a:r>
            <a:br>
              <a:rPr lang="fr-FR" sz="1800" kern="100" dirty="0">
                <a:effectLst/>
                <a:latin typeface="Aptos" panose="020B0004020202020204" pitchFamily="34" charset="0"/>
                <a:ea typeface="Aptos" panose="020B0004020202020204" pitchFamily="34" charset="0"/>
                <a:cs typeface="Times New Roman" panose="02020603050405020304" pitchFamily="18" charset="0"/>
              </a:rPr>
            </a:br>
            <a:endParaRPr lang="fr-FR" dirty="0"/>
          </a:p>
        </p:txBody>
      </p:sp>
      <p:sp>
        <p:nvSpPr>
          <p:cNvPr id="2" name="Espace réservé du pied de page 4">
            <a:extLst>
              <a:ext uri="{FF2B5EF4-FFF2-40B4-BE49-F238E27FC236}">
                <a16:creationId xmlns:a16="http://schemas.microsoft.com/office/drawing/2014/main" id="{32FA1FEB-1088-D87B-C543-E818267CB18B}"/>
              </a:ext>
            </a:extLst>
          </p:cNvPr>
          <p:cNvSpPr>
            <a:spLocks noGrp="1"/>
          </p:cNvSpPr>
          <p:nvPr>
            <p:ph type="ftr" sz="quarter" idx="11"/>
          </p:nvPr>
        </p:nvSpPr>
        <p:spPr>
          <a:xfrm>
            <a:off x="642938" y="6492875"/>
            <a:ext cx="6297612" cy="365125"/>
          </a:xfrm>
        </p:spPr>
        <p:txBody>
          <a:bodyPr/>
          <a:lstStyle/>
          <a:p>
            <a:r>
              <a:rPr lang="fr-FR" dirty="0"/>
              <a:t>Formation DE AES Campus du Vallon Maurs- Années 25 -26.</a:t>
            </a:r>
          </a:p>
        </p:txBody>
      </p:sp>
    </p:spTree>
    <p:extLst>
      <p:ext uri="{BB962C8B-B14F-4D97-AF65-F5344CB8AC3E}">
        <p14:creationId xmlns:p14="http://schemas.microsoft.com/office/powerpoint/2010/main" val="38711208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750F010-F3A3-2B00-CB9E-90815DAEC4DF}"/>
              </a:ext>
            </a:extLst>
          </p:cNvPr>
          <p:cNvSpPr>
            <a:spLocks noGrp="1"/>
          </p:cNvSpPr>
          <p:nvPr>
            <p:ph idx="1"/>
          </p:nvPr>
        </p:nvSpPr>
        <p:spPr>
          <a:xfrm>
            <a:off x="428625" y="1614488"/>
            <a:ext cx="11329988" cy="4700587"/>
          </a:xfrm>
          <a:gradFill>
            <a:gsLst>
              <a:gs pos="48026">
                <a:srgbClr val="F8D3C0"/>
              </a:gs>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p:spPr>
        <p:txBody>
          <a:bodyPr>
            <a:normAutofit fontScale="55000" lnSpcReduction="20000"/>
          </a:bodyPr>
          <a:lstStyle/>
          <a:p>
            <a:pPr algn="just">
              <a:lnSpc>
                <a:spcPts val="2100"/>
              </a:lnSpc>
              <a:spcAft>
                <a:spcPts val="800"/>
              </a:spcAft>
            </a:pPr>
            <a:r>
              <a:rPr lang="fr-FR" sz="4400" b="1" kern="0" dirty="0">
                <a:solidFill>
                  <a:srgbClr val="06ACA4"/>
                </a:solidFill>
                <a:effectLst/>
                <a:latin typeface="Arial" panose="020B0604020202020204" pitchFamily="34" charset="0"/>
                <a:ea typeface="Times New Roman" panose="02020603050405020304" pitchFamily="18" charset="0"/>
                <a:cs typeface="Arial" panose="020B0604020202020204" pitchFamily="34" charset="0"/>
              </a:rPr>
              <a:t>La synthèse vocale</a:t>
            </a:r>
            <a:endParaRPr lang="fr-FR" sz="4400" kern="100" dirty="0">
              <a:effectLst/>
              <a:latin typeface="Arial" panose="020B0604020202020204" pitchFamily="34" charset="0"/>
              <a:ea typeface="Aptos" panose="020B0004020202020204" pitchFamily="34" charset="0"/>
              <a:cs typeface="Arial" panose="020B0604020202020204" pitchFamily="34" charset="0"/>
            </a:endParaRPr>
          </a:p>
          <a:p>
            <a:pPr algn="just">
              <a:spcAft>
                <a:spcPts val="800"/>
              </a:spcAft>
            </a:pPr>
            <a:r>
              <a:rPr lang="fr-FR" sz="3800" kern="0" dirty="0">
                <a:solidFill>
                  <a:srgbClr val="5F5F61"/>
                </a:solidFill>
                <a:effectLst/>
                <a:latin typeface="Arial" panose="020B0604020202020204" pitchFamily="34" charset="0"/>
                <a:ea typeface="Times New Roman" panose="02020603050405020304" pitchFamily="18" charset="0"/>
                <a:cs typeface="Arial" panose="020B0604020202020204" pitchFamily="34" charset="0"/>
              </a:rPr>
              <a:t>Avec la synthèse vocale, vous pouvez désormais donner de la voix à vos sites web, documents numériques ou applications mobiles. Concrètement, vos contenus textuels se transforment en paroles plus vraies que nature pour favoriser l’accessibilité.</a:t>
            </a:r>
            <a:endParaRPr lang="fr-FR" sz="3800" kern="100" dirty="0">
              <a:effectLst/>
              <a:latin typeface="Arial" panose="020B0604020202020204" pitchFamily="34" charset="0"/>
              <a:ea typeface="Aptos" panose="020B0004020202020204" pitchFamily="34" charset="0"/>
              <a:cs typeface="Arial" panose="020B0604020202020204" pitchFamily="34" charset="0"/>
            </a:endParaRPr>
          </a:p>
          <a:p>
            <a:pPr algn="just">
              <a:spcAft>
                <a:spcPts val="800"/>
              </a:spcAft>
            </a:pPr>
            <a:r>
              <a:rPr lang="fr-FR" sz="3800" b="1" kern="0" dirty="0">
                <a:solidFill>
                  <a:srgbClr val="5F5F61"/>
                </a:solidFill>
                <a:effectLst/>
                <a:latin typeface="Arial" panose="020B0604020202020204" pitchFamily="34" charset="0"/>
                <a:ea typeface="Times New Roman" panose="02020603050405020304" pitchFamily="18" charset="0"/>
                <a:cs typeface="Arial" panose="020B0604020202020204" pitchFamily="34" charset="0"/>
              </a:rPr>
              <a:t>La transcription phonétique regroupe un ensemble de champs d’application, notamment la vocalisation d'écrans informatiques (lecteur d’écran) ou des outils de vocalisation web comme </a:t>
            </a:r>
            <a:r>
              <a:rPr lang="fr-FR" sz="3800" b="1" kern="0" dirty="0" err="1">
                <a:solidFill>
                  <a:srgbClr val="5F5F61"/>
                </a:solidFill>
                <a:effectLst/>
                <a:latin typeface="Arial" panose="020B0604020202020204" pitchFamily="34" charset="0"/>
                <a:ea typeface="Times New Roman" panose="02020603050405020304" pitchFamily="18" charset="0"/>
                <a:cs typeface="Arial" panose="020B0604020202020204" pitchFamily="34" charset="0"/>
              </a:rPr>
              <a:t>Readspeaker</a:t>
            </a:r>
            <a:r>
              <a:rPr lang="fr-FR" sz="3800" b="1" kern="0" dirty="0">
                <a:solidFill>
                  <a:srgbClr val="5F5F61"/>
                </a:solidFill>
                <a:effectLst/>
                <a:latin typeface="Arial" panose="020B0604020202020204" pitchFamily="34" charset="0"/>
                <a:ea typeface="Times New Roman" panose="02020603050405020304" pitchFamily="18" charset="0"/>
                <a:cs typeface="Arial" panose="020B0604020202020204" pitchFamily="34" charset="0"/>
              </a:rPr>
              <a:t>.</a:t>
            </a:r>
            <a:endParaRPr lang="fr-FR" sz="3800" kern="100" dirty="0">
              <a:effectLst/>
              <a:latin typeface="Arial" panose="020B0604020202020204" pitchFamily="34" charset="0"/>
              <a:ea typeface="Aptos" panose="020B0004020202020204" pitchFamily="34" charset="0"/>
              <a:cs typeface="Arial" panose="020B0604020202020204" pitchFamily="34" charset="0"/>
            </a:endParaRPr>
          </a:p>
          <a:p>
            <a:pPr algn="just">
              <a:spcAft>
                <a:spcPts val="800"/>
              </a:spcAft>
            </a:pPr>
            <a:r>
              <a:rPr lang="fr-FR" sz="3800" kern="0" dirty="0">
                <a:solidFill>
                  <a:srgbClr val="5F5F61"/>
                </a:solidFill>
                <a:effectLst/>
                <a:latin typeface="Arial" panose="020B0604020202020204" pitchFamily="34" charset="0"/>
                <a:ea typeface="Times New Roman" panose="02020603050405020304" pitchFamily="18" charset="0"/>
                <a:cs typeface="Arial" panose="020B0604020202020204" pitchFamily="34" charset="0"/>
              </a:rPr>
              <a:t>Dans le deuxième exemple, vos contenus en ligne sont instantanément convertis en synthèse vocale donnant accès aux seniors, aux personnes non voyantes, malvoyantes et celles ayant des difficultés de lecture. In fine, la technologie de synthèse vocale répond parfaitement aux normes de l’accessibilité définies par le World Wide Web (WCAG).</a:t>
            </a:r>
            <a:endParaRPr lang="fr-FR" sz="3800" kern="100" dirty="0">
              <a:effectLst/>
              <a:latin typeface="Arial" panose="020B0604020202020204" pitchFamily="34" charset="0"/>
              <a:ea typeface="Aptos" panose="020B0004020202020204" pitchFamily="34" charset="0"/>
              <a:cs typeface="Arial" panose="020B0604020202020204" pitchFamily="34" charset="0"/>
            </a:endParaRPr>
          </a:p>
          <a:p>
            <a:pPr algn="just"/>
            <a:endParaRPr lang="fr-FR" dirty="0"/>
          </a:p>
        </p:txBody>
      </p:sp>
      <p:sp>
        <p:nvSpPr>
          <p:cNvPr id="4" name="Titre 1">
            <a:extLst>
              <a:ext uri="{FF2B5EF4-FFF2-40B4-BE49-F238E27FC236}">
                <a16:creationId xmlns:a16="http://schemas.microsoft.com/office/drawing/2014/main" id="{50AFAB5D-B1F0-13C9-7A63-AEAD18A7EC15}"/>
              </a:ext>
            </a:extLst>
          </p:cNvPr>
          <p:cNvSpPr>
            <a:spLocks noGrp="1"/>
          </p:cNvSpPr>
          <p:nvPr>
            <p:ph type="title"/>
          </p:nvPr>
        </p:nvSpPr>
        <p:spPr>
          <a:xfrm>
            <a:off x="762431" y="358919"/>
            <a:ext cx="10380573" cy="1141269"/>
          </a:xfrm>
        </p:spPr>
        <p:txBody>
          <a:bodyPr>
            <a:normAutofit fontScale="90000"/>
          </a:bodyPr>
          <a:lstStyle/>
          <a:p>
            <a:pPr algn="ctr"/>
            <a:r>
              <a:rPr lang="fr-FR" sz="3200" kern="0" dirty="0">
                <a:effectLst/>
                <a:latin typeface="Engravers MT" panose="02090707080505020304" pitchFamily="18" charset="77"/>
                <a:ea typeface="Times New Roman" panose="02020603050405020304" pitchFamily="18" charset="0"/>
                <a:cs typeface="Times New Roman" panose="02020603050405020304" pitchFamily="18" charset="0"/>
              </a:rPr>
              <a:t>Quelques exemples d’innovations au service du handicap</a:t>
            </a:r>
            <a:br>
              <a:rPr lang="fr-FR" sz="1800" kern="100" dirty="0">
                <a:effectLst/>
                <a:latin typeface="Aptos" panose="020B0004020202020204" pitchFamily="34" charset="0"/>
                <a:ea typeface="Aptos" panose="020B0004020202020204" pitchFamily="34" charset="0"/>
                <a:cs typeface="Times New Roman" panose="02020603050405020304" pitchFamily="18" charset="0"/>
              </a:rPr>
            </a:br>
            <a:endParaRPr lang="fr-FR" dirty="0"/>
          </a:p>
        </p:txBody>
      </p:sp>
      <p:sp>
        <p:nvSpPr>
          <p:cNvPr id="2" name="Espace réservé du pied de page 4">
            <a:extLst>
              <a:ext uri="{FF2B5EF4-FFF2-40B4-BE49-F238E27FC236}">
                <a16:creationId xmlns:a16="http://schemas.microsoft.com/office/drawing/2014/main" id="{99430E97-4EED-E9C7-DB21-BEB522E1FB1F}"/>
              </a:ext>
            </a:extLst>
          </p:cNvPr>
          <p:cNvSpPr>
            <a:spLocks noGrp="1"/>
          </p:cNvSpPr>
          <p:nvPr>
            <p:ph type="ftr" sz="quarter" idx="11"/>
          </p:nvPr>
        </p:nvSpPr>
        <p:spPr>
          <a:xfrm>
            <a:off x="657453" y="6316518"/>
            <a:ext cx="6297612" cy="365125"/>
          </a:xfrm>
        </p:spPr>
        <p:txBody>
          <a:bodyPr/>
          <a:lstStyle/>
          <a:p>
            <a:r>
              <a:rPr lang="fr-FR" dirty="0"/>
              <a:t>Formation DE AES Campus du Vallon Maurs- Années 25 -26.</a:t>
            </a:r>
          </a:p>
        </p:txBody>
      </p:sp>
    </p:spTree>
    <p:extLst>
      <p:ext uri="{BB962C8B-B14F-4D97-AF65-F5344CB8AC3E}">
        <p14:creationId xmlns:p14="http://schemas.microsoft.com/office/powerpoint/2010/main" val="536747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664BA33-5BDA-3589-F574-FAE0D1493775}"/>
              </a:ext>
            </a:extLst>
          </p:cNvPr>
          <p:cNvSpPr>
            <a:spLocks noGrp="1"/>
          </p:cNvSpPr>
          <p:nvPr>
            <p:ph idx="1"/>
          </p:nvPr>
        </p:nvSpPr>
        <p:spPr>
          <a:xfrm>
            <a:off x="328613" y="1691180"/>
            <a:ext cx="11487150" cy="4623895"/>
          </a:xfrm>
          <a:gradFill>
            <a:gsLst>
              <a:gs pos="48026">
                <a:srgbClr val="F8D3C0"/>
              </a:gs>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p:spPr>
        <p:txBody>
          <a:bodyPr/>
          <a:lstStyle/>
          <a:p>
            <a:pPr algn="just">
              <a:lnSpc>
                <a:spcPct val="100000"/>
              </a:lnSpc>
              <a:spcAft>
                <a:spcPts val="800"/>
              </a:spcAft>
            </a:pPr>
            <a:r>
              <a:rPr lang="fr-FR" sz="2800" b="1" kern="0" dirty="0">
                <a:solidFill>
                  <a:srgbClr val="06ACA4"/>
                </a:solidFill>
                <a:effectLst/>
                <a:latin typeface="Arial" panose="020B0604020202020204" pitchFamily="34" charset="0"/>
                <a:ea typeface="Times New Roman" panose="02020603050405020304" pitchFamily="18" charset="0"/>
                <a:cs typeface="Arial" panose="020B0604020202020204" pitchFamily="34" charset="0"/>
              </a:rPr>
              <a:t>Le sous-titrage automatique</a:t>
            </a:r>
            <a:endParaRPr lang="fr-FR" sz="2800" kern="100" dirty="0">
              <a:effectLst/>
              <a:latin typeface="Arial" panose="020B0604020202020204" pitchFamily="34" charset="0"/>
              <a:ea typeface="Aptos" panose="020B0004020202020204" pitchFamily="34" charset="0"/>
              <a:cs typeface="Arial" panose="020B0604020202020204" pitchFamily="34" charset="0"/>
            </a:endParaRPr>
          </a:p>
          <a:p>
            <a:pPr algn="just">
              <a:lnSpc>
                <a:spcPct val="100000"/>
              </a:lnSpc>
              <a:spcAft>
                <a:spcPts val="800"/>
              </a:spcAft>
            </a:pPr>
            <a:r>
              <a:rPr lang="fr-FR" sz="2800" b="1" kern="0" dirty="0">
                <a:solidFill>
                  <a:srgbClr val="5F5F61"/>
                </a:solidFill>
                <a:effectLst/>
                <a:latin typeface="Arial" panose="020B0604020202020204" pitchFamily="34" charset="0"/>
                <a:ea typeface="Times New Roman" panose="02020603050405020304" pitchFamily="18" charset="0"/>
                <a:cs typeface="Arial" panose="020B0604020202020204" pitchFamily="34" charset="0"/>
              </a:rPr>
              <a:t>Les nouvelles technologies ont permis l’intégration des sous-titres automatiques pour aider les personnes ayant une déficience auditive ou visuelle. </a:t>
            </a:r>
            <a:endParaRPr lang="fr-FR" sz="2800" kern="100" dirty="0">
              <a:effectLst/>
              <a:latin typeface="Arial" panose="020B0604020202020204" pitchFamily="34" charset="0"/>
              <a:ea typeface="Aptos" panose="020B0004020202020204" pitchFamily="34" charset="0"/>
              <a:cs typeface="Arial" panose="020B0604020202020204" pitchFamily="34" charset="0"/>
            </a:endParaRPr>
          </a:p>
          <a:p>
            <a:pPr algn="just">
              <a:lnSpc>
                <a:spcPct val="100000"/>
              </a:lnSpc>
              <a:spcAft>
                <a:spcPts val="800"/>
              </a:spcAft>
            </a:pPr>
            <a:r>
              <a:rPr lang="fr-FR" sz="2800" kern="0" dirty="0">
                <a:solidFill>
                  <a:srgbClr val="5F5F61"/>
                </a:solidFill>
                <a:effectLst/>
                <a:latin typeface="Arial" panose="020B0604020202020204" pitchFamily="34" charset="0"/>
                <a:ea typeface="Times New Roman" panose="02020603050405020304" pitchFamily="18" charset="0"/>
                <a:cs typeface="Arial" panose="020B0604020202020204" pitchFamily="34" charset="0"/>
              </a:rPr>
              <a:t>Deux exemples concrets : PowerPoint et Skype, puisqu'ils proposeront bientôt des sous-titres automatiques et en temps réel. Ainsi, la firme de Bill Gates mise fort en procurant une solution capable d’offrir une transcription écrite (en temps réel) des paroles des interlocuteurs.</a:t>
            </a:r>
            <a:endParaRPr lang="fr-FR" sz="2800" kern="100" dirty="0">
              <a:effectLst/>
              <a:latin typeface="Arial" panose="020B0604020202020204" pitchFamily="34" charset="0"/>
              <a:ea typeface="Aptos" panose="020B0004020202020204" pitchFamily="34" charset="0"/>
              <a:cs typeface="Arial" panose="020B0604020202020204" pitchFamily="34" charset="0"/>
            </a:endParaRPr>
          </a:p>
          <a:p>
            <a:endParaRPr lang="fr-FR" dirty="0"/>
          </a:p>
        </p:txBody>
      </p:sp>
      <p:sp>
        <p:nvSpPr>
          <p:cNvPr id="4" name="Titre 1">
            <a:extLst>
              <a:ext uri="{FF2B5EF4-FFF2-40B4-BE49-F238E27FC236}">
                <a16:creationId xmlns:a16="http://schemas.microsoft.com/office/drawing/2014/main" id="{F6F2E4C6-1319-8523-6B74-870721037D15}"/>
              </a:ext>
            </a:extLst>
          </p:cNvPr>
          <p:cNvSpPr>
            <a:spLocks noGrp="1"/>
          </p:cNvSpPr>
          <p:nvPr>
            <p:ph type="title"/>
          </p:nvPr>
        </p:nvSpPr>
        <p:spPr>
          <a:xfrm>
            <a:off x="761799" y="258907"/>
            <a:ext cx="10380573" cy="1432273"/>
          </a:xfrm>
        </p:spPr>
        <p:txBody>
          <a:bodyPr>
            <a:normAutofit fontScale="90000"/>
          </a:bodyPr>
          <a:lstStyle/>
          <a:p>
            <a:pPr algn="ctr"/>
            <a:r>
              <a:rPr lang="fr-FR" sz="3200" kern="0" dirty="0">
                <a:effectLst/>
                <a:latin typeface="Engravers MT" panose="02090707080505020304" pitchFamily="18" charset="77"/>
                <a:ea typeface="Times New Roman" panose="02020603050405020304" pitchFamily="18" charset="0"/>
                <a:cs typeface="Times New Roman" panose="02020603050405020304" pitchFamily="18" charset="0"/>
              </a:rPr>
              <a:t>Quelques exemples d’innovations au service du handicap</a:t>
            </a:r>
            <a:br>
              <a:rPr lang="fr-FR" sz="1800" kern="100" dirty="0">
                <a:effectLst/>
                <a:latin typeface="Aptos" panose="020B0004020202020204" pitchFamily="34" charset="0"/>
                <a:ea typeface="Aptos" panose="020B0004020202020204" pitchFamily="34" charset="0"/>
                <a:cs typeface="Times New Roman" panose="02020603050405020304" pitchFamily="18" charset="0"/>
              </a:rPr>
            </a:br>
            <a:endParaRPr lang="fr-FR" dirty="0"/>
          </a:p>
        </p:txBody>
      </p:sp>
      <p:sp>
        <p:nvSpPr>
          <p:cNvPr id="2" name="Espace réservé du pied de page 4">
            <a:extLst>
              <a:ext uri="{FF2B5EF4-FFF2-40B4-BE49-F238E27FC236}">
                <a16:creationId xmlns:a16="http://schemas.microsoft.com/office/drawing/2014/main" id="{5A3438CA-4A3B-DD2C-55C0-3E792C7C0935}"/>
              </a:ext>
            </a:extLst>
          </p:cNvPr>
          <p:cNvSpPr>
            <a:spLocks noGrp="1"/>
          </p:cNvSpPr>
          <p:nvPr>
            <p:ph type="ftr" sz="quarter" idx="11"/>
          </p:nvPr>
        </p:nvSpPr>
        <p:spPr>
          <a:xfrm>
            <a:off x="642938" y="6315075"/>
            <a:ext cx="6297612" cy="365125"/>
          </a:xfrm>
        </p:spPr>
        <p:txBody>
          <a:bodyPr/>
          <a:lstStyle/>
          <a:p>
            <a:r>
              <a:rPr lang="fr-FR" dirty="0"/>
              <a:t>Formation DE AES Campus du Vallon Maurs- Années 25 -26.</a:t>
            </a:r>
          </a:p>
        </p:txBody>
      </p:sp>
    </p:spTree>
    <p:extLst>
      <p:ext uri="{BB962C8B-B14F-4D97-AF65-F5344CB8AC3E}">
        <p14:creationId xmlns:p14="http://schemas.microsoft.com/office/powerpoint/2010/main" val="34360877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01A4DF7-653A-4D05-CAC9-C6705139DB0A}"/>
              </a:ext>
            </a:extLst>
          </p:cNvPr>
          <p:cNvSpPr>
            <a:spLocks noGrp="1"/>
          </p:cNvSpPr>
          <p:nvPr>
            <p:ph idx="1"/>
          </p:nvPr>
        </p:nvSpPr>
        <p:spPr>
          <a:xfrm>
            <a:off x="614363" y="1705467"/>
            <a:ext cx="11329987" cy="4766771"/>
          </a:xfrm>
          <a:gradFill>
            <a:gsLst>
              <a:gs pos="48026">
                <a:srgbClr val="F8D3C0"/>
              </a:gs>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p:spPr>
        <p:txBody>
          <a:bodyPr>
            <a:normAutofit fontScale="70000" lnSpcReduction="20000"/>
          </a:bodyPr>
          <a:lstStyle/>
          <a:p>
            <a:pPr>
              <a:lnSpc>
                <a:spcPct val="100000"/>
              </a:lnSpc>
              <a:spcAft>
                <a:spcPts val="800"/>
              </a:spcAft>
            </a:pPr>
            <a:r>
              <a:rPr lang="fr-FR" sz="3600" b="1" kern="0" dirty="0">
                <a:solidFill>
                  <a:srgbClr val="06ACA4"/>
                </a:solidFill>
                <a:effectLst/>
                <a:latin typeface="Arial" panose="020B0604020202020204" pitchFamily="34" charset="0"/>
                <a:ea typeface="Times New Roman" panose="02020603050405020304" pitchFamily="18" charset="0"/>
                <a:cs typeface="Arial" panose="020B0604020202020204" pitchFamily="34" charset="0"/>
              </a:rPr>
              <a:t>La technologie haptique</a:t>
            </a:r>
            <a:endParaRPr lang="fr-FR" sz="3600" kern="100" dirty="0">
              <a:effectLst/>
              <a:latin typeface="Arial" panose="020B0604020202020204" pitchFamily="34" charset="0"/>
              <a:ea typeface="Aptos" panose="020B0004020202020204" pitchFamily="34" charset="0"/>
              <a:cs typeface="Arial" panose="020B0604020202020204" pitchFamily="34" charset="0"/>
            </a:endParaRPr>
          </a:p>
          <a:p>
            <a:pPr>
              <a:lnSpc>
                <a:spcPct val="100000"/>
              </a:lnSpc>
              <a:spcAft>
                <a:spcPts val="800"/>
              </a:spcAft>
            </a:pPr>
            <a:r>
              <a:rPr lang="fr-FR" sz="3600" kern="0" dirty="0">
                <a:solidFill>
                  <a:srgbClr val="5F5F61"/>
                </a:solidFill>
                <a:effectLst/>
                <a:latin typeface="Arial" panose="020B0604020202020204" pitchFamily="34" charset="0"/>
                <a:ea typeface="Times New Roman" panose="02020603050405020304" pitchFamily="18" charset="0"/>
                <a:cs typeface="Arial" panose="020B0604020202020204" pitchFamily="34" charset="0"/>
              </a:rPr>
              <a:t>Les technologies haptiques représentent un atout de taille dans l’accessibilité des personnes atteintes de handicaps, notamment les malvoyants et les non-voyants.</a:t>
            </a:r>
            <a:endParaRPr lang="fr-FR" sz="3600" kern="100" dirty="0">
              <a:effectLst/>
              <a:latin typeface="Arial" panose="020B0604020202020204" pitchFamily="34" charset="0"/>
              <a:ea typeface="Aptos" panose="020B0004020202020204" pitchFamily="34" charset="0"/>
              <a:cs typeface="Arial" panose="020B0604020202020204" pitchFamily="34" charset="0"/>
            </a:endParaRPr>
          </a:p>
          <a:p>
            <a:pPr>
              <a:lnSpc>
                <a:spcPct val="100000"/>
              </a:lnSpc>
              <a:spcAft>
                <a:spcPts val="800"/>
              </a:spcAft>
            </a:pPr>
            <a:r>
              <a:rPr lang="fr-FR" sz="3600" b="1" kern="0" dirty="0">
                <a:solidFill>
                  <a:srgbClr val="5F5F61"/>
                </a:solidFill>
                <a:effectLst/>
                <a:latin typeface="Arial" panose="020B0604020202020204" pitchFamily="34" charset="0"/>
                <a:ea typeface="Times New Roman" panose="02020603050405020304" pitchFamily="18" charset="0"/>
                <a:cs typeface="Arial" panose="020B0604020202020204" pitchFamily="34" charset="0"/>
              </a:rPr>
              <a:t>L’écran tactile est conçu dans le but de faire ressentir des vibrations légères lorsque l’utilisateur pose son doigt dessus. Le but étant de donner la sensation d’appuyer sur un bouton physique pour vivre une meilleure expérience. </a:t>
            </a:r>
            <a:endParaRPr lang="fr-FR" sz="3600" kern="100" dirty="0">
              <a:effectLst/>
              <a:latin typeface="Arial" panose="020B0604020202020204" pitchFamily="34" charset="0"/>
              <a:ea typeface="Aptos" panose="020B0004020202020204" pitchFamily="34" charset="0"/>
              <a:cs typeface="Arial" panose="020B0604020202020204" pitchFamily="34" charset="0"/>
            </a:endParaRPr>
          </a:p>
          <a:p>
            <a:pPr>
              <a:lnSpc>
                <a:spcPct val="100000"/>
              </a:lnSpc>
              <a:spcAft>
                <a:spcPts val="800"/>
              </a:spcAft>
            </a:pPr>
            <a:r>
              <a:rPr lang="fr-FR" sz="3600" kern="0" dirty="0">
                <a:solidFill>
                  <a:srgbClr val="5F5F61"/>
                </a:solidFill>
                <a:effectLst/>
                <a:latin typeface="Arial" panose="020B0604020202020204" pitchFamily="34" charset="0"/>
                <a:ea typeface="Times New Roman" panose="02020603050405020304" pitchFamily="18" charset="0"/>
                <a:cs typeface="Arial" panose="020B0604020202020204" pitchFamily="34" charset="0"/>
              </a:rPr>
              <a:t>En somme, il favorise non seulement l’action, mais aussi la perception ce qui répond parfaitement aux critères W3C. Voilà pourquoi les géants du numérique comme Fujitsu et Apple se sont empressés de lancer leurs produits pour offrir une accessibilité totale aux handicapés.</a:t>
            </a:r>
            <a:endParaRPr lang="fr-FR" sz="3600" kern="100" dirty="0">
              <a:effectLst/>
              <a:latin typeface="Arial" panose="020B0604020202020204" pitchFamily="34" charset="0"/>
              <a:ea typeface="Aptos" panose="020B0004020202020204" pitchFamily="34" charset="0"/>
              <a:cs typeface="Arial" panose="020B0604020202020204" pitchFamily="34" charset="0"/>
            </a:endParaRPr>
          </a:p>
          <a:p>
            <a:pPr>
              <a:lnSpc>
                <a:spcPct val="100000"/>
              </a:lnSpc>
            </a:pPr>
            <a:endParaRPr lang="fr-FR" dirty="0"/>
          </a:p>
        </p:txBody>
      </p:sp>
      <p:sp>
        <p:nvSpPr>
          <p:cNvPr id="4" name="Titre 1">
            <a:extLst>
              <a:ext uri="{FF2B5EF4-FFF2-40B4-BE49-F238E27FC236}">
                <a16:creationId xmlns:a16="http://schemas.microsoft.com/office/drawing/2014/main" id="{2905823C-D1B1-8D61-7FB6-905DDFDAF6F8}"/>
              </a:ext>
            </a:extLst>
          </p:cNvPr>
          <p:cNvSpPr>
            <a:spLocks noGrp="1"/>
          </p:cNvSpPr>
          <p:nvPr>
            <p:ph type="title"/>
          </p:nvPr>
        </p:nvSpPr>
        <p:spPr>
          <a:xfrm>
            <a:off x="761799" y="273194"/>
            <a:ext cx="10380573" cy="1432273"/>
          </a:xfrm>
        </p:spPr>
        <p:txBody>
          <a:bodyPr>
            <a:normAutofit fontScale="90000"/>
          </a:bodyPr>
          <a:lstStyle/>
          <a:p>
            <a:pPr algn="ctr"/>
            <a:r>
              <a:rPr lang="fr-FR" sz="3200" kern="0" dirty="0">
                <a:effectLst/>
                <a:latin typeface="Engravers MT" panose="02090707080505020304" pitchFamily="18" charset="77"/>
                <a:ea typeface="Times New Roman" panose="02020603050405020304" pitchFamily="18" charset="0"/>
                <a:cs typeface="Times New Roman" panose="02020603050405020304" pitchFamily="18" charset="0"/>
              </a:rPr>
              <a:t>Quelques exemples d’innovations au service du handicap</a:t>
            </a:r>
            <a:br>
              <a:rPr lang="fr-FR" sz="1800" kern="100" dirty="0">
                <a:effectLst/>
                <a:latin typeface="Aptos" panose="020B0004020202020204" pitchFamily="34" charset="0"/>
                <a:ea typeface="Aptos" panose="020B0004020202020204" pitchFamily="34" charset="0"/>
                <a:cs typeface="Times New Roman" panose="02020603050405020304" pitchFamily="18" charset="0"/>
              </a:rPr>
            </a:br>
            <a:endParaRPr lang="fr-FR" dirty="0"/>
          </a:p>
        </p:txBody>
      </p:sp>
      <p:sp>
        <p:nvSpPr>
          <p:cNvPr id="2" name="Espace réservé du pied de page 4">
            <a:extLst>
              <a:ext uri="{FF2B5EF4-FFF2-40B4-BE49-F238E27FC236}">
                <a16:creationId xmlns:a16="http://schemas.microsoft.com/office/drawing/2014/main" id="{48168A5E-3E07-C030-C03E-E0A84B98D642}"/>
              </a:ext>
            </a:extLst>
          </p:cNvPr>
          <p:cNvSpPr>
            <a:spLocks noGrp="1"/>
          </p:cNvSpPr>
          <p:nvPr>
            <p:ph type="ftr" sz="quarter" idx="11"/>
          </p:nvPr>
        </p:nvSpPr>
        <p:spPr>
          <a:xfrm>
            <a:off x="642938" y="6492875"/>
            <a:ext cx="6297612" cy="365125"/>
          </a:xfrm>
        </p:spPr>
        <p:txBody>
          <a:bodyPr/>
          <a:lstStyle/>
          <a:p>
            <a:r>
              <a:rPr lang="fr-FR" dirty="0"/>
              <a:t>Formation DE AES Campus du Vallon Maurs- Années 25 -26.</a:t>
            </a:r>
          </a:p>
        </p:txBody>
      </p:sp>
    </p:spTree>
    <p:extLst>
      <p:ext uri="{BB962C8B-B14F-4D97-AF65-F5344CB8AC3E}">
        <p14:creationId xmlns:p14="http://schemas.microsoft.com/office/powerpoint/2010/main" val="25874728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CFB63F0-6B11-9436-54F4-C9824EE4D894}"/>
              </a:ext>
            </a:extLst>
          </p:cNvPr>
          <p:cNvSpPr>
            <a:spLocks noGrp="1"/>
          </p:cNvSpPr>
          <p:nvPr>
            <p:ph idx="1"/>
          </p:nvPr>
        </p:nvSpPr>
        <p:spPr>
          <a:xfrm>
            <a:off x="557213" y="1385888"/>
            <a:ext cx="11215687" cy="5157787"/>
          </a:xfrm>
          <a:gradFill>
            <a:gsLst>
              <a:gs pos="48026">
                <a:srgbClr val="F8D3C0"/>
              </a:gs>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p:spPr>
        <p:txBody>
          <a:bodyPr>
            <a:noAutofit/>
          </a:bodyPr>
          <a:lstStyle/>
          <a:p>
            <a:pPr algn="just">
              <a:lnSpc>
                <a:spcPct val="120000"/>
              </a:lnSpc>
              <a:spcAft>
                <a:spcPts val="800"/>
              </a:spcAft>
            </a:pPr>
            <a:r>
              <a:rPr lang="fr-FR" sz="2400" b="1" kern="0" dirty="0">
                <a:solidFill>
                  <a:srgbClr val="06ACA4"/>
                </a:solidFill>
                <a:effectLst/>
                <a:latin typeface="Arial" panose="020B0604020202020204" pitchFamily="34" charset="0"/>
                <a:ea typeface="Times New Roman" panose="02020603050405020304" pitchFamily="18" charset="0"/>
                <a:cs typeface="Arial" panose="020B0604020202020204" pitchFamily="34" charset="0"/>
              </a:rPr>
              <a:t>La robotique</a:t>
            </a:r>
            <a:endParaRPr lang="fr-FR" sz="2400" kern="100" dirty="0">
              <a:effectLst/>
              <a:latin typeface="Arial" panose="020B0604020202020204" pitchFamily="34" charset="0"/>
              <a:ea typeface="Aptos" panose="020B0004020202020204" pitchFamily="34" charset="0"/>
              <a:cs typeface="Arial" panose="020B0604020202020204" pitchFamily="34" charset="0"/>
            </a:endParaRPr>
          </a:p>
          <a:p>
            <a:pPr algn="just">
              <a:lnSpc>
                <a:spcPct val="120000"/>
              </a:lnSpc>
              <a:spcAft>
                <a:spcPts val="800"/>
              </a:spcAft>
            </a:pPr>
            <a:r>
              <a:rPr lang="fr-FR" sz="1800" kern="0" dirty="0">
                <a:solidFill>
                  <a:srgbClr val="5F5F61"/>
                </a:solidFill>
                <a:effectLst/>
                <a:latin typeface="Arial" panose="020B0604020202020204" pitchFamily="34" charset="0"/>
                <a:ea typeface="Times New Roman" panose="02020603050405020304" pitchFamily="18" charset="0"/>
                <a:cs typeface="Arial" panose="020B0604020202020204" pitchFamily="34" charset="0"/>
              </a:rPr>
              <a:t>La robotique s’avère être un atout technologique de taille, pour assurer l’accessibilité des personnes à mobilité réduite, frappées notamment par la paralysie. L’invention des exosquelettes ou squelettes extérieurs permet aux personnes paralysées (des membres inférieurs) de reprendre une vie active.</a:t>
            </a:r>
            <a:endParaRPr lang="fr-FR" sz="1800" kern="100" dirty="0">
              <a:effectLst/>
              <a:latin typeface="Arial" panose="020B0604020202020204" pitchFamily="34" charset="0"/>
              <a:ea typeface="Aptos" panose="020B0004020202020204" pitchFamily="34" charset="0"/>
              <a:cs typeface="Arial" panose="020B0604020202020204" pitchFamily="34" charset="0"/>
            </a:endParaRPr>
          </a:p>
          <a:p>
            <a:pPr algn="just">
              <a:lnSpc>
                <a:spcPct val="120000"/>
              </a:lnSpc>
              <a:spcAft>
                <a:spcPts val="800"/>
              </a:spcAft>
            </a:pPr>
            <a:r>
              <a:rPr lang="fr-FR" sz="2400" b="1" kern="0" dirty="0">
                <a:solidFill>
                  <a:srgbClr val="06ACA4"/>
                </a:solidFill>
                <a:effectLst/>
                <a:latin typeface="Arial" panose="020B0604020202020204" pitchFamily="34" charset="0"/>
                <a:ea typeface="Times New Roman" panose="02020603050405020304" pitchFamily="18" charset="0"/>
                <a:cs typeface="Arial" panose="020B0604020202020204" pitchFamily="34" charset="0"/>
              </a:rPr>
              <a:t>Le </a:t>
            </a:r>
            <a:r>
              <a:rPr lang="fr-FR" sz="2400" b="1" kern="0" dirty="0" err="1">
                <a:solidFill>
                  <a:srgbClr val="06ACA4"/>
                </a:solidFill>
                <a:effectLst/>
                <a:latin typeface="Arial" panose="020B0604020202020204" pitchFamily="34" charset="0"/>
                <a:ea typeface="Times New Roman" panose="02020603050405020304" pitchFamily="18" charset="0"/>
                <a:cs typeface="Arial" panose="020B0604020202020204" pitchFamily="34" charset="0"/>
              </a:rPr>
              <a:t>Genium</a:t>
            </a:r>
            <a:r>
              <a:rPr lang="fr-FR" sz="2400" b="1" kern="0" dirty="0">
                <a:solidFill>
                  <a:srgbClr val="06ACA4"/>
                </a:solidFill>
                <a:effectLst/>
                <a:latin typeface="Arial" panose="020B0604020202020204" pitchFamily="34" charset="0"/>
                <a:ea typeface="Times New Roman" panose="02020603050405020304" pitchFamily="18" charset="0"/>
                <a:cs typeface="Arial" panose="020B0604020202020204" pitchFamily="34" charset="0"/>
              </a:rPr>
              <a:t> X3</a:t>
            </a:r>
            <a:endParaRPr lang="fr-FR" sz="2400" kern="100" dirty="0">
              <a:effectLst/>
              <a:latin typeface="Arial" panose="020B0604020202020204" pitchFamily="34" charset="0"/>
              <a:ea typeface="Aptos" panose="020B0004020202020204" pitchFamily="34" charset="0"/>
              <a:cs typeface="Arial" panose="020B0604020202020204" pitchFamily="34" charset="0"/>
            </a:endParaRPr>
          </a:p>
          <a:p>
            <a:pPr algn="just">
              <a:lnSpc>
                <a:spcPct val="120000"/>
              </a:lnSpc>
              <a:spcAft>
                <a:spcPts val="800"/>
              </a:spcAft>
            </a:pPr>
            <a:r>
              <a:rPr lang="fr-FR" sz="1800" kern="0" dirty="0">
                <a:solidFill>
                  <a:srgbClr val="5F5F61"/>
                </a:solidFill>
                <a:effectLst/>
                <a:latin typeface="Arial" panose="020B0604020202020204" pitchFamily="34" charset="0"/>
                <a:ea typeface="Times New Roman" panose="02020603050405020304" pitchFamily="18" charset="0"/>
                <a:cs typeface="Arial" panose="020B0604020202020204" pitchFamily="34" charset="0"/>
              </a:rPr>
              <a:t>Cet appareillage prothétique motorisé, à l’origine destiné à la rééducation des militaires blessés, aide à redonner de la mobilité aux personnes ayant perdues l’usage de leur jambe.</a:t>
            </a:r>
            <a:endParaRPr lang="fr-FR" sz="1800" kern="100" dirty="0">
              <a:effectLst/>
              <a:latin typeface="Arial" panose="020B0604020202020204" pitchFamily="34" charset="0"/>
              <a:ea typeface="Aptos" panose="020B0004020202020204" pitchFamily="34" charset="0"/>
              <a:cs typeface="Arial" panose="020B0604020202020204" pitchFamily="34" charset="0"/>
            </a:endParaRPr>
          </a:p>
          <a:p>
            <a:pPr algn="just">
              <a:lnSpc>
                <a:spcPct val="120000"/>
              </a:lnSpc>
              <a:spcAft>
                <a:spcPts val="800"/>
              </a:spcAft>
            </a:pPr>
            <a:r>
              <a:rPr lang="fr-FR" sz="2400" b="1" kern="0" dirty="0" err="1">
                <a:solidFill>
                  <a:srgbClr val="06ACA4"/>
                </a:solidFill>
                <a:effectLst/>
                <a:latin typeface="Arial" panose="020B0604020202020204" pitchFamily="34" charset="0"/>
                <a:ea typeface="Times New Roman" panose="02020603050405020304" pitchFamily="18" charset="0"/>
                <a:cs typeface="Arial" panose="020B0604020202020204" pitchFamily="34" charset="0"/>
              </a:rPr>
              <a:t>Rewalk</a:t>
            </a:r>
            <a:endParaRPr lang="fr-FR" sz="2400" kern="100" dirty="0">
              <a:effectLst/>
              <a:latin typeface="Arial" panose="020B0604020202020204" pitchFamily="34" charset="0"/>
              <a:ea typeface="Aptos" panose="020B0004020202020204" pitchFamily="34" charset="0"/>
              <a:cs typeface="Arial" panose="020B0604020202020204" pitchFamily="34" charset="0"/>
            </a:endParaRPr>
          </a:p>
          <a:p>
            <a:pPr algn="just">
              <a:lnSpc>
                <a:spcPct val="120000"/>
              </a:lnSpc>
              <a:spcAft>
                <a:spcPts val="800"/>
              </a:spcAft>
            </a:pPr>
            <a:r>
              <a:rPr lang="fr-FR" sz="1800" kern="0" dirty="0">
                <a:solidFill>
                  <a:srgbClr val="5F5F61"/>
                </a:solidFill>
                <a:effectLst/>
                <a:latin typeface="Arial" panose="020B0604020202020204" pitchFamily="34" charset="0"/>
                <a:ea typeface="Times New Roman" panose="02020603050405020304" pitchFamily="18" charset="0"/>
                <a:cs typeface="Arial" panose="020B0604020202020204" pitchFamily="34" charset="0"/>
              </a:rPr>
              <a:t>Autre exemple de la marche appareillée : le </a:t>
            </a:r>
            <a:r>
              <a:rPr lang="fr-FR" sz="1800" kern="0" dirty="0" err="1">
                <a:solidFill>
                  <a:srgbClr val="5F5F61"/>
                </a:solidFill>
                <a:effectLst/>
                <a:latin typeface="Arial" panose="020B0604020202020204" pitchFamily="34" charset="0"/>
                <a:ea typeface="Times New Roman" panose="02020603050405020304" pitchFamily="18" charset="0"/>
                <a:cs typeface="Arial" panose="020B0604020202020204" pitchFamily="34" charset="0"/>
              </a:rPr>
              <a:t>Rewalk</a:t>
            </a:r>
            <a:r>
              <a:rPr lang="fr-FR" sz="1800" kern="0" dirty="0">
                <a:solidFill>
                  <a:srgbClr val="5F5F61"/>
                </a:solidFill>
                <a:effectLst/>
                <a:latin typeface="Arial" panose="020B0604020202020204" pitchFamily="34" charset="0"/>
                <a:ea typeface="Times New Roman" panose="02020603050405020304" pitchFamily="18" charset="0"/>
                <a:cs typeface="Arial" panose="020B0604020202020204" pitchFamily="34" charset="0"/>
              </a:rPr>
              <a:t> est un dispositif qui permet aux personnes de recouvrir les jambes et les cuisses. Outre le fait de faciliter la marche, l’exosquelette apporte de nombreux bienfaits tant sur l’aspect physique que psychologique.</a:t>
            </a:r>
            <a:endParaRPr lang="fr-FR" sz="1800" kern="100" dirty="0">
              <a:effectLst/>
              <a:latin typeface="Arial" panose="020B0604020202020204" pitchFamily="34" charset="0"/>
              <a:ea typeface="Aptos" panose="020B0004020202020204" pitchFamily="34" charset="0"/>
              <a:cs typeface="Arial" panose="020B0604020202020204" pitchFamily="34" charset="0"/>
            </a:endParaRPr>
          </a:p>
          <a:p>
            <a:pPr algn="just"/>
            <a:endParaRPr lang="fr-FR" sz="1800" dirty="0"/>
          </a:p>
        </p:txBody>
      </p:sp>
      <p:sp>
        <p:nvSpPr>
          <p:cNvPr id="4" name="Titre 1">
            <a:extLst>
              <a:ext uri="{FF2B5EF4-FFF2-40B4-BE49-F238E27FC236}">
                <a16:creationId xmlns:a16="http://schemas.microsoft.com/office/drawing/2014/main" id="{6F393A59-E4E6-FAB6-156B-D46F929BD476}"/>
              </a:ext>
            </a:extLst>
          </p:cNvPr>
          <p:cNvSpPr>
            <a:spLocks noGrp="1"/>
          </p:cNvSpPr>
          <p:nvPr>
            <p:ph type="title"/>
          </p:nvPr>
        </p:nvSpPr>
        <p:spPr>
          <a:xfrm>
            <a:off x="762431" y="314325"/>
            <a:ext cx="10380573" cy="1432273"/>
          </a:xfrm>
        </p:spPr>
        <p:txBody>
          <a:bodyPr>
            <a:normAutofit fontScale="90000"/>
          </a:bodyPr>
          <a:lstStyle/>
          <a:p>
            <a:pPr algn="ctr"/>
            <a:r>
              <a:rPr lang="fr-FR" sz="3200" kern="0" dirty="0">
                <a:effectLst/>
                <a:latin typeface="Engravers MT" panose="02090707080505020304" pitchFamily="18" charset="77"/>
                <a:ea typeface="Times New Roman" panose="02020603050405020304" pitchFamily="18" charset="0"/>
                <a:cs typeface="Times New Roman" panose="02020603050405020304" pitchFamily="18" charset="0"/>
              </a:rPr>
              <a:t>Quelques exemples d’innovations au service du handicap</a:t>
            </a:r>
            <a:br>
              <a:rPr lang="fr-FR" sz="1800" kern="100" dirty="0">
                <a:effectLst/>
                <a:latin typeface="Aptos" panose="020B0004020202020204" pitchFamily="34" charset="0"/>
                <a:ea typeface="Aptos" panose="020B0004020202020204" pitchFamily="34" charset="0"/>
                <a:cs typeface="Times New Roman" panose="02020603050405020304" pitchFamily="18" charset="0"/>
              </a:rPr>
            </a:br>
            <a:endParaRPr lang="fr-FR" dirty="0"/>
          </a:p>
        </p:txBody>
      </p:sp>
      <p:sp>
        <p:nvSpPr>
          <p:cNvPr id="2" name="Espace réservé du pied de page 4">
            <a:extLst>
              <a:ext uri="{FF2B5EF4-FFF2-40B4-BE49-F238E27FC236}">
                <a16:creationId xmlns:a16="http://schemas.microsoft.com/office/drawing/2014/main" id="{54E40006-2238-48F7-60D6-303E425C3D89}"/>
              </a:ext>
            </a:extLst>
          </p:cNvPr>
          <p:cNvSpPr>
            <a:spLocks noGrp="1"/>
          </p:cNvSpPr>
          <p:nvPr>
            <p:ph type="ftr" sz="quarter" idx="11"/>
          </p:nvPr>
        </p:nvSpPr>
        <p:spPr>
          <a:xfrm>
            <a:off x="642938" y="6492875"/>
            <a:ext cx="6297612" cy="365125"/>
          </a:xfrm>
        </p:spPr>
        <p:txBody>
          <a:bodyPr/>
          <a:lstStyle/>
          <a:p>
            <a:r>
              <a:rPr lang="fr-FR" dirty="0"/>
              <a:t>Formation DE AES Campus du Vallon Maurs- Années 25 -26.</a:t>
            </a:r>
          </a:p>
        </p:txBody>
      </p:sp>
    </p:spTree>
    <p:extLst>
      <p:ext uri="{BB962C8B-B14F-4D97-AF65-F5344CB8AC3E}">
        <p14:creationId xmlns:p14="http://schemas.microsoft.com/office/powerpoint/2010/main" val="41494295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7B36A73-6371-74A3-0ECE-EA49AC76FA5D}"/>
              </a:ext>
            </a:extLst>
          </p:cNvPr>
          <p:cNvSpPr>
            <a:spLocks noGrp="1"/>
          </p:cNvSpPr>
          <p:nvPr>
            <p:ph idx="1"/>
          </p:nvPr>
        </p:nvSpPr>
        <p:spPr>
          <a:xfrm>
            <a:off x="352425" y="1553028"/>
            <a:ext cx="11487150" cy="4746171"/>
          </a:xfrm>
          <a:gradFill>
            <a:gsLst>
              <a:gs pos="48026">
                <a:srgbClr val="F8D3C0"/>
              </a:gs>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p:spPr>
        <p:txBody>
          <a:bodyPr>
            <a:normAutofit fontScale="25000" lnSpcReduction="20000"/>
          </a:bodyPr>
          <a:lstStyle/>
          <a:p>
            <a:pPr algn="just">
              <a:lnSpc>
                <a:spcPts val="2100"/>
              </a:lnSpc>
              <a:spcAft>
                <a:spcPts val="800"/>
              </a:spcAft>
            </a:pPr>
            <a:r>
              <a:rPr lang="fr-FR" sz="8000" b="1" kern="0" dirty="0">
                <a:solidFill>
                  <a:srgbClr val="06ACA4"/>
                </a:solidFill>
                <a:effectLst/>
                <a:latin typeface="Arial" panose="020B0604020202020204" pitchFamily="34" charset="0"/>
                <a:ea typeface="Times New Roman" panose="02020603050405020304" pitchFamily="18" charset="0"/>
                <a:cs typeface="Arial" panose="020B0604020202020204" pitchFamily="34" charset="0"/>
              </a:rPr>
              <a:t>La technologie de reconnaissance des mouvements</a:t>
            </a:r>
            <a:endParaRPr lang="fr-FR" sz="8000" kern="100" dirty="0">
              <a:effectLst/>
              <a:latin typeface="Arial" panose="020B0604020202020204" pitchFamily="34" charset="0"/>
              <a:ea typeface="Aptos" panose="020B0004020202020204" pitchFamily="34" charset="0"/>
              <a:cs typeface="Arial" panose="020B0604020202020204" pitchFamily="34" charset="0"/>
            </a:endParaRPr>
          </a:p>
          <a:p>
            <a:pPr algn="just">
              <a:lnSpc>
                <a:spcPct val="120000"/>
              </a:lnSpc>
              <a:spcAft>
                <a:spcPts val="800"/>
              </a:spcAft>
            </a:pPr>
            <a:r>
              <a:rPr lang="fr-FR" sz="8000" kern="0" dirty="0">
                <a:solidFill>
                  <a:srgbClr val="5F5F61"/>
                </a:solidFill>
                <a:effectLst/>
                <a:latin typeface="Arial" panose="020B0604020202020204" pitchFamily="34" charset="0"/>
                <a:ea typeface="Times New Roman" panose="02020603050405020304" pitchFamily="18" charset="0"/>
                <a:cs typeface="Arial" panose="020B0604020202020204" pitchFamily="34" charset="0"/>
              </a:rPr>
              <a:t>La technologie de reconnaissance des mouvements vient allonger la liste des dispositifs d’aide technique au handicap. Sur ce point, les innovations développées font la part belle aux jeux vidéo, dont les consoles telles que Wii et Kinect. Le concept - il est judicieux de le rappeler - repose sur un contrôle de l’interface sans utilisation de manettes ni périphériques ; tout se joue avec le corps.</a:t>
            </a:r>
            <a:endParaRPr lang="fr-FR" sz="8000" kern="100" dirty="0">
              <a:effectLst/>
              <a:latin typeface="Arial" panose="020B0604020202020204" pitchFamily="34" charset="0"/>
              <a:ea typeface="Aptos" panose="020B0004020202020204" pitchFamily="34" charset="0"/>
              <a:cs typeface="Arial" panose="020B0604020202020204" pitchFamily="34" charset="0"/>
            </a:endParaRPr>
          </a:p>
          <a:p>
            <a:pPr algn="just">
              <a:lnSpc>
                <a:spcPct val="120000"/>
              </a:lnSpc>
              <a:spcAft>
                <a:spcPts val="800"/>
              </a:spcAft>
            </a:pPr>
            <a:r>
              <a:rPr lang="fr-FR" sz="8000" b="1" kern="0" dirty="0">
                <a:solidFill>
                  <a:srgbClr val="5F5F61"/>
                </a:solidFill>
                <a:effectLst/>
                <a:latin typeface="Arial" panose="020B0604020202020204" pitchFamily="34" charset="0"/>
                <a:ea typeface="Times New Roman" panose="02020603050405020304" pitchFamily="18" charset="0"/>
                <a:cs typeface="Arial" panose="020B0604020202020204" pitchFamily="34" charset="0"/>
              </a:rPr>
              <a:t>Ce qui est intéressant avec la Wii, c’est qu’elle permet l’accessibilité aux différentes formes de handicaps.</a:t>
            </a:r>
            <a:r>
              <a:rPr lang="fr-FR" sz="8000" kern="0" dirty="0">
                <a:solidFill>
                  <a:srgbClr val="5F5F61"/>
                </a:solidFill>
                <a:effectLst/>
                <a:latin typeface="Arial" panose="020B0604020202020204" pitchFamily="34" charset="0"/>
                <a:ea typeface="Times New Roman" panose="02020603050405020304" pitchFamily="18" charset="0"/>
                <a:cs typeface="Arial" panose="020B0604020202020204" pitchFamily="34" charset="0"/>
              </a:rPr>
              <a:t> Grâce notamment à des consoles de jeux avec plateaux comme le Wii Balance </a:t>
            </a:r>
            <a:r>
              <a:rPr lang="fr-FR" sz="8000" kern="0" dirty="0" err="1">
                <a:solidFill>
                  <a:srgbClr val="5F5F61"/>
                </a:solidFill>
                <a:effectLst/>
                <a:latin typeface="Arial" panose="020B0604020202020204" pitchFamily="34" charset="0"/>
                <a:ea typeface="Times New Roman" panose="02020603050405020304" pitchFamily="18" charset="0"/>
                <a:cs typeface="Arial" panose="020B0604020202020204" pitchFamily="34" charset="0"/>
              </a:rPr>
              <a:t>Board</a:t>
            </a:r>
            <a:r>
              <a:rPr lang="fr-FR" sz="8000" kern="0" dirty="0">
                <a:solidFill>
                  <a:srgbClr val="5F5F61"/>
                </a:solidFill>
                <a:effectLst/>
                <a:latin typeface="Arial" panose="020B0604020202020204" pitchFamily="34" charset="0"/>
                <a:ea typeface="Times New Roman" panose="02020603050405020304" pitchFamily="18" charset="0"/>
                <a:cs typeface="Arial" panose="020B0604020202020204" pitchFamily="34" charset="0"/>
              </a:rPr>
              <a:t>. En plus de servir d’outil de rééducation - pour favoriser la mobilité des articulations et l’équilibre entre autres -, la « thérapie Wii » s’avère une excellente approche cognitive.</a:t>
            </a:r>
            <a:endParaRPr lang="fr-FR" sz="8000" kern="100" dirty="0">
              <a:effectLst/>
              <a:latin typeface="Arial" panose="020B0604020202020204" pitchFamily="34" charset="0"/>
              <a:ea typeface="Aptos" panose="020B0004020202020204" pitchFamily="34" charset="0"/>
              <a:cs typeface="Arial" panose="020B0604020202020204" pitchFamily="34" charset="0"/>
            </a:endParaRPr>
          </a:p>
          <a:p>
            <a:pPr algn="just">
              <a:lnSpc>
                <a:spcPct val="120000"/>
              </a:lnSpc>
              <a:spcAft>
                <a:spcPts val="800"/>
              </a:spcAft>
            </a:pPr>
            <a:r>
              <a:rPr lang="fr-FR" sz="8000" kern="0" dirty="0">
                <a:solidFill>
                  <a:srgbClr val="5F5F61"/>
                </a:solidFill>
                <a:effectLst/>
                <a:latin typeface="Arial" panose="020B0604020202020204" pitchFamily="34" charset="0"/>
                <a:ea typeface="Times New Roman" panose="02020603050405020304" pitchFamily="18" charset="0"/>
                <a:cs typeface="Arial" panose="020B0604020202020204" pitchFamily="34" charset="0"/>
              </a:rPr>
              <a:t>Mais la technologie de reconnaissance des mouvements va encore plus loin dans son champ d’application. </a:t>
            </a:r>
            <a:r>
              <a:rPr lang="fr-FR" sz="8000" kern="0" dirty="0" err="1">
                <a:solidFill>
                  <a:srgbClr val="5F5F61"/>
                </a:solidFill>
                <a:effectLst/>
                <a:latin typeface="Arial" panose="020B0604020202020204" pitchFamily="34" charset="0"/>
                <a:ea typeface="Times New Roman" panose="02020603050405020304" pitchFamily="18" charset="0"/>
                <a:cs typeface="Arial" panose="020B0604020202020204" pitchFamily="34" charset="0"/>
              </a:rPr>
              <a:t>Leap</a:t>
            </a:r>
            <a:r>
              <a:rPr lang="fr-FR" sz="8000" kern="0" dirty="0">
                <a:solidFill>
                  <a:srgbClr val="5F5F61"/>
                </a:solidFill>
                <a:effectLst/>
                <a:latin typeface="Arial" panose="020B0604020202020204" pitchFamily="34" charset="0"/>
                <a:ea typeface="Times New Roman" panose="02020603050405020304" pitchFamily="18" charset="0"/>
                <a:cs typeface="Arial" panose="020B0604020202020204" pitchFamily="34" charset="0"/>
              </a:rPr>
              <a:t> Motion a mis au point un suivi des mains plus lisse et plus organique que jamais en boostant l’expérience AR / VR (réalité augmentée et réalité virtuelle) à un niveau inégalé.</a:t>
            </a:r>
            <a:endParaRPr lang="fr-FR" sz="8000" kern="100" dirty="0">
              <a:effectLst/>
              <a:latin typeface="Arial" panose="020B0604020202020204" pitchFamily="34" charset="0"/>
              <a:ea typeface="Aptos" panose="020B0004020202020204" pitchFamily="34" charset="0"/>
              <a:cs typeface="Arial" panose="020B0604020202020204" pitchFamily="34" charset="0"/>
            </a:endParaRPr>
          </a:p>
          <a:p>
            <a:endParaRPr lang="fr-FR" dirty="0"/>
          </a:p>
        </p:txBody>
      </p:sp>
      <p:sp>
        <p:nvSpPr>
          <p:cNvPr id="4" name="Titre 1">
            <a:extLst>
              <a:ext uri="{FF2B5EF4-FFF2-40B4-BE49-F238E27FC236}">
                <a16:creationId xmlns:a16="http://schemas.microsoft.com/office/drawing/2014/main" id="{74EF90EB-5D45-E3E4-BE88-BA1BF173E1BD}"/>
              </a:ext>
            </a:extLst>
          </p:cNvPr>
          <p:cNvSpPr>
            <a:spLocks noGrp="1"/>
          </p:cNvSpPr>
          <p:nvPr>
            <p:ph type="title"/>
          </p:nvPr>
        </p:nvSpPr>
        <p:spPr>
          <a:xfrm>
            <a:off x="905713" y="171450"/>
            <a:ext cx="10380573" cy="1171575"/>
          </a:xfrm>
        </p:spPr>
        <p:txBody>
          <a:bodyPr>
            <a:normAutofit fontScale="90000"/>
          </a:bodyPr>
          <a:lstStyle/>
          <a:p>
            <a:pPr algn="ctr"/>
            <a:r>
              <a:rPr lang="fr-FR" sz="3200" kern="0" dirty="0">
                <a:effectLst/>
                <a:latin typeface="Engravers MT" panose="02090707080505020304" pitchFamily="18" charset="77"/>
                <a:ea typeface="Times New Roman" panose="02020603050405020304" pitchFamily="18" charset="0"/>
                <a:cs typeface="Times New Roman" panose="02020603050405020304" pitchFamily="18" charset="0"/>
              </a:rPr>
              <a:t>Quelques exemples d’innovations au service du handicap</a:t>
            </a:r>
            <a:br>
              <a:rPr lang="fr-FR" sz="1800" kern="100" dirty="0">
                <a:effectLst/>
                <a:latin typeface="Aptos" panose="020B0004020202020204" pitchFamily="34" charset="0"/>
                <a:ea typeface="Aptos" panose="020B0004020202020204" pitchFamily="34" charset="0"/>
                <a:cs typeface="Times New Roman" panose="02020603050405020304" pitchFamily="18" charset="0"/>
              </a:rPr>
            </a:br>
            <a:endParaRPr lang="fr-FR" dirty="0"/>
          </a:p>
        </p:txBody>
      </p:sp>
      <p:sp>
        <p:nvSpPr>
          <p:cNvPr id="2" name="Espace réservé du pied de page 4">
            <a:extLst>
              <a:ext uri="{FF2B5EF4-FFF2-40B4-BE49-F238E27FC236}">
                <a16:creationId xmlns:a16="http://schemas.microsoft.com/office/drawing/2014/main" id="{C609572A-6DDC-491B-765A-CDD5F853CB04}"/>
              </a:ext>
            </a:extLst>
          </p:cNvPr>
          <p:cNvSpPr>
            <a:spLocks noGrp="1"/>
          </p:cNvSpPr>
          <p:nvPr>
            <p:ph type="ftr" sz="quarter" idx="11"/>
          </p:nvPr>
        </p:nvSpPr>
        <p:spPr>
          <a:xfrm>
            <a:off x="628424" y="6326639"/>
            <a:ext cx="6297612" cy="365125"/>
          </a:xfrm>
        </p:spPr>
        <p:txBody>
          <a:bodyPr/>
          <a:lstStyle/>
          <a:p>
            <a:r>
              <a:rPr lang="fr-FR" dirty="0"/>
              <a:t>Formation DE AES Campus du Vallon Maurs- Années 25 -26.</a:t>
            </a:r>
          </a:p>
        </p:txBody>
      </p:sp>
    </p:spTree>
    <p:extLst>
      <p:ext uri="{BB962C8B-B14F-4D97-AF65-F5344CB8AC3E}">
        <p14:creationId xmlns:p14="http://schemas.microsoft.com/office/powerpoint/2010/main" val="2080517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665EBD-E438-8D65-C5A4-D8F1FE52B6BC}"/>
              </a:ext>
            </a:extLst>
          </p:cNvPr>
          <p:cNvSpPr>
            <a:spLocks noGrp="1"/>
          </p:cNvSpPr>
          <p:nvPr>
            <p:ph type="title"/>
          </p:nvPr>
        </p:nvSpPr>
        <p:spPr>
          <a:xfrm>
            <a:off x="761799" y="244620"/>
            <a:ext cx="10380573" cy="1432273"/>
          </a:xfrm>
        </p:spPr>
        <p:txBody>
          <a:bodyPr>
            <a:normAutofit fontScale="90000"/>
          </a:bodyPr>
          <a:lstStyle/>
          <a:p>
            <a:pPr algn="ctr"/>
            <a:r>
              <a:rPr lang="fr-FR" sz="3200" kern="0" dirty="0">
                <a:solidFill>
                  <a:srgbClr val="1F1F1F"/>
                </a:solidFill>
                <a:effectLst/>
                <a:latin typeface="Engravers MT" panose="02090707080505020304" pitchFamily="18" charset="77"/>
                <a:ea typeface="Times New Roman" panose="02020603050405020304" pitchFamily="18" charset="0"/>
                <a:cs typeface="Times New Roman" panose="02020603050405020304" pitchFamily="18" charset="0"/>
              </a:rPr>
              <a:t>Quelle est l’importance de la connaissance technologique ?</a:t>
            </a:r>
            <a:br>
              <a:rPr lang="fr-FR" sz="1800" kern="100" dirty="0">
                <a:effectLst/>
                <a:latin typeface="Aptos" panose="020B0004020202020204" pitchFamily="34" charset="0"/>
                <a:ea typeface="Aptos" panose="020B0004020202020204" pitchFamily="34"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870E682D-D183-6E63-C8AC-AFA3EB166A9D}"/>
              </a:ext>
            </a:extLst>
          </p:cNvPr>
          <p:cNvSpPr>
            <a:spLocks noGrp="1"/>
          </p:cNvSpPr>
          <p:nvPr>
            <p:ph idx="1"/>
          </p:nvPr>
        </p:nvSpPr>
        <p:spPr>
          <a:xfrm>
            <a:off x="342901" y="2750126"/>
            <a:ext cx="11601450" cy="3607812"/>
          </a:xfr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p:spPr>
        <p:txBody>
          <a:bodyPr>
            <a:normAutofit/>
          </a:bodyPr>
          <a:lstStyle/>
          <a:p>
            <a:pPr algn="just"/>
            <a:r>
              <a:rPr lang="fr-FR" sz="32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S’habituer aux technologies actuelles </a:t>
            </a:r>
            <a:r>
              <a:rPr lang="fr-FR" sz="3200" kern="0" dirty="0">
                <a:solidFill>
                  <a:srgbClr val="040C28"/>
                </a:solidFill>
                <a:effectLst/>
                <a:latin typeface="Arial" panose="020B0604020202020204" pitchFamily="34" charset="0"/>
                <a:ea typeface="Times New Roman" panose="02020603050405020304" pitchFamily="18" charset="0"/>
                <a:cs typeface="Arial" panose="020B0604020202020204" pitchFamily="34" charset="0"/>
              </a:rPr>
              <a:t>vous permettra de vous adapter facilement à toutes les nouvelles technologies qui vont s’infiltrer dans notre quotidien au cours des prochaines décennies</a:t>
            </a:r>
            <a:r>
              <a:rPr lang="fr-FR" sz="32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 L’acquisition de compétences technologiques vous rend également plus attrayant aux yeux des employeurs et peut vous aider à obtenir ou à conserver certains postes.</a:t>
            </a:r>
            <a:endParaRPr lang="fr-FR" sz="3200" kern="100" dirty="0">
              <a:effectLst/>
              <a:latin typeface="Arial" panose="020B0604020202020204" pitchFamily="34" charset="0"/>
              <a:ea typeface="Aptos" panose="020B0004020202020204" pitchFamily="34" charset="0"/>
              <a:cs typeface="Arial" panose="020B0604020202020204" pitchFamily="34" charset="0"/>
            </a:endParaRPr>
          </a:p>
          <a:p>
            <a:endParaRPr lang="fr-FR" dirty="0"/>
          </a:p>
        </p:txBody>
      </p:sp>
      <p:sp>
        <p:nvSpPr>
          <p:cNvPr id="4" name="Espace réservé du pied de page 4">
            <a:extLst>
              <a:ext uri="{FF2B5EF4-FFF2-40B4-BE49-F238E27FC236}">
                <a16:creationId xmlns:a16="http://schemas.microsoft.com/office/drawing/2014/main" id="{89D6D4F3-BD70-D041-1740-01F373E952D1}"/>
              </a:ext>
            </a:extLst>
          </p:cNvPr>
          <p:cNvSpPr>
            <a:spLocks noGrp="1"/>
          </p:cNvSpPr>
          <p:nvPr>
            <p:ph type="ftr" sz="quarter" idx="11"/>
          </p:nvPr>
        </p:nvSpPr>
        <p:spPr>
          <a:xfrm>
            <a:off x="633791" y="6357938"/>
            <a:ext cx="6297612" cy="365125"/>
          </a:xfrm>
        </p:spPr>
        <p:txBody>
          <a:bodyPr/>
          <a:lstStyle/>
          <a:p>
            <a:r>
              <a:rPr lang="fr-FR" dirty="0"/>
              <a:t>Formation DE AES Campus du Vallon Maurs- Années 25-26.</a:t>
            </a:r>
          </a:p>
        </p:txBody>
      </p:sp>
    </p:spTree>
    <p:extLst>
      <p:ext uri="{BB962C8B-B14F-4D97-AF65-F5344CB8AC3E}">
        <p14:creationId xmlns:p14="http://schemas.microsoft.com/office/powerpoint/2010/main" val="11197017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28D675F-B046-AD02-5CE6-E86800C8EBD1}"/>
              </a:ext>
            </a:extLst>
          </p:cNvPr>
          <p:cNvSpPr>
            <a:spLocks noGrp="1"/>
          </p:cNvSpPr>
          <p:nvPr>
            <p:ph idx="1"/>
          </p:nvPr>
        </p:nvSpPr>
        <p:spPr>
          <a:xfrm>
            <a:off x="537029" y="1698171"/>
            <a:ext cx="11219542" cy="4630057"/>
          </a:xfr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txBody>
          <a:bodyPr>
            <a:normAutofit/>
          </a:bodyPr>
          <a:lstStyle/>
          <a:p>
            <a:pPr algn="just">
              <a:lnSpc>
                <a:spcPct val="120000"/>
              </a:lnSpc>
              <a:spcAft>
                <a:spcPts val="800"/>
              </a:spcAft>
            </a:pPr>
            <a:r>
              <a:rPr lang="fr-FR" sz="2400" b="1" kern="0" dirty="0">
                <a:solidFill>
                  <a:srgbClr val="06ACA4"/>
                </a:solidFill>
                <a:effectLst/>
                <a:latin typeface="Arial" panose="020B0604020202020204" pitchFamily="34" charset="0"/>
                <a:ea typeface="Times New Roman" panose="02020603050405020304" pitchFamily="18" charset="0"/>
                <a:cs typeface="Arial" panose="020B0604020202020204" pitchFamily="34" charset="0"/>
              </a:rPr>
              <a:t>La technologie de reconnaissance des mouvements</a:t>
            </a:r>
            <a:endParaRPr lang="fr-FR" sz="2400" kern="0" dirty="0">
              <a:solidFill>
                <a:srgbClr val="5F5F61"/>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20000"/>
              </a:lnSpc>
              <a:spcAft>
                <a:spcPts val="800"/>
              </a:spcAft>
            </a:pPr>
            <a:r>
              <a:rPr lang="fr-FR" sz="2400" kern="0" dirty="0">
                <a:solidFill>
                  <a:srgbClr val="5F5F61"/>
                </a:solidFill>
                <a:effectLst/>
                <a:latin typeface="Arial" panose="020B0604020202020204" pitchFamily="34" charset="0"/>
                <a:ea typeface="Times New Roman" panose="02020603050405020304" pitchFamily="18" charset="0"/>
                <a:cs typeface="Arial" panose="020B0604020202020204" pitchFamily="34" charset="0"/>
              </a:rPr>
              <a:t>Toujours dans l’univers </a:t>
            </a:r>
            <a:r>
              <a:rPr lang="fr-FR" sz="2400" i="1" kern="0" dirty="0">
                <a:solidFill>
                  <a:srgbClr val="5F5F61"/>
                </a:solidFill>
                <a:effectLst/>
                <a:latin typeface="Arial" panose="020B0604020202020204" pitchFamily="34" charset="0"/>
                <a:ea typeface="Times New Roman" panose="02020603050405020304" pitchFamily="18" charset="0"/>
                <a:cs typeface="Arial" panose="020B0604020202020204" pitchFamily="34" charset="0"/>
              </a:rPr>
              <a:t>virtuel</a:t>
            </a:r>
            <a:r>
              <a:rPr lang="fr-FR" sz="2400" kern="0" dirty="0">
                <a:solidFill>
                  <a:srgbClr val="5F5F61"/>
                </a:solidFill>
                <a:effectLst/>
                <a:latin typeface="Arial" panose="020B0604020202020204" pitchFamily="34" charset="0"/>
                <a:ea typeface="Times New Roman" panose="02020603050405020304" pitchFamily="18" charset="0"/>
                <a:cs typeface="Arial" panose="020B0604020202020204" pitchFamily="34" charset="0"/>
              </a:rPr>
              <a:t>, Google et Microsoft ont apporté tous deux, en quelque sorte, leur pierre à l’édifice afin de résoudre les problèmes d'accessibilité, en réalité virtuelle. La firme de </a:t>
            </a:r>
            <a:r>
              <a:rPr lang="fr-FR" sz="2400" kern="0" dirty="0" err="1">
                <a:solidFill>
                  <a:srgbClr val="5F5F61"/>
                </a:solidFill>
                <a:effectLst/>
                <a:latin typeface="Arial" panose="020B0604020202020204" pitchFamily="34" charset="0"/>
                <a:ea typeface="Times New Roman" panose="02020603050405020304" pitchFamily="18" charset="0"/>
                <a:cs typeface="Arial" panose="020B0604020202020204" pitchFamily="34" charset="0"/>
              </a:rPr>
              <a:t>Mountain</a:t>
            </a:r>
            <a:r>
              <a:rPr lang="fr-FR" sz="2400" kern="0" dirty="0">
                <a:solidFill>
                  <a:srgbClr val="5F5F61"/>
                </a:solidFill>
                <a:effectLst/>
                <a:latin typeface="Arial" panose="020B0604020202020204" pitchFamily="34" charset="0"/>
                <a:ea typeface="Times New Roman" panose="02020603050405020304" pitchFamily="18" charset="0"/>
                <a:cs typeface="Arial" panose="020B0604020202020204" pitchFamily="34" charset="0"/>
              </a:rPr>
              <a:t> </a:t>
            </a:r>
            <a:r>
              <a:rPr lang="fr-FR" sz="2400" kern="0" dirty="0" err="1">
                <a:solidFill>
                  <a:srgbClr val="5F5F61"/>
                </a:solidFill>
                <a:effectLst/>
                <a:latin typeface="Arial" panose="020B0604020202020204" pitchFamily="34" charset="0"/>
                <a:ea typeface="Times New Roman" panose="02020603050405020304" pitchFamily="18" charset="0"/>
                <a:cs typeface="Arial" panose="020B0604020202020204" pitchFamily="34" charset="0"/>
              </a:rPr>
              <a:t>View</a:t>
            </a:r>
            <a:r>
              <a:rPr lang="fr-FR" sz="2400" kern="0" dirty="0">
                <a:solidFill>
                  <a:srgbClr val="5F5F61"/>
                </a:solidFill>
                <a:effectLst/>
                <a:latin typeface="Arial" panose="020B0604020202020204" pitchFamily="34" charset="0"/>
                <a:ea typeface="Times New Roman" panose="02020603050405020304" pitchFamily="18" charset="0"/>
                <a:cs typeface="Arial" panose="020B0604020202020204" pitchFamily="34" charset="0"/>
              </a:rPr>
              <a:t> a créé un prototype de système de navigation audio-spatiale pour la réalité virtuelle.</a:t>
            </a:r>
            <a:endParaRPr lang="fr-FR" sz="2400" kern="100" dirty="0">
              <a:effectLst/>
              <a:latin typeface="Arial" panose="020B0604020202020204" pitchFamily="34" charset="0"/>
              <a:ea typeface="Aptos" panose="020B0004020202020204" pitchFamily="34" charset="0"/>
              <a:cs typeface="Arial" panose="020B0604020202020204" pitchFamily="34" charset="0"/>
            </a:endParaRPr>
          </a:p>
          <a:p>
            <a:pPr algn="just">
              <a:lnSpc>
                <a:spcPct val="120000"/>
              </a:lnSpc>
              <a:spcAft>
                <a:spcPts val="800"/>
              </a:spcAft>
            </a:pPr>
            <a:r>
              <a:rPr lang="fr-FR" sz="2400" kern="0" dirty="0">
                <a:solidFill>
                  <a:srgbClr val="5F5F61"/>
                </a:solidFill>
                <a:effectLst/>
                <a:latin typeface="Arial" panose="020B0604020202020204" pitchFamily="34" charset="0"/>
                <a:ea typeface="Times New Roman" panose="02020603050405020304" pitchFamily="18" charset="0"/>
                <a:cs typeface="Arial" panose="020B0604020202020204" pitchFamily="34" charset="0"/>
              </a:rPr>
              <a:t>Microsoft, quant à lui, propose l’accessibilité en VR avec « </a:t>
            </a:r>
            <a:r>
              <a:rPr lang="fr-FR" sz="2400" kern="0" dirty="0" err="1">
                <a:solidFill>
                  <a:srgbClr val="5F5F61"/>
                </a:solidFill>
                <a:effectLst/>
                <a:latin typeface="Arial" panose="020B0604020202020204" pitchFamily="34" charset="0"/>
                <a:ea typeface="Times New Roman" panose="02020603050405020304" pitchFamily="18" charset="0"/>
                <a:cs typeface="Arial" panose="020B0604020202020204" pitchFamily="34" charset="0"/>
              </a:rPr>
              <a:t>Canetroller</a:t>
            </a:r>
            <a:r>
              <a:rPr lang="fr-FR" sz="2400" kern="0" dirty="0">
                <a:solidFill>
                  <a:srgbClr val="5F5F61"/>
                </a:solidFill>
                <a:effectLst/>
                <a:latin typeface="Arial" panose="020B0604020202020204" pitchFamily="34" charset="0"/>
                <a:ea typeface="Times New Roman" panose="02020603050405020304" pitchFamily="18" charset="0"/>
                <a:cs typeface="Arial" panose="020B0604020202020204" pitchFamily="34" charset="0"/>
              </a:rPr>
              <a:t> », un petit bijou rendant accessible la réalité virtuelle aux malvoyants grâce à la simulation haptique et auditive d'une canne.</a:t>
            </a:r>
            <a:endParaRPr lang="fr-FR" sz="2400" kern="100" dirty="0">
              <a:effectLst/>
              <a:latin typeface="Arial" panose="020B0604020202020204" pitchFamily="34" charset="0"/>
              <a:ea typeface="Aptos" panose="020B0004020202020204" pitchFamily="34" charset="0"/>
              <a:cs typeface="Arial" panose="020B0604020202020204" pitchFamily="34" charset="0"/>
            </a:endParaRPr>
          </a:p>
          <a:p>
            <a:endParaRPr lang="fr-FR" dirty="0"/>
          </a:p>
        </p:txBody>
      </p:sp>
      <p:sp>
        <p:nvSpPr>
          <p:cNvPr id="4" name="Titre 1">
            <a:extLst>
              <a:ext uri="{FF2B5EF4-FFF2-40B4-BE49-F238E27FC236}">
                <a16:creationId xmlns:a16="http://schemas.microsoft.com/office/drawing/2014/main" id="{9AF2FD06-62B2-552F-BD45-06BFB4FBB99C}"/>
              </a:ext>
            </a:extLst>
          </p:cNvPr>
          <p:cNvSpPr>
            <a:spLocks noGrp="1"/>
          </p:cNvSpPr>
          <p:nvPr>
            <p:ph type="title"/>
          </p:nvPr>
        </p:nvSpPr>
        <p:spPr>
          <a:xfrm>
            <a:off x="905713" y="346661"/>
            <a:ext cx="10380573" cy="998847"/>
          </a:xfrm>
        </p:spPr>
        <p:txBody>
          <a:bodyPr>
            <a:normAutofit fontScale="90000"/>
          </a:bodyPr>
          <a:lstStyle/>
          <a:p>
            <a:pPr algn="ctr"/>
            <a:r>
              <a:rPr lang="fr-FR" sz="3200" kern="0" dirty="0">
                <a:effectLst/>
                <a:latin typeface="Engravers MT" panose="02090707080505020304" pitchFamily="18" charset="77"/>
                <a:ea typeface="Times New Roman" panose="02020603050405020304" pitchFamily="18" charset="0"/>
                <a:cs typeface="Times New Roman" panose="02020603050405020304" pitchFamily="18" charset="0"/>
              </a:rPr>
              <a:t>Quelques exemples d’innovations au service du handicap</a:t>
            </a:r>
            <a:br>
              <a:rPr lang="fr-FR" sz="1800" kern="100" dirty="0">
                <a:effectLst/>
                <a:latin typeface="Aptos" panose="020B0004020202020204" pitchFamily="34" charset="0"/>
                <a:ea typeface="Aptos" panose="020B0004020202020204" pitchFamily="34" charset="0"/>
                <a:cs typeface="Times New Roman" panose="02020603050405020304" pitchFamily="18" charset="0"/>
              </a:rPr>
            </a:br>
            <a:endParaRPr lang="fr-FR" dirty="0"/>
          </a:p>
        </p:txBody>
      </p:sp>
      <p:sp>
        <p:nvSpPr>
          <p:cNvPr id="2" name="Espace réservé du pied de page 4">
            <a:extLst>
              <a:ext uri="{FF2B5EF4-FFF2-40B4-BE49-F238E27FC236}">
                <a16:creationId xmlns:a16="http://schemas.microsoft.com/office/drawing/2014/main" id="{C0B5B407-ADEC-2AC0-6FEA-5E3CFC225101}"/>
              </a:ext>
            </a:extLst>
          </p:cNvPr>
          <p:cNvSpPr>
            <a:spLocks noGrp="1"/>
          </p:cNvSpPr>
          <p:nvPr>
            <p:ph type="ftr" sz="quarter" idx="11"/>
          </p:nvPr>
        </p:nvSpPr>
        <p:spPr>
          <a:xfrm>
            <a:off x="537029" y="6315766"/>
            <a:ext cx="6297612" cy="365125"/>
          </a:xfrm>
        </p:spPr>
        <p:txBody>
          <a:bodyPr/>
          <a:lstStyle/>
          <a:p>
            <a:r>
              <a:rPr lang="fr-FR" dirty="0"/>
              <a:t>Formation DE AES Campus du Vallon Maurs- Années 25 -26.</a:t>
            </a:r>
          </a:p>
        </p:txBody>
      </p:sp>
    </p:spTree>
    <p:extLst>
      <p:ext uri="{BB962C8B-B14F-4D97-AF65-F5344CB8AC3E}">
        <p14:creationId xmlns:p14="http://schemas.microsoft.com/office/powerpoint/2010/main" val="413013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9A041B-DF5D-6B4A-BCDE-B642B725E53E}"/>
              </a:ext>
            </a:extLst>
          </p:cNvPr>
          <p:cNvSpPr>
            <a:spLocks noGrp="1"/>
          </p:cNvSpPr>
          <p:nvPr>
            <p:ph type="title"/>
          </p:nvPr>
        </p:nvSpPr>
        <p:spPr>
          <a:xfrm>
            <a:off x="905713" y="444645"/>
            <a:ext cx="10380573" cy="1432273"/>
          </a:xfrm>
        </p:spPr>
        <p:txBody>
          <a:bodyPr>
            <a:noAutofit/>
          </a:bodyPr>
          <a:lstStyle/>
          <a:p>
            <a:pPr algn="ctr"/>
            <a:r>
              <a:rPr lang="fr-FR" sz="3200" kern="0" dirty="0">
                <a:effectLst/>
                <a:latin typeface="Engravers MT" panose="02090707080505020304" pitchFamily="18" charset="77"/>
                <a:ea typeface="Times New Roman" panose="02020603050405020304" pitchFamily="18" charset="0"/>
                <a:cs typeface="Times New Roman" panose="02020603050405020304" pitchFamily="18" charset="0"/>
              </a:rPr>
              <a:t>Comment accroître l’accessibilité numérique ?</a:t>
            </a:r>
            <a:br>
              <a:rPr lang="fr-FR" sz="3200" kern="100" dirty="0">
                <a:effectLst/>
                <a:latin typeface="Engravers MT" panose="02090707080505020304" pitchFamily="18" charset="77"/>
                <a:ea typeface="Aptos" panose="020B0004020202020204" pitchFamily="34" charset="0"/>
                <a:cs typeface="Times New Roman" panose="02020603050405020304" pitchFamily="18" charset="0"/>
              </a:rPr>
            </a:br>
            <a:endParaRPr lang="fr-FR" sz="3200" dirty="0">
              <a:latin typeface="Engravers MT" panose="02090707080505020304" pitchFamily="18" charset="77"/>
            </a:endParaRPr>
          </a:p>
        </p:txBody>
      </p:sp>
      <p:sp>
        <p:nvSpPr>
          <p:cNvPr id="3" name="Espace réservé du contenu 2">
            <a:extLst>
              <a:ext uri="{FF2B5EF4-FFF2-40B4-BE49-F238E27FC236}">
                <a16:creationId xmlns:a16="http://schemas.microsoft.com/office/drawing/2014/main" id="{FD6C5438-5EB6-52C2-E37C-7CB200D42F14}"/>
              </a:ext>
            </a:extLst>
          </p:cNvPr>
          <p:cNvSpPr>
            <a:spLocks noGrp="1"/>
          </p:cNvSpPr>
          <p:nvPr>
            <p:ph idx="1"/>
          </p:nvPr>
        </p:nvSpPr>
        <p:spPr>
          <a:xfrm>
            <a:off x="442913" y="1671638"/>
            <a:ext cx="11344275" cy="4600576"/>
          </a:xfrm>
          <a:gradFill>
            <a:gsLst>
              <a:gs pos="48026">
                <a:srgbClr val="F8D3C0"/>
              </a:gs>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p:spPr>
        <p:txBody>
          <a:bodyPr>
            <a:normAutofit fontScale="92500" lnSpcReduction="10000"/>
          </a:bodyPr>
          <a:lstStyle/>
          <a:p>
            <a:pPr algn="just">
              <a:lnSpc>
                <a:spcPct val="100000"/>
              </a:lnSpc>
              <a:spcAft>
                <a:spcPts val="800"/>
              </a:spcAft>
            </a:pPr>
            <a:r>
              <a:rPr lang="fr-FR" sz="3200" kern="0" dirty="0">
                <a:solidFill>
                  <a:srgbClr val="5F5F61"/>
                </a:solidFill>
                <a:effectLst/>
                <a:latin typeface="Arial" panose="020B0604020202020204" pitchFamily="34" charset="0"/>
                <a:ea typeface="Times New Roman" panose="02020603050405020304" pitchFamily="18" charset="0"/>
                <a:cs typeface="Arial" panose="020B0604020202020204" pitchFamily="34" charset="0"/>
              </a:rPr>
              <a:t>Le premier réflexe est de prendre acte dès le départ de la notion de conception universelle : d’associer intuitivement handicap et technologie ! C’est-à-dire, créer des appareils, des produits et des services accessibles sans besoin d’adaptation. Ces dispositifs réuniront bien sûr tous les aspects techniques, ergonomiques et éditoriaux de l’outil.</a:t>
            </a:r>
            <a:endParaRPr lang="fr-FR" sz="3200" kern="100" dirty="0">
              <a:effectLst/>
              <a:latin typeface="Arial" panose="020B0604020202020204" pitchFamily="34" charset="0"/>
              <a:ea typeface="Aptos" panose="020B0004020202020204" pitchFamily="34" charset="0"/>
              <a:cs typeface="Arial" panose="020B0604020202020204" pitchFamily="34" charset="0"/>
            </a:endParaRPr>
          </a:p>
          <a:p>
            <a:pPr algn="just">
              <a:lnSpc>
                <a:spcPct val="100000"/>
              </a:lnSpc>
              <a:spcAft>
                <a:spcPts val="800"/>
              </a:spcAft>
            </a:pPr>
            <a:r>
              <a:rPr lang="fr-FR" sz="3200" kern="0" dirty="0">
                <a:solidFill>
                  <a:srgbClr val="5F5F61"/>
                </a:solidFill>
                <a:effectLst/>
                <a:latin typeface="Arial" panose="020B0604020202020204" pitchFamily="34" charset="0"/>
                <a:ea typeface="Times New Roman" panose="02020603050405020304" pitchFamily="18" charset="0"/>
                <a:cs typeface="Arial" panose="020B0604020202020204" pitchFamily="34" charset="0"/>
              </a:rPr>
              <a:t>Il s’agit concrètement de mettre tout en œuvre pour permettre de réelles avancées technologiques pour le handicap, que ce soit sur un site internet, une documentation électronique, des terminaux ou encore des applications.</a:t>
            </a:r>
            <a:endParaRPr lang="fr-FR" sz="3200" kern="100" dirty="0">
              <a:effectLst/>
              <a:latin typeface="Arial" panose="020B0604020202020204" pitchFamily="34" charset="0"/>
              <a:ea typeface="Aptos" panose="020B0004020202020204" pitchFamily="34" charset="0"/>
              <a:cs typeface="Arial" panose="020B0604020202020204" pitchFamily="34" charset="0"/>
            </a:endParaRPr>
          </a:p>
          <a:p>
            <a:endParaRPr lang="fr-FR" dirty="0"/>
          </a:p>
        </p:txBody>
      </p:sp>
      <p:sp>
        <p:nvSpPr>
          <p:cNvPr id="4" name="Espace réservé du pied de page 4">
            <a:extLst>
              <a:ext uri="{FF2B5EF4-FFF2-40B4-BE49-F238E27FC236}">
                <a16:creationId xmlns:a16="http://schemas.microsoft.com/office/drawing/2014/main" id="{5E670B19-DBD5-0E33-3844-0706E2C8DC9A}"/>
              </a:ext>
            </a:extLst>
          </p:cNvPr>
          <p:cNvSpPr>
            <a:spLocks noGrp="1"/>
          </p:cNvSpPr>
          <p:nvPr>
            <p:ph type="ftr" sz="quarter" idx="11"/>
          </p:nvPr>
        </p:nvSpPr>
        <p:spPr>
          <a:xfrm>
            <a:off x="555852" y="6272214"/>
            <a:ext cx="6297612" cy="365125"/>
          </a:xfrm>
        </p:spPr>
        <p:txBody>
          <a:bodyPr/>
          <a:lstStyle/>
          <a:p>
            <a:r>
              <a:rPr lang="fr-FR" dirty="0"/>
              <a:t>Formation DE AES Campus du Vallon Maurs- Années 25 -26.</a:t>
            </a:r>
          </a:p>
        </p:txBody>
      </p:sp>
    </p:spTree>
    <p:extLst>
      <p:ext uri="{BB962C8B-B14F-4D97-AF65-F5344CB8AC3E}">
        <p14:creationId xmlns:p14="http://schemas.microsoft.com/office/powerpoint/2010/main" val="39981719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647E31-C4E5-5E88-AD12-85B75EF9AA04}"/>
              </a:ext>
            </a:extLst>
          </p:cNvPr>
          <p:cNvSpPr>
            <a:spLocks noGrp="1"/>
          </p:cNvSpPr>
          <p:nvPr>
            <p:ph type="title"/>
          </p:nvPr>
        </p:nvSpPr>
        <p:spPr>
          <a:xfrm>
            <a:off x="761799" y="330345"/>
            <a:ext cx="10639624" cy="1432273"/>
          </a:xfrm>
        </p:spPr>
        <p:txBody>
          <a:bodyPr>
            <a:normAutofit fontScale="90000"/>
          </a:bodyPr>
          <a:lstStyle/>
          <a:p>
            <a:pPr algn="ctr"/>
            <a:r>
              <a:rPr lang="fr-FR" sz="3600" kern="0" dirty="0">
                <a:solidFill>
                  <a:srgbClr val="1F1F1F"/>
                </a:solidFill>
                <a:effectLst/>
                <a:latin typeface="Engravers MT" panose="02090707080505020304" pitchFamily="18" charset="77"/>
                <a:ea typeface="Times New Roman" panose="02020603050405020304" pitchFamily="18" charset="0"/>
                <a:cs typeface="Times New Roman" panose="02020603050405020304" pitchFamily="18" charset="0"/>
              </a:rPr>
              <a:t>Qu'est-ce que </a:t>
            </a:r>
            <a:r>
              <a:rPr lang="fr-FR" sz="3600" kern="0" dirty="0" err="1">
                <a:solidFill>
                  <a:srgbClr val="1F1F1F"/>
                </a:solidFill>
                <a:effectLst/>
                <a:latin typeface="Engravers MT" panose="02090707080505020304" pitchFamily="18" charset="77"/>
                <a:ea typeface="Times New Roman" panose="02020603050405020304" pitchFamily="18" charset="0"/>
                <a:cs typeface="Times New Roman" panose="02020603050405020304" pitchFamily="18" charset="0"/>
              </a:rPr>
              <a:t>ChatGPT</a:t>
            </a:r>
            <a:r>
              <a:rPr lang="fr-FR" sz="3600" kern="0" dirty="0">
                <a:solidFill>
                  <a:srgbClr val="1F1F1F"/>
                </a:solidFill>
                <a:effectLst/>
                <a:latin typeface="Engravers MT" panose="02090707080505020304" pitchFamily="18" charset="77"/>
                <a:ea typeface="Times New Roman" panose="02020603050405020304" pitchFamily="18" charset="0"/>
                <a:cs typeface="Times New Roman" panose="02020603050405020304" pitchFamily="18" charset="0"/>
              </a:rPr>
              <a:t> et comment l'utiliser ?</a:t>
            </a:r>
            <a:br>
              <a:rPr lang="fr-FR" sz="1800" kern="100" dirty="0">
                <a:effectLst/>
                <a:latin typeface="Aptos" panose="020B0004020202020204" pitchFamily="34" charset="0"/>
                <a:ea typeface="Aptos" panose="020B0004020202020204" pitchFamily="34"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231A6183-BA9C-24BD-2312-D92065DA8881}"/>
              </a:ext>
            </a:extLst>
          </p:cNvPr>
          <p:cNvSpPr>
            <a:spLocks noGrp="1"/>
          </p:cNvSpPr>
          <p:nvPr>
            <p:ph idx="1"/>
          </p:nvPr>
        </p:nvSpPr>
        <p:spPr>
          <a:xfrm>
            <a:off x="371475" y="2071688"/>
            <a:ext cx="11344275" cy="4271963"/>
          </a:xfrm>
          <a:gradFill>
            <a:gsLst>
              <a:gs pos="48026">
                <a:srgbClr val="F8D3C0"/>
              </a:gs>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p:spPr>
        <p:txBody>
          <a:bodyPr>
            <a:normAutofit/>
          </a:bodyPr>
          <a:lstStyle/>
          <a:p>
            <a:pPr algn="just"/>
            <a:r>
              <a:rPr lang="fr-FR" sz="32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C'</a:t>
            </a:r>
            <a:r>
              <a:rPr lang="fr-FR" sz="3200" kern="0" dirty="0">
                <a:solidFill>
                  <a:srgbClr val="040C28"/>
                </a:solidFill>
                <a:effectLst/>
                <a:latin typeface="Arial" panose="020B0604020202020204" pitchFamily="34" charset="0"/>
                <a:ea typeface="Times New Roman" panose="02020603050405020304" pitchFamily="18" charset="0"/>
                <a:cs typeface="Arial" panose="020B0604020202020204" pitchFamily="34" charset="0"/>
              </a:rPr>
              <a:t>est est</a:t>
            </a:r>
            <a:r>
              <a:rPr lang="fr-FR" sz="32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 un modèle d'intelligence artificielle de pointe développé par </a:t>
            </a:r>
            <a:r>
              <a:rPr lang="fr-FR" sz="3200" kern="0" dirty="0" err="1">
                <a:solidFill>
                  <a:srgbClr val="1F1F1F"/>
                </a:solidFill>
                <a:effectLst/>
                <a:latin typeface="Arial" panose="020B0604020202020204" pitchFamily="34" charset="0"/>
                <a:ea typeface="Times New Roman" panose="02020603050405020304" pitchFamily="18" charset="0"/>
                <a:cs typeface="Arial" panose="020B0604020202020204" pitchFamily="34" charset="0"/>
              </a:rPr>
              <a:t>OpenAI</a:t>
            </a:r>
            <a:r>
              <a:rPr lang="fr-FR" sz="32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 L'intelligence artificielle </a:t>
            </a:r>
            <a:r>
              <a:rPr lang="fr-FR" sz="3200" kern="0" dirty="0" err="1">
                <a:solidFill>
                  <a:srgbClr val="040C28"/>
                </a:solidFill>
                <a:effectLst/>
                <a:latin typeface="Arial" panose="020B0604020202020204" pitchFamily="34" charset="0"/>
                <a:ea typeface="Times New Roman" panose="02020603050405020304" pitchFamily="18" charset="0"/>
                <a:cs typeface="Arial" panose="020B0604020202020204" pitchFamily="34" charset="0"/>
              </a:rPr>
              <a:t>Chatgpt</a:t>
            </a:r>
            <a:r>
              <a:rPr lang="fr-FR" sz="3200" kern="0" dirty="0">
                <a:solidFill>
                  <a:srgbClr val="040C28"/>
                </a:solidFill>
                <a:effectLst/>
                <a:latin typeface="Arial" panose="020B0604020202020204" pitchFamily="34" charset="0"/>
                <a:ea typeface="Times New Roman" panose="02020603050405020304" pitchFamily="18" charset="0"/>
                <a:cs typeface="Arial" panose="020B0604020202020204" pitchFamily="34" charset="0"/>
              </a:rPr>
              <a:t> est</a:t>
            </a:r>
            <a:r>
              <a:rPr lang="fr-FR" sz="32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 pourvu d'un grand modèle de langage (LLM) capable de générer du texte humain, traduire des langues, écrire différents types de contenu créatif et répondre à vos questions de manière informative.</a:t>
            </a:r>
            <a:endParaRPr lang="fr-FR" sz="3200" kern="100" dirty="0">
              <a:effectLst/>
              <a:latin typeface="Arial" panose="020B0604020202020204" pitchFamily="34" charset="0"/>
              <a:ea typeface="Aptos" panose="020B0004020202020204" pitchFamily="34" charset="0"/>
              <a:cs typeface="Arial" panose="020B0604020202020204" pitchFamily="34" charset="0"/>
            </a:endParaRPr>
          </a:p>
          <a:p>
            <a:endParaRPr lang="fr-FR" dirty="0"/>
          </a:p>
        </p:txBody>
      </p:sp>
      <p:sp>
        <p:nvSpPr>
          <p:cNvPr id="4" name="Espace réservé du pied de page 4">
            <a:extLst>
              <a:ext uri="{FF2B5EF4-FFF2-40B4-BE49-F238E27FC236}">
                <a16:creationId xmlns:a16="http://schemas.microsoft.com/office/drawing/2014/main" id="{D261B955-920B-00DB-D866-72950A284365}"/>
              </a:ext>
            </a:extLst>
          </p:cNvPr>
          <p:cNvSpPr>
            <a:spLocks noGrp="1"/>
          </p:cNvSpPr>
          <p:nvPr>
            <p:ph type="ftr" sz="quarter" idx="11"/>
          </p:nvPr>
        </p:nvSpPr>
        <p:spPr>
          <a:xfrm>
            <a:off x="628424" y="6354392"/>
            <a:ext cx="6297612" cy="365125"/>
          </a:xfrm>
        </p:spPr>
        <p:txBody>
          <a:bodyPr/>
          <a:lstStyle/>
          <a:p>
            <a:r>
              <a:rPr lang="fr-FR" dirty="0"/>
              <a:t>Formation DE AES Campus du Vallon Maurs- Années 25 -26.</a:t>
            </a:r>
          </a:p>
        </p:txBody>
      </p:sp>
    </p:spTree>
    <p:extLst>
      <p:ext uri="{BB962C8B-B14F-4D97-AF65-F5344CB8AC3E}">
        <p14:creationId xmlns:p14="http://schemas.microsoft.com/office/powerpoint/2010/main" val="33920058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B1FEEB-519E-ABE2-6023-479E78789531}"/>
              </a:ext>
            </a:extLst>
          </p:cNvPr>
          <p:cNvSpPr>
            <a:spLocks noGrp="1"/>
          </p:cNvSpPr>
          <p:nvPr>
            <p:ph type="title"/>
          </p:nvPr>
        </p:nvSpPr>
        <p:spPr>
          <a:xfrm>
            <a:off x="762431" y="301399"/>
            <a:ext cx="10380573" cy="1127352"/>
          </a:xfrm>
        </p:spPr>
        <p:txBody>
          <a:bodyPr>
            <a:normAutofit fontScale="90000"/>
          </a:bodyPr>
          <a:lstStyle/>
          <a:p>
            <a:pPr algn="ctr"/>
            <a:r>
              <a:rPr lang="fr-FR" sz="3600" kern="0" dirty="0">
                <a:solidFill>
                  <a:srgbClr val="1F1F1F"/>
                </a:solidFill>
                <a:effectLst/>
                <a:latin typeface="Engravers MT" panose="02090707080505020304" pitchFamily="18" charset="77"/>
                <a:ea typeface="Times New Roman" panose="02020603050405020304" pitchFamily="18" charset="0"/>
                <a:cs typeface="Times New Roman" panose="02020603050405020304" pitchFamily="18" charset="0"/>
              </a:rPr>
              <a:t>Qu'est-ce que veut dire GPT ?</a:t>
            </a:r>
            <a:br>
              <a:rPr lang="fr-FR" sz="1800" kern="100" dirty="0">
                <a:effectLst/>
                <a:latin typeface="Aptos" panose="020B0004020202020204" pitchFamily="34" charset="0"/>
                <a:ea typeface="Aptos" panose="020B0004020202020204" pitchFamily="34"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E66E662D-EDC0-E680-CCD9-3EAC4F45EDCD}"/>
              </a:ext>
            </a:extLst>
          </p:cNvPr>
          <p:cNvSpPr>
            <a:spLocks noGrp="1"/>
          </p:cNvSpPr>
          <p:nvPr>
            <p:ph idx="1"/>
          </p:nvPr>
        </p:nvSpPr>
        <p:spPr>
          <a:xfrm>
            <a:off x="428625" y="2750126"/>
            <a:ext cx="11387138" cy="3607812"/>
          </a:xfrm>
          <a:gradFill>
            <a:gsLst>
              <a:gs pos="48026">
                <a:srgbClr val="F8D3C0"/>
              </a:gs>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p:spPr>
        <p:txBody>
          <a:bodyPr/>
          <a:lstStyle/>
          <a:p>
            <a:pPr algn="just"/>
            <a:r>
              <a:rPr lang="fr-FR" sz="32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Définition de GPT : GPT (</a:t>
            </a:r>
            <a:r>
              <a:rPr lang="fr-FR" sz="3200" kern="0" dirty="0" err="1">
                <a:solidFill>
                  <a:srgbClr val="040C28"/>
                </a:solidFill>
                <a:effectLst/>
                <a:latin typeface="Arial" panose="020B0604020202020204" pitchFamily="34" charset="0"/>
                <a:ea typeface="Times New Roman" panose="02020603050405020304" pitchFamily="18" charset="0"/>
                <a:cs typeface="Arial" panose="020B0604020202020204" pitchFamily="34" charset="0"/>
              </a:rPr>
              <a:t>Generative</a:t>
            </a:r>
            <a:r>
              <a:rPr lang="fr-FR" sz="3200" kern="0" dirty="0">
                <a:solidFill>
                  <a:srgbClr val="040C28"/>
                </a:solidFill>
                <a:effectLst/>
                <a:latin typeface="Arial" panose="020B0604020202020204" pitchFamily="34" charset="0"/>
                <a:ea typeface="Times New Roman" panose="02020603050405020304" pitchFamily="18" charset="0"/>
                <a:cs typeface="Arial" panose="020B0604020202020204" pitchFamily="34" charset="0"/>
              </a:rPr>
              <a:t> </a:t>
            </a:r>
            <a:r>
              <a:rPr lang="fr-FR" sz="3200" kern="0" dirty="0" err="1">
                <a:solidFill>
                  <a:srgbClr val="040C28"/>
                </a:solidFill>
                <a:effectLst/>
                <a:latin typeface="Arial" panose="020B0604020202020204" pitchFamily="34" charset="0"/>
                <a:ea typeface="Times New Roman" panose="02020603050405020304" pitchFamily="18" charset="0"/>
                <a:cs typeface="Arial" panose="020B0604020202020204" pitchFamily="34" charset="0"/>
              </a:rPr>
              <a:t>Pretrained</a:t>
            </a:r>
            <a:r>
              <a:rPr lang="fr-FR" sz="3200" kern="0" dirty="0">
                <a:solidFill>
                  <a:srgbClr val="040C28"/>
                </a:solidFill>
                <a:effectLst/>
                <a:latin typeface="Arial" panose="020B0604020202020204" pitchFamily="34" charset="0"/>
                <a:ea typeface="Times New Roman" panose="02020603050405020304" pitchFamily="18" charset="0"/>
                <a:cs typeface="Arial" panose="020B0604020202020204" pitchFamily="34" charset="0"/>
              </a:rPr>
              <a:t> Transformer</a:t>
            </a:r>
            <a:r>
              <a:rPr lang="fr-FR" sz="32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 est une technologie d'intelligence artificielle (IA) avancée développée par </a:t>
            </a:r>
            <a:r>
              <a:rPr lang="fr-FR" sz="3200" kern="0" dirty="0" err="1">
                <a:solidFill>
                  <a:srgbClr val="1F1F1F"/>
                </a:solidFill>
                <a:effectLst/>
                <a:latin typeface="Arial" panose="020B0604020202020204" pitchFamily="34" charset="0"/>
                <a:ea typeface="Times New Roman" panose="02020603050405020304" pitchFamily="18" charset="0"/>
                <a:cs typeface="Arial" panose="020B0604020202020204" pitchFamily="34" charset="0"/>
              </a:rPr>
              <a:t>OpenAI</a:t>
            </a:r>
            <a:r>
              <a:rPr lang="fr-FR" sz="32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 une organisation de recherche en IA.</a:t>
            </a:r>
            <a:endParaRPr lang="fr-FR" sz="3200" kern="100" dirty="0">
              <a:effectLst/>
              <a:latin typeface="Arial" panose="020B0604020202020204" pitchFamily="34" charset="0"/>
              <a:ea typeface="Aptos" panose="020B0004020202020204" pitchFamily="34" charset="0"/>
              <a:cs typeface="Arial" panose="020B0604020202020204" pitchFamily="34" charset="0"/>
            </a:endParaRPr>
          </a:p>
          <a:p>
            <a:endParaRPr lang="fr-FR" dirty="0"/>
          </a:p>
        </p:txBody>
      </p:sp>
      <p:sp>
        <p:nvSpPr>
          <p:cNvPr id="4" name="Espace réservé du pied de page 4">
            <a:extLst>
              <a:ext uri="{FF2B5EF4-FFF2-40B4-BE49-F238E27FC236}">
                <a16:creationId xmlns:a16="http://schemas.microsoft.com/office/drawing/2014/main" id="{FF3AA5E9-BF4E-C091-83A6-1AABBD5828BF}"/>
              </a:ext>
            </a:extLst>
          </p:cNvPr>
          <p:cNvSpPr>
            <a:spLocks noGrp="1"/>
          </p:cNvSpPr>
          <p:nvPr>
            <p:ph type="ftr" sz="quarter" idx="11"/>
          </p:nvPr>
        </p:nvSpPr>
        <p:spPr>
          <a:xfrm>
            <a:off x="642938" y="6426653"/>
            <a:ext cx="6297612" cy="365125"/>
          </a:xfrm>
        </p:spPr>
        <p:txBody>
          <a:bodyPr/>
          <a:lstStyle/>
          <a:p>
            <a:r>
              <a:rPr lang="fr-FR" dirty="0"/>
              <a:t>Formation DE AES Campus du Vallon Maurs- Années 25 -26.</a:t>
            </a:r>
          </a:p>
        </p:txBody>
      </p:sp>
    </p:spTree>
    <p:extLst>
      <p:ext uri="{BB962C8B-B14F-4D97-AF65-F5344CB8AC3E}">
        <p14:creationId xmlns:p14="http://schemas.microsoft.com/office/powerpoint/2010/main" val="24584630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EC328A-7916-08F0-8653-7F2B154ECDC5}"/>
              </a:ext>
            </a:extLst>
          </p:cNvPr>
          <p:cNvSpPr>
            <a:spLocks noGrp="1"/>
          </p:cNvSpPr>
          <p:nvPr>
            <p:ph type="title"/>
          </p:nvPr>
        </p:nvSpPr>
        <p:spPr>
          <a:xfrm>
            <a:off x="905713" y="330344"/>
            <a:ext cx="10380573" cy="1432273"/>
          </a:xfrm>
        </p:spPr>
        <p:txBody>
          <a:bodyPr/>
          <a:lstStyle/>
          <a:p>
            <a:pPr algn="ctr"/>
            <a:r>
              <a:rPr lang="fr-FR" sz="3200" kern="0" dirty="0">
                <a:solidFill>
                  <a:srgbClr val="1F1F1F"/>
                </a:solidFill>
                <a:effectLst/>
                <a:latin typeface="Engravers MT" panose="02090707080505020304" pitchFamily="18" charset="77"/>
                <a:ea typeface="Times New Roman" panose="02020603050405020304" pitchFamily="18" charset="0"/>
                <a:cs typeface="Times New Roman" panose="02020603050405020304" pitchFamily="18" charset="0"/>
              </a:rPr>
              <a:t>C'est quoi le but de </a:t>
            </a:r>
            <a:r>
              <a:rPr lang="fr-FR" sz="3200" kern="0" dirty="0" err="1">
                <a:solidFill>
                  <a:srgbClr val="1F1F1F"/>
                </a:solidFill>
                <a:effectLst/>
                <a:latin typeface="Engravers MT" panose="02090707080505020304" pitchFamily="18" charset="77"/>
                <a:ea typeface="Times New Roman" panose="02020603050405020304" pitchFamily="18" charset="0"/>
                <a:cs typeface="Times New Roman" panose="02020603050405020304" pitchFamily="18" charset="0"/>
              </a:rPr>
              <a:t>ChatGPT</a:t>
            </a:r>
            <a:r>
              <a:rPr lang="fr-FR" sz="3200" kern="0" dirty="0">
                <a:solidFill>
                  <a:srgbClr val="1F1F1F"/>
                </a:solidFill>
                <a:effectLst/>
                <a:latin typeface="Engravers MT" panose="02090707080505020304" pitchFamily="18" charset="77"/>
                <a:ea typeface="Times New Roman" panose="02020603050405020304" pitchFamily="18" charset="0"/>
                <a:cs typeface="Times New Roman" panose="02020603050405020304" pitchFamily="18" charset="0"/>
              </a:rPr>
              <a:t> ?</a:t>
            </a:r>
            <a:br>
              <a:rPr lang="fr-FR" sz="1800" kern="100" dirty="0">
                <a:effectLst/>
                <a:latin typeface="Aptos" panose="020B0004020202020204" pitchFamily="34" charset="0"/>
                <a:ea typeface="Aptos" panose="020B0004020202020204" pitchFamily="34"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86C25F53-D894-2C49-35DD-1197E961A15F}"/>
              </a:ext>
            </a:extLst>
          </p:cNvPr>
          <p:cNvSpPr>
            <a:spLocks noGrp="1"/>
          </p:cNvSpPr>
          <p:nvPr>
            <p:ph idx="1"/>
          </p:nvPr>
        </p:nvSpPr>
        <p:spPr>
          <a:xfrm>
            <a:off x="414339" y="2750126"/>
            <a:ext cx="11315700" cy="3564949"/>
          </a:xfrm>
          <a:gradFill>
            <a:gsLst>
              <a:gs pos="48026">
                <a:srgbClr val="F8D3C0"/>
              </a:gs>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p:spPr>
        <p:txBody>
          <a:bodyPr/>
          <a:lstStyle/>
          <a:p>
            <a:pPr algn="just"/>
            <a:r>
              <a:rPr lang="fr-FR" sz="3200" kern="0" dirty="0" err="1">
                <a:solidFill>
                  <a:srgbClr val="1F1F1F"/>
                </a:solidFill>
                <a:effectLst/>
                <a:latin typeface="Arial" panose="020B0604020202020204" pitchFamily="34" charset="0"/>
                <a:ea typeface="Times New Roman" panose="02020603050405020304" pitchFamily="18" charset="0"/>
                <a:cs typeface="Arial" panose="020B0604020202020204" pitchFamily="34" charset="0"/>
              </a:rPr>
              <a:t>ChatGPT</a:t>
            </a:r>
            <a:r>
              <a:rPr lang="fr-FR" sz="32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 est un modèle d'intelligence artificielle développé par l'entreprise </a:t>
            </a:r>
            <a:r>
              <a:rPr lang="fr-FR" sz="3200" kern="0" dirty="0" err="1">
                <a:solidFill>
                  <a:srgbClr val="1F1F1F"/>
                </a:solidFill>
                <a:effectLst/>
                <a:latin typeface="Arial" panose="020B0604020202020204" pitchFamily="34" charset="0"/>
                <a:ea typeface="Times New Roman" panose="02020603050405020304" pitchFamily="18" charset="0"/>
                <a:cs typeface="Arial" panose="020B0604020202020204" pitchFamily="34" charset="0"/>
              </a:rPr>
              <a:t>OpenAI</a:t>
            </a:r>
            <a:r>
              <a:rPr lang="fr-FR" sz="32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 </a:t>
            </a:r>
            <a:r>
              <a:rPr lang="fr-FR" sz="3200" kern="0" dirty="0">
                <a:solidFill>
                  <a:srgbClr val="040C28"/>
                </a:solidFill>
                <a:effectLst/>
                <a:latin typeface="Arial" panose="020B0604020202020204" pitchFamily="34" charset="0"/>
                <a:ea typeface="Times New Roman" panose="02020603050405020304" pitchFamily="18" charset="0"/>
                <a:cs typeface="Arial" panose="020B0604020202020204" pitchFamily="34" charset="0"/>
              </a:rPr>
              <a:t>Il s'agit d'un modèle conversationnel interactif, c'est-à-dire qu'il répond aux questions que vous lui posez de manière précise et détaillée</a:t>
            </a:r>
            <a:r>
              <a:rPr lang="fr-FR" sz="32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a:t>
            </a:r>
            <a:endParaRPr lang="fr-FR" sz="3200" kern="100" dirty="0">
              <a:effectLst/>
              <a:latin typeface="Arial" panose="020B0604020202020204" pitchFamily="34" charset="0"/>
              <a:ea typeface="Aptos" panose="020B0004020202020204" pitchFamily="34" charset="0"/>
              <a:cs typeface="Arial" panose="020B0604020202020204" pitchFamily="34" charset="0"/>
            </a:endParaRPr>
          </a:p>
          <a:p>
            <a:endParaRPr lang="fr-FR" dirty="0"/>
          </a:p>
        </p:txBody>
      </p:sp>
      <p:sp>
        <p:nvSpPr>
          <p:cNvPr id="4" name="Espace réservé du pied de page 4">
            <a:extLst>
              <a:ext uri="{FF2B5EF4-FFF2-40B4-BE49-F238E27FC236}">
                <a16:creationId xmlns:a16="http://schemas.microsoft.com/office/drawing/2014/main" id="{AAD803CE-882A-3EF1-A01B-E290958DDE80}"/>
              </a:ext>
            </a:extLst>
          </p:cNvPr>
          <p:cNvSpPr>
            <a:spLocks noGrp="1"/>
          </p:cNvSpPr>
          <p:nvPr>
            <p:ph type="ftr" sz="quarter" idx="11"/>
          </p:nvPr>
        </p:nvSpPr>
        <p:spPr>
          <a:xfrm>
            <a:off x="642938" y="6325817"/>
            <a:ext cx="6297612" cy="365125"/>
          </a:xfrm>
        </p:spPr>
        <p:txBody>
          <a:bodyPr/>
          <a:lstStyle/>
          <a:p>
            <a:r>
              <a:rPr lang="fr-FR" dirty="0"/>
              <a:t>Formation DE AES Campus du Vallon Maurs- Années 25 -26.</a:t>
            </a:r>
          </a:p>
        </p:txBody>
      </p:sp>
    </p:spTree>
    <p:extLst>
      <p:ext uri="{BB962C8B-B14F-4D97-AF65-F5344CB8AC3E}">
        <p14:creationId xmlns:p14="http://schemas.microsoft.com/office/powerpoint/2010/main" val="36404533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D53C26-0350-9BCB-4AC3-36341D282C81}"/>
              </a:ext>
            </a:extLst>
          </p:cNvPr>
          <p:cNvSpPr>
            <a:spLocks noGrp="1"/>
          </p:cNvSpPr>
          <p:nvPr>
            <p:ph type="title"/>
          </p:nvPr>
        </p:nvSpPr>
        <p:spPr>
          <a:xfrm>
            <a:off x="1033263" y="358920"/>
            <a:ext cx="10380573" cy="1112694"/>
          </a:xfrm>
        </p:spPr>
        <p:txBody>
          <a:bodyPr>
            <a:normAutofit fontScale="90000"/>
          </a:bodyPr>
          <a:lstStyle/>
          <a:p>
            <a:pPr algn="ctr"/>
            <a:r>
              <a:rPr lang="fr-FR" sz="3200" kern="0" dirty="0">
                <a:solidFill>
                  <a:srgbClr val="1F1F1F"/>
                </a:solidFill>
                <a:effectLst/>
                <a:latin typeface="Engravers MT" panose="02090707080505020304" pitchFamily="18" charset="77"/>
                <a:ea typeface="Times New Roman" panose="02020603050405020304" pitchFamily="18" charset="0"/>
                <a:cs typeface="Times New Roman" panose="02020603050405020304" pitchFamily="18" charset="0"/>
              </a:rPr>
              <a:t>Pourquoi </a:t>
            </a:r>
            <a:r>
              <a:rPr lang="fr-FR" sz="3200" kern="0" dirty="0" err="1">
                <a:solidFill>
                  <a:srgbClr val="1F1F1F"/>
                </a:solidFill>
                <a:effectLst/>
                <a:latin typeface="Engravers MT" panose="02090707080505020304" pitchFamily="18" charset="77"/>
                <a:ea typeface="Times New Roman" panose="02020603050405020304" pitchFamily="18" charset="0"/>
                <a:cs typeface="Times New Roman" panose="02020603050405020304" pitchFamily="18" charset="0"/>
              </a:rPr>
              <a:t>ChatGPT</a:t>
            </a:r>
            <a:r>
              <a:rPr lang="fr-FR" sz="3200" kern="0" dirty="0">
                <a:solidFill>
                  <a:srgbClr val="1F1F1F"/>
                </a:solidFill>
                <a:effectLst/>
                <a:latin typeface="Engravers MT" panose="02090707080505020304" pitchFamily="18" charset="77"/>
                <a:ea typeface="Times New Roman" panose="02020603050405020304" pitchFamily="18" charset="0"/>
                <a:cs typeface="Times New Roman" panose="02020603050405020304" pitchFamily="18" charset="0"/>
              </a:rPr>
              <a:t> n'est pas fiable </a:t>
            </a:r>
            <a:r>
              <a:rPr lang="fr-FR" sz="3600" kern="0" dirty="0">
                <a:solidFill>
                  <a:srgbClr val="1F1F1F"/>
                </a:solidFill>
                <a:effectLst/>
                <a:latin typeface="Engravers MT" panose="02090707080505020304" pitchFamily="18" charset="77"/>
                <a:ea typeface="Times New Roman" panose="02020603050405020304" pitchFamily="18" charset="0"/>
                <a:cs typeface="Times New Roman" panose="02020603050405020304" pitchFamily="18" charset="0"/>
              </a:rPr>
              <a:t>?</a:t>
            </a:r>
            <a:br>
              <a:rPr lang="fr-FR" sz="1800" kern="100" dirty="0">
                <a:effectLst/>
                <a:latin typeface="Aptos" panose="020B0004020202020204" pitchFamily="34" charset="0"/>
                <a:ea typeface="Aptos" panose="020B0004020202020204" pitchFamily="34"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BC629E6C-A91F-A3AF-A474-0B0D711E4800}"/>
              </a:ext>
            </a:extLst>
          </p:cNvPr>
          <p:cNvSpPr>
            <a:spLocks noGrp="1"/>
          </p:cNvSpPr>
          <p:nvPr>
            <p:ph idx="1"/>
          </p:nvPr>
        </p:nvSpPr>
        <p:spPr>
          <a:xfrm>
            <a:off x="342901" y="2750126"/>
            <a:ext cx="11444288" cy="3607812"/>
          </a:xfrm>
          <a:gradFill>
            <a:gsLst>
              <a:gs pos="48026">
                <a:srgbClr val="F8D3C0"/>
              </a:gs>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p:spPr>
        <p:txBody>
          <a:bodyPr>
            <a:noAutofit/>
          </a:bodyPr>
          <a:lstStyle/>
          <a:p>
            <a:pPr algn="just"/>
            <a:r>
              <a:rPr lang="fr-FR" sz="32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S'il dispose de moins de données d'entraînement sur un sujet, </a:t>
            </a:r>
            <a:r>
              <a:rPr lang="fr-FR" sz="3200" kern="0" dirty="0" err="1">
                <a:solidFill>
                  <a:srgbClr val="040C28"/>
                </a:solidFill>
                <a:effectLst/>
                <a:latin typeface="Arial" panose="020B0604020202020204" pitchFamily="34" charset="0"/>
                <a:ea typeface="Times New Roman" panose="02020603050405020304" pitchFamily="18" charset="0"/>
                <a:cs typeface="Arial" panose="020B0604020202020204" pitchFamily="34" charset="0"/>
              </a:rPr>
              <a:t>ChatGPT</a:t>
            </a:r>
            <a:r>
              <a:rPr lang="fr-FR" sz="32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 a moins de chances d'être précis. Étant donné que le modèle n'utilise </a:t>
            </a:r>
            <a:r>
              <a:rPr lang="fr-FR" sz="3200" kern="0" dirty="0">
                <a:solidFill>
                  <a:srgbClr val="040C28"/>
                </a:solidFill>
                <a:effectLst/>
                <a:latin typeface="Arial" panose="020B0604020202020204" pitchFamily="34" charset="0"/>
                <a:ea typeface="Times New Roman" panose="02020603050405020304" pitchFamily="18" charset="0"/>
                <a:cs typeface="Arial" panose="020B0604020202020204" pitchFamily="34" charset="0"/>
              </a:rPr>
              <a:t>pas</a:t>
            </a:r>
            <a:r>
              <a:rPr lang="fr-FR" sz="32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 les informations les plus récentes sur l'internet, cela signifie que les informations récentes ne font </a:t>
            </a:r>
            <a:r>
              <a:rPr lang="fr-FR" sz="3200" kern="0" dirty="0">
                <a:solidFill>
                  <a:srgbClr val="040C28"/>
                </a:solidFill>
                <a:effectLst/>
                <a:latin typeface="Arial" panose="020B0604020202020204" pitchFamily="34" charset="0"/>
                <a:ea typeface="Times New Roman" panose="02020603050405020304" pitchFamily="18" charset="0"/>
                <a:cs typeface="Arial" panose="020B0604020202020204" pitchFamily="34" charset="0"/>
              </a:rPr>
              <a:t>pas</a:t>
            </a:r>
            <a:r>
              <a:rPr lang="fr-FR" sz="32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 encore partie de ses données d'apprentissage.</a:t>
            </a:r>
            <a:r>
              <a:rPr lang="fr-FR" sz="3200" dirty="0">
                <a:effectLst/>
                <a:latin typeface="Arial" panose="020B0604020202020204" pitchFamily="34" charset="0"/>
                <a:cs typeface="Arial" panose="020B0604020202020204" pitchFamily="34" charset="0"/>
              </a:rPr>
              <a:t> </a:t>
            </a:r>
            <a:endParaRPr lang="fr-FR" sz="3200" dirty="0">
              <a:latin typeface="Arial" panose="020B0604020202020204" pitchFamily="34" charset="0"/>
              <a:cs typeface="Arial" panose="020B0604020202020204" pitchFamily="34" charset="0"/>
            </a:endParaRPr>
          </a:p>
        </p:txBody>
      </p:sp>
      <p:sp>
        <p:nvSpPr>
          <p:cNvPr id="4" name="Espace réservé du pied de page 4">
            <a:extLst>
              <a:ext uri="{FF2B5EF4-FFF2-40B4-BE49-F238E27FC236}">
                <a16:creationId xmlns:a16="http://schemas.microsoft.com/office/drawing/2014/main" id="{1038B3A7-620D-0F1F-1A9F-07D49405568F}"/>
              </a:ext>
            </a:extLst>
          </p:cNvPr>
          <p:cNvSpPr>
            <a:spLocks noGrp="1"/>
          </p:cNvSpPr>
          <p:nvPr>
            <p:ph type="ftr" sz="quarter" idx="11"/>
          </p:nvPr>
        </p:nvSpPr>
        <p:spPr>
          <a:xfrm>
            <a:off x="613910" y="6398161"/>
            <a:ext cx="6297612" cy="365125"/>
          </a:xfrm>
        </p:spPr>
        <p:txBody>
          <a:bodyPr/>
          <a:lstStyle/>
          <a:p>
            <a:r>
              <a:rPr lang="fr-FR" dirty="0"/>
              <a:t>Formation DE AES Campus du Vallon Maurs- Années 25 -26.</a:t>
            </a:r>
          </a:p>
        </p:txBody>
      </p:sp>
    </p:spTree>
    <p:extLst>
      <p:ext uri="{BB962C8B-B14F-4D97-AF65-F5344CB8AC3E}">
        <p14:creationId xmlns:p14="http://schemas.microsoft.com/office/powerpoint/2010/main" val="13167515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0"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32" name="Rectangle 1031">
            <a:extLst>
              <a:ext uri="{FF2B5EF4-FFF2-40B4-BE49-F238E27FC236}">
                <a16:creationId xmlns:a16="http://schemas.microsoft.com/office/drawing/2014/main" id="{1CC260F1-CD9A-42C9-8ED4-1C61328D8F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727729"/>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0DA7F67E-8A78-B443-3ED8-13E4EB1CD173}"/>
              </a:ext>
            </a:extLst>
          </p:cNvPr>
          <p:cNvSpPr>
            <a:spLocks noGrp="1"/>
          </p:cNvSpPr>
          <p:nvPr>
            <p:ph type="title"/>
          </p:nvPr>
        </p:nvSpPr>
        <p:spPr>
          <a:xfrm>
            <a:off x="1040007" y="273628"/>
            <a:ext cx="10111983" cy="1515728"/>
          </a:xfrm>
        </p:spPr>
        <p:txBody>
          <a:bodyPr>
            <a:normAutofit fontScale="90000"/>
          </a:bodyPr>
          <a:lstStyle/>
          <a:p>
            <a:pPr algn="ctr">
              <a:lnSpc>
                <a:spcPct val="90000"/>
              </a:lnSpc>
            </a:pPr>
            <a:r>
              <a:rPr lang="fr-FR" sz="3600" kern="0" dirty="0">
                <a:effectLst/>
                <a:latin typeface="Engravers MT" panose="02090707080505020304" pitchFamily="18" charset="77"/>
                <a:ea typeface="Times New Roman" panose="02020603050405020304" pitchFamily="18" charset="0"/>
                <a:cs typeface="Times New Roman" panose="02020603050405020304" pitchFamily="18" charset="0"/>
              </a:rPr>
              <a:t>Quels sont les inconvénients de </a:t>
            </a:r>
            <a:r>
              <a:rPr lang="fr-FR" sz="3600" kern="0" dirty="0" err="1">
                <a:effectLst/>
                <a:latin typeface="Engravers MT" panose="02090707080505020304" pitchFamily="18" charset="77"/>
                <a:ea typeface="Times New Roman" panose="02020603050405020304" pitchFamily="18" charset="0"/>
                <a:cs typeface="Times New Roman" panose="02020603050405020304" pitchFamily="18" charset="0"/>
              </a:rPr>
              <a:t>ChatGPT</a:t>
            </a:r>
            <a:r>
              <a:rPr lang="fr-FR" sz="3600" kern="0" dirty="0">
                <a:effectLst/>
                <a:latin typeface="Engravers MT" panose="02090707080505020304" pitchFamily="18" charset="77"/>
                <a:ea typeface="Times New Roman" panose="02020603050405020304" pitchFamily="18" charset="0"/>
                <a:cs typeface="Times New Roman" panose="02020603050405020304" pitchFamily="18" charset="0"/>
              </a:rPr>
              <a:t> ?</a:t>
            </a:r>
            <a:br>
              <a:rPr lang="fr-FR" sz="3700" kern="100" dirty="0">
                <a:effectLst/>
                <a:latin typeface="Aptos" panose="020B0004020202020204" pitchFamily="34" charset="0"/>
                <a:ea typeface="Aptos" panose="020B0004020202020204" pitchFamily="34" charset="0"/>
                <a:cs typeface="Times New Roman" panose="02020603050405020304" pitchFamily="18" charset="0"/>
              </a:rPr>
            </a:br>
            <a:endParaRPr lang="fr-FR" sz="3700" dirty="0"/>
          </a:p>
        </p:txBody>
      </p:sp>
      <p:cxnSp>
        <p:nvCxnSpPr>
          <p:cNvPr id="1034" name="Straight Connector 1033">
            <a:extLst>
              <a:ext uri="{FF2B5EF4-FFF2-40B4-BE49-F238E27FC236}">
                <a16:creationId xmlns:a16="http://schemas.microsoft.com/office/drawing/2014/main" id="{61FF92BA-874E-408A-BFAD-416A7FFE597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4F42C5FD-0A07-61EA-C253-BE5AF3EF201D}"/>
              </a:ext>
            </a:extLst>
          </p:cNvPr>
          <p:cNvSpPr>
            <a:spLocks noGrp="1"/>
          </p:cNvSpPr>
          <p:nvPr>
            <p:ph idx="1"/>
          </p:nvPr>
        </p:nvSpPr>
        <p:spPr>
          <a:xfrm>
            <a:off x="6368027" y="3263980"/>
            <a:ext cx="5661393" cy="3031390"/>
          </a:xfrm>
          <a:gradFill>
            <a:gsLst>
              <a:gs pos="48026">
                <a:srgbClr val="F8D3C0"/>
              </a:gs>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p:spPr>
        <p:txBody>
          <a:bodyPr>
            <a:normAutofit/>
          </a:bodyPr>
          <a:lstStyle/>
          <a:p>
            <a:pPr algn="just">
              <a:lnSpc>
                <a:spcPct val="100000"/>
              </a:lnSpc>
            </a:pPr>
            <a:r>
              <a:rPr lang="fr-FR" kern="0" dirty="0">
                <a:effectLst/>
                <a:latin typeface="Arial" panose="020B0604020202020204" pitchFamily="34" charset="0"/>
                <a:ea typeface="Times New Roman" panose="02020603050405020304" pitchFamily="18" charset="0"/>
                <a:cs typeface="Arial" panose="020B0604020202020204" pitchFamily="34" charset="0"/>
              </a:rPr>
              <a:t>Il est important de noter que chat GPT est un modèle de langage et qu'il n'a donc pas la capacité de ressentir des émotions, comme la haine ou l'amour. Il n'a donc pas d'opinion, de préférence. Ce qui peut parfois conduire à des réponses incohérentes et inappropriées.</a:t>
            </a:r>
            <a:endParaRPr lang="fr-FR" kern="100" dirty="0">
              <a:effectLst/>
              <a:latin typeface="Arial" panose="020B0604020202020204" pitchFamily="34" charset="0"/>
              <a:ea typeface="Aptos" panose="020B0004020202020204" pitchFamily="34" charset="0"/>
              <a:cs typeface="Arial" panose="020B0604020202020204" pitchFamily="34" charset="0"/>
            </a:endParaRPr>
          </a:p>
          <a:p>
            <a:pPr>
              <a:lnSpc>
                <a:spcPct val="100000"/>
              </a:lnSpc>
            </a:pPr>
            <a:endParaRPr lang="fr-FR" dirty="0"/>
          </a:p>
        </p:txBody>
      </p:sp>
      <p:sp>
        <p:nvSpPr>
          <p:cNvPr id="4" name="Rectangle 2">
            <a:extLst>
              <a:ext uri="{FF2B5EF4-FFF2-40B4-BE49-F238E27FC236}">
                <a16:creationId xmlns:a16="http://schemas.microsoft.com/office/drawing/2014/main" id="{C8ABF8A3-56E8-5AA0-12E9-F174BB78C34A}"/>
              </a:ext>
            </a:extLst>
          </p:cNvPr>
          <p:cNvSpPr>
            <a:spLocks noChangeArrowheads="1"/>
          </p:cNvSpPr>
          <p:nvPr/>
        </p:nvSpPr>
        <p:spPr bwMode="auto">
          <a:xfrm>
            <a:off x="-1" y="0"/>
            <a:ext cx="1414320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pic>
        <p:nvPicPr>
          <p:cNvPr id="7" name="Picture 8" descr="Chat GPT : Utilisation, avantages, inconvénients et limites ...">
            <a:extLst>
              <a:ext uri="{FF2B5EF4-FFF2-40B4-BE49-F238E27FC236}">
                <a16:creationId xmlns:a16="http://schemas.microsoft.com/office/drawing/2014/main" id="{97DA5898-274C-83FB-9EA3-2DB4B1B78F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580" y="1778487"/>
            <a:ext cx="6218082" cy="2752797"/>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pied de page 4">
            <a:extLst>
              <a:ext uri="{FF2B5EF4-FFF2-40B4-BE49-F238E27FC236}">
                <a16:creationId xmlns:a16="http://schemas.microsoft.com/office/drawing/2014/main" id="{80483269-D9B2-CAC9-06BE-23843B6AFB4A}"/>
              </a:ext>
            </a:extLst>
          </p:cNvPr>
          <p:cNvSpPr>
            <a:spLocks noGrp="1"/>
          </p:cNvSpPr>
          <p:nvPr>
            <p:ph type="ftr" sz="quarter" idx="11"/>
          </p:nvPr>
        </p:nvSpPr>
        <p:spPr>
          <a:xfrm>
            <a:off x="642938" y="6362713"/>
            <a:ext cx="6297612" cy="365125"/>
          </a:xfrm>
        </p:spPr>
        <p:txBody>
          <a:bodyPr/>
          <a:lstStyle/>
          <a:p>
            <a:r>
              <a:rPr lang="fr-FR" dirty="0"/>
              <a:t>Formation DE AES Campus du Vallon Maurs- Années 25 -26.</a:t>
            </a:r>
          </a:p>
        </p:txBody>
      </p:sp>
    </p:spTree>
    <p:extLst>
      <p:ext uri="{BB962C8B-B14F-4D97-AF65-F5344CB8AC3E}">
        <p14:creationId xmlns:p14="http://schemas.microsoft.com/office/powerpoint/2010/main" val="24340338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D284A420-F50C-4C2C-B88E-E6F4EF504B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33" name="Rectangle 1032">
            <a:extLst>
              <a:ext uri="{FF2B5EF4-FFF2-40B4-BE49-F238E27FC236}">
                <a16:creationId xmlns:a16="http://schemas.microsoft.com/office/drawing/2014/main" id="{893A6D2E-5228-4998-9E24-EFCCA0246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3567547"/>
          </a:xfrm>
          <a:prstGeom prst="rect">
            <a:avLst/>
          </a:prstGeom>
          <a:ln>
            <a:noFill/>
          </a:ln>
          <a:effectLst>
            <a:outerShdw blurRad="228600" dist="152400" dir="5460000" sx="95000" sy="95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35" name="Straight Connector 1034">
            <a:extLst>
              <a:ext uri="{FF2B5EF4-FFF2-40B4-BE49-F238E27FC236}">
                <a16:creationId xmlns:a16="http://schemas.microsoft.com/office/drawing/2014/main" id="{3ADB48DB-8E25-4F2F-8C02-5B793937255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7" name="Straight Connector 1036">
            <a:extLst>
              <a:ext uri="{FF2B5EF4-FFF2-40B4-BE49-F238E27FC236}">
                <a16:creationId xmlns:a16="http://schemas.microsoft.com/office/drawing/2014/main" id="{C32BA7E3-7313-49C8-A245-A85BDEB13E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039" name="Rectangle 1038">
            <a:extLst>
              <a:ext uri="{FF2B5EF4-FFF2-40B4-BE49-F238E27FC236}">
                <a16:creationId xmlns:a16="http://schemas.microsoft.com/office/drawing/2014/main" id="{3899DA5E-794D-4391-A67B-C734D18C5E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tint">
            <a:extLst>
              <a:ext uri="{FF2B5EF4-FFF2-40B4-BE49-F238E27FC236}">
                <a16:creationId xmlns:a16="http://schemas.microsoft.com/office/drawing/2014/main" id="{DF8D6DF5-7A00-4A9D-BD50-E8BCC8F4D3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Merci pour votre attention - YouTube">
            <a:extLst>
              <a:ext uri="{FF2B5EF4-FFF2-40B4-BE49-F238E27FC236}">
                <a16:creationId xmlns:a16="http://schemas.microsoft.com/office/drawing/2014/main" id="{8CD3306D-D450-5695-D6F7-61B5B881A55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5153" r="4998" b="2"/>
          <a:stretch/>
        </p:blipFill>
        <p:spPr bwMode="auto">
          <a:xfrm>
            <a:off x="2700669" y="2569297"/>
            <a:ext cx="6499121" cy="4289479"/>
          </a:xfrm>
          <a:prstGeom prst="rect">
            <a:avLst/>
          </a:prstGeom>
          <a:noFill/>
          <a:effectLst/>
          <a:extLst>
            <a:ext uri="{909E8E84-426E-40DD-AFC4-6F175D3DCCD1}">
              <a14:hiddenFill xmlns:a14="http://schemas.microsoft.com/office/drawing/2010/main">
                <a:solidFill>
                  <a:srgbClr val="FFFFFF"/>
                </a:solidFill>
              </a14:hiddenFill>
            </a:ext>
          </a:extLst>
        </p:spPr>
      </p:pic>
      <p:sp useBgFill="1">
        <p:nvSpPr>
          <p:cNvPr id="1043" name="Rectangle 1042">
            <a:extLst>
              <a:ext uri="{FF2B5EF4-FFF2-40B4-BE49-F238E27FC236}">
                <a16:creationId xmlns:a16="http://schemas.microsoft.com/office/drawing/2014/main" id="{B30B727F-99CD-48A5-9962-6F0C0EA62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2570074"/>
          </a:xfrm>
          <a:prstGeom prst="rect">
            <a:avLst/>
          </a:prstGeom>
          <a:ln>
            <a:noFill/>
          </a:ln>
          <a:effectLst>
            <a:outerShdw blurRad="254000" dist="152400" dir="546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45" name="Straight Connector 1044">
            <a:extLst>
              <a:ext uri="{FF2B5EF4-FFF2-40B4-BE49-F238E27FC236}">
                <a16:creationId xmlns:a16="http://schemas.microsoft.com/office/drawing/2014/main" id="{2C4AD1A6-4D2B-4BD2-A7D5-B3F27077C4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1443083"/>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Espace réservé du pied de page 4">
            <a:extLst>
              <a:ext uri="{FF2B5EF4-FFF2-40B4-BE49-F238E27FC236}">
                <a16:creationId xmlns:a16="http://schemas.microsoft.com/office/drawing/2014/main" id="{6ABC2D25-708F-0ADE-2B33-B3192B1FF4F8}"/>
              </a:ext>
            </a:extLst>
          </p:cNvPr>
          <p:cNvSpPr>
            <a:spLocks noGrp="1"/>
          </p:cNvSpPr>
          <p:nvPr>
            <p:ph type="ftr" sz="quarter" idx="11"/>
          </p:nvPr>
        </p:nvSpPr>
        <p:spPr>
          <a:xfrm>
            <a:off x="232304" y="2203396"/>
            <a:ext cx="6297612" cy="365125"/>
          </a:xfrm>
        </p:spPr>
        <p:txBody>
          <a:bodyPr/>
          <a:lstStyle/>
          <a:p>
            <a:r>
              <a:rPr lang="fr-FR" dirty="0"/>
              <a:t>Formation DE AES Campus du Vallon Maurs- Années 25 -26.</a:t>
            </a:r>
          </a:p>
        </p:txBody>
      </p:sp>
    </p:spTree>
    <p:extLst>
      <p:ext uri="{BB962C8B-B14F-4D97-AF65-F5344CB8AC3E}">
        <p14:creationId xmlns:p14="http://schemas.microsoft.com/office/powerpoint/2010/main" val="1884009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7ACBE5-1B96-D4D5-1AA2-45E094045E6A}"/>
              </a:ext>
            </a:extLst>
          </p:cNvPr>
          <p:cNvSpPr>
            <a:spLocks noGrp="1"/>
          </p:cNvSpPr>
          <p:nvPr>
            <p:ph type="title"/>
          </p:nvPr>
        </p:nvSpPr>
        <p:spPr>
          <a:xfrm>
            <a:off x="762431" y="287482"/>
            <a:ext cx="10380573" cy="1432273"/>
          </a:xfrm>
        </p:spPr>
        <p:txBody>
          <a:bodyPr>
            <a:normAutofit fontScale="90000"/>
          </a:bodyPr>
          <a:lstStyle/>
          <a:p>
            <a:pPr algn="ctr"/>
            <a:r>
              <a:rPr lang="fr-FR" sz="3200" kern="0" dirty="0">
                <a:solidFill>
                  <a:srgbClr val="1F1F1F"/>
                </a:solidFill>
                <a:effectLst/>
                <a:latin typeface="Engravers MT" panose="02090707080505020304" pitchFamily="18" charset="77"/>
                <a:ea typeface="Times New Roman" panose="02020603050405020304" pitchFamily="18" charset="0"/>
                <a:cs typeface="Times New Roman" panose="02020603050405020304" pitchFamily="18" charset="0"/>
              </a:rPr>
              <a:t>Quel est l'objectif de la technologie ?</a:t>
            </a:r>
            <a:br>
              <a:rPr lang="fr-FR" sz="1800" kern="100" dirty="0">
                <a:effectLst/>
                <a:latin typeface="Aptos" panose="020B0004020202020204" pitchFamily="34" charset="0"/>
                <a:ea typeface="Aptos" panose="020B0004020202020204" pitchFamily="34"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5FB6D036-C98D-F0EA-5226-27647660F0F7}"/>
              </a:ext>
            </a:extLst>
          </p:cNvPr>
          <p:cNvSpPr>
            <a:spLocks noGrp="1"/>
          </p:cNvSpPr>
          <p:nvPr>
            <p:ph idx="1"/>
          </p:nvPr>
        </p:nvSpPr>
        <p:spPr>
          <a:xfrm>
            <a:off x="431006" y="2701837"/>
            <a:ext cx="11329988" cy="3522087"/>
          </a:xfr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p:spPr>
        <p:txBody>
          <a:bodyPr/>
          <a:lstStyle/>
          <a:p>
            <a:pPr algn="just"/>
            <a:r>
              <a:rPr lang="fr-FR" sz="32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La technologie est la science qui permet aux êtres humains de créer des objets pour répondre à leurs besoins. L'enseignement de la technologie a pour finalité </a:t>
            </a:r>
            <a:r>
              <a:rPr lang="fr-FR" sz="3200" kern="0" dirty="0">
                <a:solidFill>
                  <a:srgbClr val="040C28"/>
                </a:solidFill>
                <a:effectLst/>
                <a:latin typeface="Arial" panose="020B0604020202020204" pitchFamily="34" charset="0"/>
                <a:ea typeface="Times New Roman" panose="02020603050405020304" pitchFamily="18" charset="0"/>
                <a:cs typeface="Arial" panose="020B0604020202020204" pitchFamily="34" charset="0"/>
              </a:rPr>
              <a:t>la compréhension de l'environnement technique contemporain dans toute sa diversité</a:t>
            </a:r>
            <a:r>
              <a:rPr lang="fr-FR" sz="32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a:t>
            </a:r>
            <a:endParaRPr lang="fr-FR" sz="3200" kern="100" dirty="0">
              <a:effectLst/>
              <a:latin typeface="Arial" panose="020B0604020202020204" pitchFamily="34" charset="0"/>
              <a:ea typeface="Aptos" panose="020B0004020202020204" pitchFamily="34" charset="0"/>
              <a:cs typeface="Arial" panose="020B0604020202020204" pitchFamily="34" charset="0"/>
            </a:endParaRPr>
          </a:p>
          <a:p>
            <a:endParaRPr lang="fr-FR" dirty="0"/>
          </a:p>
        </p:txBody>
      </p:sp>
      <p:pic>
        <p:nvPicPr>
          <p:cNvPr id="4102" name="Picture 6" descr="651 300+ Technologie Verte Photos, taleaux et images libre de droits -  iStock | Innovation, Technologie sans fil, Green computing">
            <a:extLst>
              <a:ext uri="{FF2B5EF4-FFF2-40B4-BE49-F238E27FC236}">
                <a16:creationId xmlns:a16="http://schemas.microsoft.com/office/drawing/2014/main" id="{AD07D112-A79E-4D1E-3318-69DEDE28EF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431" y="854699"/>
            <a:ext cx="2599894" cy="1730111"/>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pied de page 4">
            <a:extLst>
              <a:ext uri="{FF2B5EF4-FFF2-40B4-BE49-F238E27FC236}">
                <a16:creationId xmlns:a16="http://schemas.microsoft.com/office/drawing/2014/main" id="{D6C87318-E469-9AE5-C29B-18F32D919152}"/>
              </a:ext>
            </a:extLst>
          </p:cNvPr>
          <p:cNvSpPr>
            <a:spLocks noGrp="1"/>
          </p:cNvSpPr>
          <p:nvPr>
            <p:ph type="ftr" sz="quarter" idx="11"/>
          </p:nvPr>
        </p:nvSpPr>
        <p:spPr>
          <a:xfrm>
            <a:off x="590248" y="6223924"/>
            <a:ext cx="6297612" cy="365125"/>
          </a:xfrm>
        </p:spPr>
        <p:txBody>
          <a:bodyPr/>
          <a:lstStyle/>
          <a:p>
            <a:r>
              <a:rPr lang="fr-FR" dirty="0"/>
              <a:t>Formation DE AES Campus du Vallon Maurs- Années 25 -26.</a:t>
            </a:r>
          </a:p>
        </p:txBody>
      </p:sp>
    </p:spTree>
    <p:extLst>
      <p:ext uri="{BB962C8B-B14F-4D97-AF65-F5344CB8AC3E}">
        <p14:creationId xmlns:p14="http://schemas.microsoft.com/office/powerpoint/2010/main" val="1162783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5DE0E9-8E2D-EBEE-A1AA-B06E5A01B672}"/>
              </a:ext>
            </a:extLst>
          </p:cNvPr>
          <p:cNvSpPr>
            <a:spLocks noGrp="1"/>
          </p:cNvSpPr>
          <p:nvPr>
            <p:ph type="title"/>
          </p:nvPr>
        </p:nvSpPr>
        <p:spPr>
          <a:xfrm>
            <a:off x="414338" y="328614"/>
            <a:ext cx="11101387" cy="1657349"/>
          </a:xfrm>
        </p:spPr>
        <p:txBody>
          <a:bodyPr>
            <a:noAutofit/>
          </a:bodyPr>
          <a:lstStyle/>
          <a:p>
            <a:pPr algn="ctr"/>
            <a:r>
              <a:rPr lang="fr-FR" sz="3200" kern="0" dirty="0">
                <a:solidFill>
                  <a:srgbClr val="1F1F1F"/>
                </a:solidFill>
                <a:effectLst/>
                <a:latin typeface="Engravers MT" panose="02090707080505020304" pitchFamily="18" charset="77"/>
                <a:ea typeface="Times New Roman" panose="02020603050405020304" pitchFamily="18" charset="0"/>
                <a:cs typeface="Times New Roman" panose="02020603050405020304" pitchFamily="18" charset="0"/>
              </a:rPr>
              <a:t>Pourquoi est-il important d’en avoir une connaissance de base de nos jours ?</a:t>
            </a:r>
            <a:br>
              <a:rPr lang="fr-FR" sz="3200" kern="100" dirty="0">
                <a:effectLst/>
                <a:latin typeface="Engravers MT" panose="02090707080505020304" pitchFamily="18" charset="77"/>
                <a:ea typeface="Aptos" panose="020B0004020202020204" pitchFamily="34" charset="0"/>
                <a:cs typeface="Times New Roman" panose="02020603050405020304" pitchFamily="18" charset="0"/>
              </a:rPr>
            </a:br>
            <a:endParaRPr lang="fr-FR" sz="3200" dirty="0">
              <a:latin typeface="Engravers MT" panose="02090707080505020304" pitchFamily="18" charset="77"/>
            </a:endParaRPr>
          </a:p>
        </p:txBody>
      </p:sp>
      <p:sp>
        <p:nvSpPr>
          <p:cNvPr id="3" name="Espace réservé du contenu 2">
            <a:extLst>
              <a:ext uri="{FF2B5EF4-FFF2-40B4-BE49-F238E27FC236}">
                <a16:creationId xmlns:a16="http://schemas.microsoft.com/office/drawing/2014/main" id="{81859645-32E4-BF0D-7E0A-750C1B464313}"/>
              </a:ext>
            </a:extLst>
          </p:cNvPr>
          <p:cNvSpPr>
            <a:spLocks noGrp="1"/>
          </p:cNvSpPr>
          <p:nvPr>
            <p:ph idx="1"/>
          </p:nvPr>
        </p:nvSpPr>
        <p:spPr>
          <a:xfrm>
            <a:off x="414339" y="2750126"/>
            <a:ext cx="11448848" cy="3522087"/>
          </a:xfr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p:spPr>
        <p:txBody>
          <a:bodyPr>
            <a:normAutofit/>
          </a:bodyPr>
          <a:lstStyle/>
          <a:p>
            <a:pPr algn="just"/>
            <a:r>
              <a:rPr lang="fr-FR" sz="32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 Les technologies de l'information (TI) </a:t>
            </a:r>
            <a:r>
              <a:rPr lang="fr-FR" sz="3200" kern="0" dirty="0">
                <a:solidFill>
                  <a:srgbClr val="040C28"/>
                </a:solidFill>
                <a:effectLst/>
                <a:latin typeface="Arial" panose="020B0604020202020204" pitchFamily="34" charset="0"/>
                <a:ea typeface="Times New Roman" panose="02020603050405020304" pitchFamily="18" charset="0"/>
                <a:cs typeface="Arial" panose="020B0604020202020204" pitchFamily="34" charset="0"/>
              </a:rPr>
              <a:t>jouent un rôle essentiel dans les utilisations personnelles, commerciales et à but non lucratif d'aujourd'hui</a:t>
            </a:r>
            <a:r>
              <a:rPr lang="fr-FR" sz="32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 » Les technologies de l'information sont le principal moteur de l'innovation, et sans innovation, les entreprises ne survivront pas car elles sont la vague du futur.</a:t>
            </a:r>
            <a:endParaRPr lang="fr-FR" sz="3200" kern="100" dirty="0">
              <a:effectLst/>
              <a:latin typeface="Arial" panose="020B0604020202020204" pitchFamily="34" charset="0"/>
              <a:ea typeface="Aptos" panose="020B0004020202020204" pitchFamily="34" charset="0"/>
              <a:cs typeface="Arial" panose="020B0604020202020204" pitchFamily="34" charset="0"/>
            </a:endParaRPr>
          </a:p>
          <a:p>
            <a:endParaRPr lang="fr-FR" dirty="0"/>
          </a:p>
        </p:txBody>
      </p:sp>
      <p:sp>
        <p:nvSpPr>
          <p:cNvPr id="4" name="Espace réservé du pied de page 4">
            <a:extLst>
              <a:ext uri="{FF2B5EF4-FFF2-40B4-BE49-F238E27FC236}">
                <a16:creationId xmlns:a16="http://schemas.microsoft.com/office/drawing/2014/main" id="{B4BC2E19-BB25-B245-2782-E989921EAF26}"/>
              </a:ext>
            </a:extLst>
          </p:cNvPr>
          <p:cNvSpPr>
            <a:spLocks noGrp="1"/>
          </p:cNvSpPr>
          <p:nvPr>
            <p:ph type="ftr" sz="quarter" idx="11"/>
          </p:nvPr>
        </p:nvSpPr>
        <p:spPr>
          <a:xfrm>
            <a:off x="662819" y="6272213"/>
            <a:ext cx="6297612" cy="365125"/>
          </a:xfrm>
        </p:spPr>
        <p:txBody>
          <a:bodyPr/>
          <a:lstStyle/>
          <a:p>
            <a:r>
              <a:rPr lang="fr-FR" dirty="0"/>
              <a:t>Formation DE AES Campus du Vallon Maurs- Années 25-26.</a:t>
            </a:r>
          </a:p>
        </p:txBody>
      </p:sp>
    </p:spTree>
    <p:extLst>
      <p:ext uri="{BB962C8B-B14F-4D97-AF65-F5344CB8AC3E}">
        <p14:creationId xmlns:p14="http://schemas.microsoft.com/office/powerpoint/2010/main" val="3068952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undefined">
            <a:extLst>
              <a:ext uri="{FF2B5EF4-FFF2-40B4-BE49-F238E27FC236}">
                <a16:creationId xmlns:a16="http://schemas.microsoft.com/office/drawing/2014/main" id="{0150B1A9-0618-94D5-AE7E-44DE696B116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23265" y="174939"/>
            <a:ext cx="7586092" cy="6508122"/>
          </a:xfrm>
          <a:prstGeom prst="rect">
            <a:avLst/>
          </a:prstGeom>
          <a:noFill/>
          <a:ln>
            <a:noFill/>
          </a:ln>
        </p:spPr>
      </p:pic>
      <p:sp>
        <p:nvSpPr>
          <p:cNvPr id="2" name="Espace réservé du pied de page 4">
            <a:extLst>
              <a:ext uri="{FF2B5EF4-FFF2-40B4-BE49-F238E27FC236}">
                <a16:creationId xmlns:a16="http://schemas.microsoft.com/office/drawing/2014/main" id="{78169E3C-EE64-E609-E777-778C965D1C1B}"/>
              </a:ext>
            </a:extLst>
          </p:cNvPr>
          <p:cNvSpPr>
            <a:spLocks noGrp="1"/>
          </p:cNvSpPr>
          <p:nvPr>
            <p:ph type="ftr" sz="quarter" idx="11"/>
          </p:nvPr>
        </p:nvSpPr>
        <p:spPr>
          <a:xfrm>
            <a:off x="677334" y="6041362"/>
            <a:ext cx="6297612" cy="365125"/>
          </a:xfrm>
        </p:spPr>
        <p:txBody>
          <a:bodyPr/>
          <a:lstStyle/>
          <a:p>
            <a:r>
              <a:rPr lang="fr-FR" dirty="0"/>
              <a:t>Formation DE AES Campus du Vallon Maurs- Années 25 -26.</a:t>
            </a:r>
          </a:p>
        </p:txBody>
      </p:sp>
    </p:spTree>
    <p:extLst>
      <p:ext uri="{BB962C8B-B14F-4D97-AF65-F5344CB8AC3E}">
        <p14:creationId xmlns:p14="http://schemas.microsoft.com/office/powerpoint/2010/main" val="3599264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42CFEC-33D5-4485-A9BC-4142D48EE56F}"/>
              </a:ext>
            </a:extLst>
          </p:cNvPr>
          <p:cNvSpPr>
            <a:spLocks noGrp="1"/>
          </p:cNvSpPr>
          <p:nvPr>
            <p:ph type="title"/>
          </p:nvPr>
        </p:nvSpPr>
        <p:spPr>
          <a:xfrm>
            <a:off x="642938" y="244074"/>
            <a:ext cx="10858499" cy="1432273"/>
          </a:xfrm>
        </p:spPr>
        <p:txBody>
          <a:bodyPr>
            <a:normAutofit fontScale="90000"/>
          </a:bodyPr>
          <a:lstStyle/>
          <a:p>
            <a:pPr algn="ctr"/>
            <a:r>
              <a:rPr lang="fr-FR" sz="3200" kern="0" dirty="0">
                <a:solidFill>
                  <a:srgbClr val="1F1F1F"/>
                </a:solidFill>
                <a:effectLst/>
                <a:latin typeface="Engravers MT" panose="02090707080505020304" pitchFamily="18" charset="77"/>
                <a:ea typeface="Times New Roman" panose="02020603050405020304" pitchFamily="18" charset="0"/>
                <a:cs typeface="Times New Roman" panose="02020603050405020304" pitchFamily="18" charset="0"/>
              </a:rPr>
              <a:t>Quel est le risque lié aux nouvelles technologies ?</a:t>
            </a:r>
            <a:br>
              <a:rPr lang="fr-FR" sz="1800" kern="100" dirty="0">
                <a:effectLst/>
                <a:latin typeface="Aptos" panose="020B0004020202020204" pitchFamily="34" charset="0"/>
                <a:ea typeface="Aptos" panose="020B0004020202020204" pitchFamily="34"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E6D600DE-7196-7316-C68D-A124E0B31D6B}"/>
              </a:ext>
            </a:extLst>
          </p:cNvPr>
          <p:cNvSpPr>
            <a:spLocks noGrp="1"/>
          </p:cNvSpPr>
          <p:nvPr>
            <p:ph idx="1"/>
          </p:nvPr>
        </p:nvSpPr>
        <p:spPr>
          <a:xfrm>
            <a:off x="284505" y="2750125"/>
            <a:ext cx="11545545" cy="3863797"/>
          </a:xfr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p:spPr>
        <p:txBody>
          <a:bodyPr>
            <a:noAutofit/>
          </a:bodyPr>
          <a:lstStyle/>
          <a:p>
            <a:pPr algn="just"/>
            <a:r>
              <a:rPr lang="fr-FR" sz="32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Le risque technologique (également appelé risque informatique) est un type de risque commercial défini comme </a:t>
            </a:r>
            <a:r>
              <a:rPr lang="fr-FR" sz="3200" kern="0" dirty="0">
                <a:solidFill>
                  <a:srgbClr val="040C28"/>
                </a:solidFill>
                <a:effectLst/>
                <a:latin typeface="Arial" panose="020B0604020202020204" pitchFamily="34" charset="0"/>
                <a:ea typeface="Times New Roman" panose="02020603050405020304" pitchFamily="18" charset="0"/>
                <a:cs typeface="Arial" panose="020B0604020202020204" pitchFamily="34" charset="0"/>
              </a:rPr>
              <a:t>la possibilité qu'une défaillance technologique perturbe une activité</a:t>
            </a:r>
            <a:r>
              <a:rPr lang="fr-FR" sz="32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 De quel type de défaillance s'agit-il ? De nombreux types de défaillances : des cyberattaques aux pannes de service, en passant par des équipements obsolètes qui ne répondent plus à vos besoins, etc.</a:t>
            </a:r>
            <a:endParaRPr lang="fr-FR" sz="3200" dirty="0">
              <a:latin typeface="Arial" panose="020B0604020202020204" pitchFamily="34" charset="0"/>
              <a:cs typeface="Arial" panose="020B0604020202020204" pitchFamily="34" charset="0"/>
            </a:endParaRPr>
          </a:p>
        </p:txBody>
      </p:sp>
      <p:sp>
        <p:nvSpPr>
          <p:cNvPr id="4" name="Rectangle 2">
            <a:extLst>
              <a:ext uri="{FF2B5EF4-FFF2-40B4-BE49-F238E27FC236}">
                <a16:creationId xmlns:a16="http://schemas.microsoft.com/office/drawing/2014/main" id="{DF2A40B5-8EE3-A097-C150-03D858321279}"/>
              </a:ext>
            </a:extLst>
          </p:cNvPr>
          <p:cNvSpPr>
            <a:spLocks noChangeArrowheads="1"/>
          </p:cNvSpPr>
          <p:nvPr/>
        </p:nvSpPr>
        <p:spPr bwMode="auto">
          <a:xfrm>
            <a:off x="7972425" y="1171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1025" name="Image 2" descr="What is Technology Risk? - ZenGRC">
            <a:extLst>
              <a:ext uri="{FF2B5EF4-FFF2-40B4-BE49-F238E27FC236}">
                <a16:creationId xmlns:a16="http://schemas.microsoft.com/office/drawing/2014/main" id="{C2BBF19A-D828-9257-5BCE-46A5DBF1E7B7}"/>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42938" y="1147709"/>
            <a:ext cx="2755900" cy="1003300"/>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pied de page 4">
            <a:extLst>
              <a:ext uri="{FF2B5EF4-FFF2-40B4-BE49-F238E27FC236}">
                <a16:creationId xmlns:a16="http://schemas.microsoft.com/office/drawing/2014/main" id="{465E4DDC-3A85-499A-20C0-29D0EC3B230F}"/>
              </a:ext>
            </a:extLst>
          </p:cNvPr>
          <p:cNvSpPr>
            <a:spLocks noGrp="1"/>
          </p:cNvSpPr>
          <p:nvPr>
            <p:ph type="ftr" sz="quarter" idx="11"/>
          </p:nvPr>
        </p:nvSpPr>
        <p:spPr>
          <a:xfrm>
            <a:off x="642938" y="6492875"/>
            <a:ext cx="6297612" cy="365125"/>
          </a:xfrm>
        </p:spPr>
        <p:txBody>
          <a:bodyPr/>
          <a:lstStyle/>
          <a:p>
            <a:r>
              <a:rPr lang="fr-FR" dirty="0"/>
              <a:t>Formation DE AES Campus du Vallon Maurs- Années 25 -26.</a:t>
            </a:r>
          </a:p>
        </p:txBody>
      </p:sp>
    </p:spTree>
    <p:extLst>
      <p:ext uri="{BB962C8B-B14F-4D97-AF65-F5344CB8AC3E}">
        <p14:creationId xmlns:p14="http://schemas.microsoft.com/office/powerpoint/2010/main" val="1632289455"/>
      </p:ext>
    </p:extLst>
  </p:cSld>
  <p:clrMapOvr>
    <a:masterClrMapping/>
  </p:clrMapOvr>
</p:sld>
</file>

<file path=ppt/theme/theme1.xml><?xml version="1.0" encoding="utf-8"?>
<a:theme xmlns:a="http://schemas.openxmlformats.org/drawingml/2006/main" name="BevelVTI">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ustom 53">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velVTI" id="{C9E5F598-602B-46C1-AA16-073CEB959654}" vid="{2AE1FD39-65AD-4D34-93E9-C7019D0ECBAC}"/>
    </a:ext>
  </a:extLst>
</a:theme>
</file>

<file path=docProps/app.xml><?xml version="1.0" encoding="utf-8"?>
<Properties xmlns="http://schemas.openxmlformats.org/officeDocument/2006/extended-properties" xmlns:vt="http://schemas.openxmlformats.org/officeDocument/2006/docPropsVTypes">
  <Template/>
  <TotalTime>328</TotalTime>
  <Words>5322</Words>
  <Application>Microsoft Macintosh PowerPoint</Application>
  <PresentationFormat>Grand écran</PresentationFormat>
  <Paragraphs>230</Paragraphs>
  <Slides>57</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57</vt:i4>
      </vt:variant>
    </vt:vector>
  </HeadingPairs>
  <TitlesOfParts>
    <vt:vector size="66" baseType="lpstr">
      <vt:lpstr>__Inter_Fallback_d88449</vt:lpstr>
      <vt:lpstr>Aptos</vt:lpstr>
      <vt:lpstr>Arial</vt:lpstr>
      <vt:lpstr>Bierstadt</vt:lpstr>
      <vt:lpstr>Calibri</vt:lpstr>
      <vt:lpstr>Engravers MT</vt:lpstr>
      <vt:lpstr>Helvetica Neue</vt:lpstr>
      <vt:lpstr>Open Sans</vt:lpstr>
      <vt:lpstr>BevelVTI</vt:lpstr>
      <vt:lpstr>UF3 – Accompagnement  la vie sociale et relationnelle de la personne </vt:lpstr>
      <vt:lpstr>Connaissances de base sur les technologies de l'information et des multimédias</vt:lpstr>
      <vt:lpstr>Qu'est-ce que la connaissance de la technologie ?</vt:lpstr>
      <vt:lpstr>Quelles sont les bases de la technologie ? </vt:lpstr>
      <vt:lpstr>Quelle est l’importance de la connaissance technologique ? </vt:lpstr>
      <vt:lpstr>Quel est l'objectif de la technologie ? </vt:lpstr>
      <vt:lpstr>Pourquoi est-il important d’en avoir une connaissance de base de nos jours ? </vt:lpstr>
      <vt:lpstr>Présentation PowerPoint</vt:lpstr>
      <vt:lpstr>Quel est le risque lié aux nouvelles technologies ? </vt:lpstr>
      <vt:lpstr>Quels sont les avantages de la technologie moderne ? </vt:lpstr>
      <vt:lpstr>Facilitation des communications </vt:lpstr>
      <vt:lpstr>Amélioration de l'éducation </vt:lpstr>
      <vt:lpstr>Innovation et progrès scientifique </vt:lpstr>
      <vt:lpstr>Quels sont les inconvénients de la technologie moderne ?  Dépendance excessive </vt:lpstr>
      <vt:lpstr>Problèmes de confidentialité et de sécurité </vt:lpstr>
      <vt:lpstr>Impact sur l'environnement </vt:lpstr>
      <vt:lpstr>Connaissances de base sur les technologies de l'information et des multimédias</vt:lpstr>
      <vt:lpstr>Qu'est-ce qu'on entend par multimédia ? </vt:lpstr>
      <vt:lpstr>Quel est le rôle du multimédia ? </vt:lpstr>
      <vt:lpstr>Quels sont les multimédias ?  </vt:lpstr>
      <vt:lpstr>Quels sont les appareils multimédias ? </vt:lpstr>
      <vt:lpstr>Quelles sont les applications du multimédia ? </vt:lpstr>
      <vt:lpstr>Multimédia linéaire et non linéaire </vt:lpstr>
      <vt:lpstr>Éléments multimédias et ses applications : leurs différents éléments jouent un rôle essentiel. </vt:lpstr>
      <vt:lpstr>Éléments multimédias et ses applications : leurs différents éléments jouent un rôle essentiel. </vt:lpstr>
      <vt:lpstr>Éléments multimédias et ses applications : leurs différents éléments jouent un rôle essentiel. </vt:lpstr>
      <vt:lpstr>Éléments multimédias et ses applications : leurs différents éléments jouent un rôle essentiel. </vt:lpstr>
      <vt:lpstr>Éléments multimédias et ses applications : leurs différents éléments jouent un rôle essentiel. </vt:lpstr>
      <vt:lpstr>Avantages du multimédia et de ses applications </vt:lpstr>
      <vt:lpstr>Avantages du multimédia et de ses applications </vt:lpstr>
      <vt:lpstr>Inconvénients du multimédia </vt:lpstr>
      <vt:lpstr>Inconvénients du multimédia </vt:lpstr>
      <vt:lpstr>La pollution numérique</vt:lpstr>
      <vt:lpstr>Accessibilité et handicap : les nouvelles technologies destinées à pallier les déficiences </vt:lpstr>
      <vt:lpstr>Les avancées technologiques, leviers de l’accessibilité des personnes handicapées </vt:lpstr>
      <vt:lpstr>Qui est concerné par l'accessibilité numérique ? </vt:lpstr>
      <vt:lpstr>Le handicap visuel </vt:lpstr>
      <vt:lpstr>Le handicap moteur </vt:lpstr>
      <vt:lpstr>Le handicap auditif </vt:lpstr>
      <vt:lpstr>Le handicap mental ou cognitif </vt:lpstr>
      <vt:lpstr>Une obligation légale </vt:lpstr>
      <vt:lpstr>Un enjeu de citoyenneté </vt:lpstr>
      <vt:lpstr>Quelques exemples d’innovations au service du handicap </vt:lpstr>
      <vt:lpstr>Quelques exemples d’innovations au service du handicap </vt:lpstr>
      <vt:lpstr>Quelques exemples d’innovations au service du handicap </vt:lpstr>
      <vt:lpstr>Quelques exemples d’innovations au service du handicap </vt:lpstr>
      <vt:lpstr>Quelques exemples d’innovations au service du handicap </vt:lpstr>
      <vt:lpstr>Quelques exemples d’innovations au service du handicap </vt:lpstr>
      <vt:lpstr>Quelques exemples d’innovations au service du handicap </vt:lpstr>
      <vt:lpstr>Quelques exemples d’innovations au service du handicap </vt:lpstr>
      <vt:lpstr>Comment accroître l’accessibilité numérique ? </vt:lpstr>
      <vt:lpstr>Qu'est-ce que ChatGPT et comment l'utiliser ? </vt:lpstr>
      <vt:lpstr>Qu'est-ce que veut dire GPT ? </vt:lpstr>
      <vt:lpstr>C'est quoi le but de ChatGPT ? </vt:lpstr>
      <vt:lpstr>Pourquoi ChatGPT n'est pas fiable ? </vt:lpstr>
      <vt:lpstr>Quels sont les inconvénients de ChatGPT ?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Chrystelle Maison</dc:creator>
  <cp:lastModifiedBy>Chrystelle Maison</cp:lastModifiedBy>
  <cp:revision>13</cp:revision>
  <dcterms:created xsi:type="dcterms:W3CDTF">2025-01-17T09:52:21Z</dcterms:created>
  <dcterms:modified xsi:type="dcterms:W3CDTF">2025-01-22T18:18:23Z</dcterms:modified>
</cp:coreProperties>
</file>