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8" r:id="rId2"/>
    <p:sldId id="269" r:id="rId3"/>
    <p:sldId id="278" r:id="rId4"/>
    <p:sldId id="276" r:id="rId5"/>
    <p:sldId id="271" r:id="rId6"/>
    <p:sldId id="272" r:id="rId7"/>
    <p:sldId id="270" r:id="rId8"/>
    <p:sldId id="273" r:id="rId9"/>
    <p:sldId id="274" r:id="rId10"/>
    <p:sldId id="275" r:id="rId11"/>
    <p:sldId id="277" r:id="rId12"/>
    <p:sldId id="279" r:id="rId13"/>
    <p:sldId id="256" r:id="rId14"/>
    <p:sldId id="267" r:id="rId15"/>
    <p:sldId id="262" r:id="rId16"/>
    <p:sldId id="257" r:id="rId17"/>
    <p:sldId id="260" r:id="rId18"/>
    <p:sldId id="259" r:id="rId19"/>
    <p:sldId id="281" r:id="rId20"/>
    <p:sldId id="282" r:id="rId21"/>
    <p:sldId id="283" r:id="rId22"/>
    <p:sldId id="261" r:id="rId23"/>
    <p:sldId id="263" r:id="rId2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185" autoAdjust="0"/>
  </p:normalViewPr>
  <p:slideViewPr>
    <p:cSldViewPr snapToGrid="0">
      <p:cViewPr varScale="1">
        <p:scale>
          <a:sx n="87" d="100"/>
          <a:sy n="87" d="100"/>
        </p:scale>
        <p:origin x="14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4EECE-3229-4C3F-9147-3A1D40E11B9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5A410860-10F8-464B-B097-9200B847F75F}">
      <dgm:prSet phldrT="[Texte]" custT="1"/>
      <dgm:spPr/>
      <dgm:t>
        <a:bodyPr/>
        <a:lstStyle/>
        <a:p>
          <a:r>
            <a:rPr lang="fr-FR" sz="1600" dirty="0"/>
            <a:t>Personne âgée ou en situation de handicap</a:t>
          </a:r>
        </a:p>
        <a:p>
          <a:r>
            <a:rPr lang="fr-FR" sz="1600" dirty="0"/>
            <a:t>à domicile</a:t>
          </a:r>
        </a:p>
      </dgm:t>
    </dgm:pt>
    <dgm:pt modelId="{85C4991E-6B34-47B0-AF17-695149F5F547}" type="parTrans" cxnId="{1D3DF0C4-4788-42E7-A1E8-C536A6971BDF}">
      <dgm:prSet/>
      <dgm:spPr/>
      <dgm:t>
        <a:bodyPr/>
        <a:lstStyle/>
        <a:p>
          <a:endParaRPr lang="fr-FR"/>
        </a:p>
      </dgm:t>
    </dgm:pt>
    <dgm:pt modelId="{41FBE690-CA9F-4141-A8E3-2B0ACB03A4B5}" type="sibTrans" cxnId="{1D3DF0C4-4788-42E7-A1E8-C536A6971BDF}">
      <dgm:prSet/>
      <dgm:spPr/>
      <dgm:t>
        <a:bodyPr/>
        <a:lstStyle/>
        <a:p>
          <a:endParaRPr lang="fr-FR"/>
        </a:p>
      </dgm:t>
    </dgm:pt>
    <dgm:pt modelId="{47A281C8-977F-4B4D-BF7A-8977A557A402}">
      <dgm:prSet phldrT="[Texte]"/>
      <dgm:spPr/>
      <dgm:t>
        <a:bodyPr/>
        <a:lstStyle/>
        <a:p>
          <a:r>
            <a:rPr lang="fr-FR" dirty="0"/>
            <a:t>CCAS</a:t>
          </a:r>
        </a:p>
        <a:p>
          <a:r>
            <a:rPr lang="fr-FR" dirty="0"/>
            <a:t>Centre Communal d’Action Sociale</a:t>
          </a:r>
        </a:p>
        <a:p>
          <a:r>
            <a:rPr lang="fr-FR" dirty="0"/>
            <a:t>(Portage repas…)</a:t>
          </a:r>
        </a:p>
      </dgm:t>
    </dgm:pt>
    <dgm:pt modelId="{9E5F7B8A-C7E5-49CD-A6FF-C7A177F649F7}" type="parTrans" cxnId="{799C54A0-389A-4BF2-A75A-8E72E3BED277}">
      <dgm:prSet/>
      <dgm:spPr/>
      <dgm:t>
        <a:bodyPr/>
        <a:lstStyle/>
        <a:p>
          <a:endParaRPr lang="fr-FR"/>
        </a:p>
      </dgm:t>
    </dgm:pt>
    <dgm:pt modelId="{E1FD6319-7EF9-4EC2-AE74-7A36D9FC5CC6}" type="sibTrans" cxnId="{799C54A0-389A-4BF2-A75A-8E72E3BED277}">
      <dgm:prSet/>
      <dgm:spPr/>
      <dgm:t>
        <a:bodyPr/>
        <a:lstStyle/>
        <a:p>
          <a:endParaRPr lang="fr-FR"/>
        </a:p>
      </dgm:t>
    </dgm:pt>
    <dgm:pt modelId="{57645DA6-D197-4478-B581-6FA2DC26C8D7}">
      <dgm:prSet phldrT="[Texte]" custT="1"/>
      <dgm:spPr/>
      <dgm:t>
        <a:bodyPr/>
        <a:lstStyle/>
        <a:p>
          <a:r>
            <a:rPr lang="fr-FR" sz="1000" dirty="0"/>
            <a:t>SPASAD</a:t>
          </a:r>
        </a:p>
        <a:p>
          <a:r>
            <a:rPr lang="fr-FR" sz="1000" dirty="0"/>
            <a:t>Service Polyvalent d’aide et de soins à domicile</a:t>
          </a:r>
        </a:p>
        <a:p>
          <a:r>
            <a:rPr lang="fr-FR" sz="1000" dirty="0"/>
            <a:t>(SAAD+SSIAD)</a:t>
          </a:r>
        </a:p>
      </dgm:t>
    </dgm:pt>
    <dgm:pt modelId="{5CA6AE6A-AF49-420B-BEC9-E07EF06C563A}" type="parTrans" cxnId="{0D83888F-036A-4468-90B6-7C63BD54EE37}">
      <dgm:prSet/>
      <dgm:spPr/>
      <dgm:t>
        <a:bodyPr/>
        <a:lstStyle/>
        <a:p>
          <a:endParaRPr lang="fr-FR"/>
        </a:p>
      </dgm:t>
    </dgm:pt>
    <dgm:pt modelId="{C24A1E80-927F-4B80-86CD-6DC8EDB9FD1E}" type="sibTrans" cxnId="{0D83888F-036A-4468-90B6-7C63BD54EE37}">
      <dgm:prSet/>
      <dgm:spPr/>
      <dgm:t>
        <a:bodyPr/>
        <a:lstStyle/>
        <a:p>
          <a:endParaRPr lang="fr-FR"/>
        </a:p>
      </dgm:t>
    </dgm:pt>
    <dgm:pt modelId="{A02DF8A4-6163-4530-9E16-1EAA21D25079}">
      <dgm:prSet phldrT="[Texte]" custT="1"/>
      <dgm:spPr/>
      <dgm:t>
        <a:bodyPr/>
        <a:lstStyle/>
        <a:p>
          <a:r>
            <a:rPr lang="fr-FR" sz="1000" dirty="0"/>
            <a:t>SAAD</a:t>
          </a:r>
        </a:p>
        <a:p>
          <a:r>
            <a:rPr lang="fr-FR" sz="1000" dirty="0"/>
            <a:t>Service d’Aide et d’Accompagnement à Domicile</a:t>
          </a:r>
        </a:p>
      </dgm:t>
    </dgm:pt>
    <dgm:pt modelId="{B2694501-EE01-49AF-BC12-8EC8E365C4A0}" type="parTrans" cxnId="{4F244AFB-F3F3-4FF1-8814-6052B1D1AC04}">
      <dgm:prSet/>
      <dgm:spPr/>
      <dgm:t>
        <a:bodyPr/>
        <a:lstStyle/>
        <a:p>
          <a:endParaRPr lang="fr-FR"/>
        </a:p>
      </dgm:t>
    </dgm:pt>
    <dgm:pt modelId="{645626CD-B479-4383-BE1C-DE5B172DBB7B}" type="sibTrans" cxnId="{4F244AFB-F3F3-4FF1-8814-6052B1D1AC04}">
      <dgm:prSet/>
      <dgm:spPr/>
      <dgm:t>
        <a:bodyPr/>
        <a:lstStyle/>
        <a:p>
          <a:endParaRPr lang="fr-FR"/>
        </a:p>
      </dgm:t>
    </dgm:pt>
    <dgm:pt modelId="{50C83186-6832-4576-8A7A-1166E20014EA}">
      <dgm:prSet custT="1"/>
      <dgm:spPr/>
      <dgm:t>
        <a:bodyPr/>
        <a:lstStyle/>
        <a:p>
          <a:r>
            <a:rPr lang="fr-FR" sz="1000" dirty="0"/>
            <a:t>CLIC</a:t>
          </a:r>
        </a:p>
        <a:p>
          <a:r>
            <a:rPr lang="fr-FR" sz="1000" dirty="0"/>
            <a:t>Centre Locaux d’Informations et de Coordination gérontologique </a:t>
          </a:r>
        </a:p>
      </dgm:t>
    </dgm:pt>
    <dgm:pt modelId="{96053F22-CF01-4E1A-A47F-56DAF41DE467}" type="parTrans" cxnId="{9F871F31-977A-4C23-AE8A-D1FD5DA58D76}">
      <dgm:prSet/>
      <dgm:spPr/>
      <dgm:t>
        <a:bodyPr/>
        <a:lstStyle/>
        <a:p>
          <a:endParaRPr lang="fr-FR"/>
        </a:p>
      </dgm:t>
    </dgm:pt>
    <dgm:pt modelId="{0E9DC15A-5522-42E9-BFFD-4DAC756FF9F5}" type="sibTrans" cxnId="{9F871F31-977A-4C23-AE8A-D1FD5DA58D76}">
      <dgm:prSet/>
      <dgm:spPr/>
      <dgm:t>
        <a:bodyPr/>
        <a:lstStyle/>
        <a:p>
          <a:endParaRPr lang="fr-FR"/>
        </a:p>
      </dgm:t>
    </dgm:pt>
    <dgm:pt modelId="{93B2BB74-3E15-4B79-A924-9F4F3AB35327}">
      <dgm:prSet custT="1"/>
      <dgm:spPr/>
      <dgm:t>
        <a:bodyPr/>
        <a:lstStyle/>
        <a:p>
          <a:r>
            <a:rPr lang="fr-FR" sz="1000" dirty="0"/>
            <a:t>MAIA</a:t>
          </a:r>
        </a:p>
        <a:p>
          <a:r>
            <a:rPr lang="fr-FR" sz="1000" dirty="0"/>
            <a:t>Méthode d’Action  pour l’Intégration des services d’Aide  et de soins dans le champ de l’autonomie.</a:t>
          </a:r>
        </a:p>
      </dgm:t>
    </dgm:pt>
    <dgm:pt modelId="{2C641997-1B4B-4A41-A0E3-BFCA808945B2}" type="parTrans" cxnId="{2055EB92-67AE-424C-91BB-525A441179DF}">
      <dgm:prSet/>
      <dgm:spPr/>
      <dgm:t>
        <a:bodyPr/>
        <a:lstStyle/>
        <a:p>
          <a:endParaRPr lang="fr-FR"/>
        </a:p>
      </dgm:t>
    </dgm:pt>
    <dgm:pt modelId="{BEBD9537-F174-4539-94F4-428A04D74F6F}" type="sibTrans" cxnId="{2055EB92-67AE-424C-91BB-525A441179DF}">
      <dgm:prSet/>
      <dgm:spPr/>
      <dgm:t>
        <a:bodyPr/>
        <a:lstStyle/>
        <a:p>
          <a:endParaRPr lang="fr-FR"/>
        </a:p>
      </dgm:t>
    </dgm:pt>
    <dgm:pt modelId="{7C82D2E9-A05A-492D-A91B-165DA0CC061E}">
      <dgm:prSet custT="1"/>
      <dgm:spPr/>
      <dgm:t>
        <a:bodyPr/>
        <a:lstStyle/>
        <a:p>
          <a:r>
            <a:rPr lang="fr-FR" sz="1000" dirty="0"/>
            <a:t>SSIAD</a:t>
          </a:r>
        </a:p>
        <a:p>
          <a:r>
            <a:rPr lang="fr-FR" sz="1000" dirty="0"/>
            <a:t>Services de Soins Infirmiers  A Domicile</a:t>
          </a:r>
        </a:p>
      </dgm:t>
    </dgm:pt>
    <dgm:pt modelId="{A739F615-3197-45E0-B156-209C321C8D0D}" type="parTrans" cxnId="{81D752CA-E8C9-48BE-9F58-ECBA9F749048}">
      <dgm:prSet/>
      <dgm:spPr/>
      <dgm:t>
        <a:bodyPr/>
        <a:lstStyle/>
        <a:p>
          <a:endParaRPr lang="fr-FR"/>
        </a:p>
      </dgm:t>
    </dgm:pt>
    <dgm:pt modelId="{9BCBD2D7-AE66-4D30-B90F-7BA215B209AD}" type="sibTrans" cxnId="{81D752CA-E8C9-48BE-9F58-ECBA9F749048}">
      <dgm:prSet/>
      <dgm:spPr/>
      <dgm:t>
        <a:bodyPr/>
        <a:lstStyle/>
        <a:p>
          <a:endParaRPr lang="fr-FR"/>
        </a:p>
      </dgm:t>
    </dgm:pt>
    <dgm:pt modelId="{4BC557E7-73D6-46E5-BEBC-EEDB32B7CE7D}">
      <dgm:prSet custT="1"/>
      <dgm:spPr>
        <a:solidFill>
          <a:srgbClr val="FFC000"/>
        </a:solidFill>
      </dgm:spPr>
      <dgm:t>
        <a:bodyPr/>
        <a:lstStyle/>
        <a:p>
          <a:r>
            <a:rPr lang="fr-FR" sz="1000" dirty="0"/>
            <a:t>SAVS</a:t>
          </a:r>
        </a:p>
        <a:p>
          <a:r>
            <a:rPr lang="fr-FR" sz="1000" dirty="0"/>
            <a:t>Service d’Accompagnement à la Vie Sociale</a:t>
          </a:r>
        </a:p>
      </dgm:t>
    </dgm:pt>
    <dgm:pt modelId="{66F04A16-D5FD-4EA2-9995-66AB7982D078}" type="parTrans" cxnId="{DAAC1C86-029B-4D6D-A97B-02E0ABDE3830}">
      <dgm:prSet/>
      <dgm:spPr/>
      <dgm:t>
        <a:bodyPr/>
        <a:lstStyle/>
        <a:p>
          <a:endParaRPr lang="fr-FR"/>
        </a:p>
      </dgm:t>
    </dgm:pt>
    <dgm:pt modelId="{D8E8EB42-DE1D-4B22-84AA-049C46094ADF}" type="sibTrans" cxnId="{DAAC1C86-029B-4D6D-A97B-02E0ABDE3830}">
      <dgm:prSet/>
      <dgm:spPr/>
      <dgm:t>
        <a:bodyPr/>
        <a:lstStyle/>
        <a:p>
          <a:endParaRPr lang="fr-FR"/>
        </a:p>
      </dgm:t>
    </dgm:pt>
    <dgm:pt modelId="{6F1411CC-65C3-4F9D-8BD4-5572878E3598}">
      <dgm:prSet custT="1"/>
      <dgm:spPr>
        <a:solidFill>
          <a:srgbClr val="FFC000"/>
        </a:solidFill>
      </dgm:spPr>
      <dgm:t>
        <a:bodyPr/>
        <a:lstStyle/>
        <a:p>
          <a:r>
            <a:rPr lang="fr-FR" sz="1000" dirty="0"/>
            <a:t>SAMSAH</a:t>
          </a:r>
        </a:p>
        <a:p>
          <a:r>
            <a:rPr lang="fr-FR" sz="1000" dirty="0"/>
            <a:t>Service d’Accompagnement Medico Social pour Adultes Handicapés</a:t>
          </a:r>
        </a:p>
      </dgm:t>
    </dgm:pt>
    <dgm:pt modelId="{2FEFC38B-DFBF-4047-BE18-8F1702B824F3}" type="parTrans" cxnId="{7C069923-0350-415E-8FB6-2AE8B2CBB326}">
      <dgm:prSet/>
      <dgm:spPr/>
      <dgm:t>
        <a:bodyPr/>
        <a:lstStyle/>
        <a:p>
          <a:endParaRPr lang="fr-FR"/>
        </a:p>
      </dgm:t>
    </dgm:pt>
    <dgm:pt modelId="{A11111CC-70CE-4FCC-B0CA-DED91353151B}" type="sibTrans" cxnId="{7C069923-0350-415E-8FB6-2AE8B2CBB326}">
      <dgm:prSet/>
      <dgm:spPr/>
      <dgm:t>
        <a:bodyPr/>
        <a:lstStyle/>
        <a:p>
          <a:endParaRPr lang="fr-FR"/>
        </a:p>
      </dgm:t>
    </dgm:pt>
    <dgm:pt modelId="{51E1B706-AFD7-432F-B773-CBB8B3B84D44}">
      <dgm:prSet custT="1"/>
      <dgm:spPr>
        <a:solidFill>
          <a:srgbClr val="FFC000"/>
        </a:solidFill>
      </dgm:spPr>
      <dgm:t>
        <a:bodyPr/>
        <a:lstStyle/>
        <a:p>
          <a:r>
            <a:rPr lang="fr-FR" sz="1100" dirty="0"/>
            <a:t>PCPE</a:t>
          </a:r>
        </a:p>
        <a:p>
          <a:r>
            <a:rPr lang="fr-FR" sz="1100" dirty="0"/>
            <a:t>Enfants/Adultes</a:t>
          </a:r>
        </a:p>
        <a:p>
          <a:r>
            <a:rPr lang="fr-FR" sz="1100" dirty="0"/>
            <a:t>Pole de compétence et de prestation externalisé</a:t>
          </a:r>
        </a:p>
        <a:p>
          <a:r>
            <a:rPr lang="fr-FR" sz="1100" dirty="0"/>
            <a:t>(Coordination et intervention à domicile) </a:t>
          </a:r>
        </a:p>
      </dgm:t>
    </dgm:pt>
    <dgm:pt modelId="{F180B28B-4F58-4D20-8623-B0133022401A}" type="parTrans" cxnId="{243FCA2C-484E-4F02-8027-FAEF4684A277}">
      <dgm:prSet/>
      <dgm:spPr/>
      <dgm:t>
        <a:bodyPr/>
        <a:lstStyle/>
        <a:p>
          <a:endParaRPr lang="fr-FR"/>
        </a:p>
      </dgm:t>
    </dgm:pt>
    <dgm:pt modelId="{E7E6276E-6187-404B-9389-0CB280349201}" type="sibTrans" cxnId="{243FCA2C-484E-4F02-8027-FAEF4684A277}">
      <dgm:prSet/>
      <dgm:spPr/>
      <dgm:t>
        <a:bodyPr/>
        <a:lstStyle/>
        <a:p>
          <a:endParaRPr lang="fr-FR"/>
        </a:p>
      </dgm:t>
    </dgm:pt>
    <dgm:pt modelId="{2053F569-5264-4BD3-9C7E-3617F580904A}" type="pres">
      <dgm:prSet presAssocID="{5294EECE-3229-4C3F-9147-3A1D40E11B95}" presName="cycle" presStyleCnt="0">
        <dgm:presLayoutVars>
          <dgm:chMax val="1"/>
          <dgm:dir/>
          <dgm:animLvl val="ctr"/>
          <dgm:resizeHandles val="exact"/>
        </dgm:presLayoutVars>
      </dgm:prSet>
      <dgm:spPr/>
    </dgm:pt>
    <dgm:pt modelId="{00303D41-1A35-4DA3-8C4B-6DF3F7852781}" type="pres">
      <dgm:prSet presAssocID="{5A410860-10F8-464B-B097-9200B847F75F}" presName="centerShape" presStyleLbl="node0" presStyleIdx="0" presStyleCnt="1" custScaleX="120504" custScaleY="114388"/>
      <dgm:spPr/>
    </dgm:pt>
    <dgm:pt modelId="{97B23E1E-1CB1-4F21-8528-4CD5BC6A4C85}" type="pres">
      <dgm:prSet presAssocID="{9E5F7B8A-C7E5-49CD-A6FF-C7A177F649F7}" presName="parTrans" presStyleLbl="bgSibTrans2D1" presStyleIdx="0" presStyleCnt="9"/>
      <dgm:spPr/>
    </dgm:pt>
    <dgm:pt modelId="{31AFDB94-B454-4166-935A-B016E61427FD}" type="pres">
      <dgm:prSet presAssocID="{47A281C8-977F-4B4D-BF7A-8977A557A402}" presName="node" presStyleLbl="node1" presStyleIdx="0" presStyleCnt="9" custRadScaleRad="91310" custRadScaleInc="4280">
        <dgm:presLayoutVars>
          <dgm:bulletEnabled val="1"/>
        </dgm:presLayoutVars>
      </dgm:prSet>
      <dgm:spPr/>
    </dgm:pt>
    <dgm:pt modelId="{100269AA-3AEE-48E4-AB1C-4B9C169005AB}" type="pres">
      <dgm:prSet presAssocID="{2C641997-1B4B-4A41-A0E3-BFCA808945B2}" presName="parTrans" presStyleLbl="bgSibTrans2D1" presStyleIdx="1" presStyleCnt="9"/>
      <dgm:spPr/>
    </dgm:pt>
    <dgm:pt modelId="{A24E7DBE-4833-4080-93BE-F03FDBAF1D8F}" type="pres">
      <dgm:prSet presAssocID="{93B2BB74-3E15-4B79-A924-9F4F3AB35327}" presName="node" presStyleLbl="node1" presStyleIdx="1" presStyleCnt="9" custScaleX="118540" custScaleY="167031" custRadScaleRad="113935" custRadScaleInc="-572">
        <dgm:presLayoutVars>
          <dgm:bulletEnabled val="1"/>
        </dgm:presLayoutVars>
      </dgm:prSet>
      <dgm:spPr/>
    </dgm:pt>
    <dgm:pt modelId="{697D9009-9C6B-479F-BFC2-F919EF377DAF}" type="pres">
      <dgm:prSet presAssocID="{5CA6AE6A-AF49-420B-BEC9-E07EF06C563A}" presName="parTrans" presStyleLbl="bgSibTrans2D1" presStyleIdx="2" presStyleCnt="9"/>
      <dgm:spPr/>
    </dgm:pt>
    <dgm:pt modelId="{E47388FC-32F1-48D1-A132-2EB0850F2182}" type="pres">
      <dgm:prSet presAssocID="{57645DA6-D197-4478-B581-6FA2DC26C8D7}" presName="node" presStyleLbl="node1" presStyleIdx="2" presStyleCnt="9" custScaleX="108823" custScaleY="134365" custRadScaleRad="96548" custRadScaleInc="261716">
        <dgm:presLayoutVars>
          <dgm:bulletEnabled val="1"/>
        </dgm:presLayoutVars>
      </dgm:prSet>
      <dgm:spPr/>
    </dgm:pt>
    <dgm:pt modelId="{B19C3E4C-E244-44E1-A2F4-623447537277}" type="pres">
      <dgm:prSet presAssocID="{A739F615-3197-45E0-B156-209C321C8D0D}" presName="parTrans" presStyleLbl="bgSibTrans2D1" presStyleIdx="3" presStyleCnt="9" custLinFactNeighborX="2082" custLinFactNeighborY="-1916"/>
      <dgm:spPr/>
    </dgm:pt>
    <dgm:pt modelId="{58F34666-6427-45C5-B6CA-1221C3B29CDC}" type="pres">
      <dgm:prSet presAssocID="{7C82D2E9-A05A-492D-A91B-165DA0CC061E}" presName="node" presStyleLbl="node1" presStyleIdx="3" presStyleCnt="9" custRadScaleRad="105807" custRadScaleInc="17203">
        <dgm:presLayoutVars>
          <dgm:bulletEnabled val="1"/>
        </dgm:presLayoutVars>
      </dgm:prSet>
      <dgm:spPr/>
    </dgm:pt>
    <dgm:pt modelId="{5490B049-AE6F-46AB-AD10-619527B286E0}" type="pres">
      <dgm:prSet presAssocID="{B2694501-EE01-49AF-BC12-8EC8E365C4A0}" presName="parTrans" presStyleLbl="bgSibTrans2D1" presStyleIdx="4" presStyleCnt="9"/>
      <dgm:spPr/>
    </dgm:pt>
    <dgm:pt modelId="{A72A2BD0-5F2F-4BBD-8454-DDB6A200F51E}" type="pres">
      <dgm:prSet presAssocID="{A02DF8A4-6163-4530-9E16-1EAA21D25079}" presName="node" presStyleLbl="node1" presStyleIdx="4" presStyleCnt="9" custScaleX="120339" custRadScaleRad="111925" custRadScaleInc="137339">
        <dgm:presLayoutVars>
          <dgm:bulletEnabled val="1"/>
        </dgm:presLayoutVars>
      </dgm:prSet>
      <dgm:spPr/>
    </dgm:pt>
    <dgm:pt modelId="{3B0C74A2-7A5E-4E96-98BF-112106EB8CF1}" type="pres">
      <dgm:prSet presAssocID="{96053F22-CF01-4E1A-A47F-56DAF41DE467}" presName="parTrans" presStyleLbl="bgSibTrans2D1" presStyleIdx="5" presStyleCnt="9" custLinFactNeighborX="5245" custLinFactNeighborY="-12128"/>
      <dgm:spPr/>
    </dgm:pt>
    <dgm:pt modelId="{99F94B41-B564-4A7E-84DC-F36CFB349FF7}" type="pres">
      <dgm:prSet presAssocID="{50C83186-6832-4576-8A7A-1166E20014EA}" presName="node" presStyleLbl="node1" presStyleIdx="5" presStyleCnt="9" custScaleX="101284" custScaleY="116614" custRadScaleRad="136796" custRadScaleInc="-344510">
        <dgm:presLayoutVars>
          <dgm:bulletEnabled val="1"/>
        </dgm:presLayoutVars>
      </dgm:prSet>
      <dgm:spPr/>
    </dgm:pt>
    <dgm:pt modelId="{C0D229E1-9D4D-4207-BD99-AF6DB9A8DF6A}" type="pres">
      <dgm:prSet presAssocID="{66F04A16-D5FD-4EA2-9995-66AB7982D078}" presName="parTrans" presStyleLbl="bgSibTrans2D1" presStyleIdx="6" presStyleCnt="9"/>
      <dgm:spPr/>
    </dgm:pt>
    <dgm:pt modelId="{95AD40F2-C923-4285-859F-1B7F995B85E1}" type="pres">
      <dgm:prSet presAssocID="{4BC557E7-73D6-46E5-BEBC-EEDB32B7CE7D}" presName="node" presStyleLbl="node1" presStyleIdx="6" presStyleCnt="9" custScaleX="120373" custRadScaleRad="121114" custRadScaleInc="15734">
        <dgm:presLayoutVars>
          <dgm:bulletEnabled val="1"/>
        </dgm:presLayoutVars>
      </dgm:prSet>
      <dgm:spPr/>
    </dgm:pt>
    <dgm:pt modelId="{65BF1261-8F31-4945-83AA-7E1518458FE5}" type="pres">
      <dgm:prSet presAssocID="{2FEFC38B-DFBF-4047-BE18-8F1702B824F3}" presName="parTrans" presStyleLbl="bgSibTrans2D1" presStyleIdx="7" presStyleCnt="9" custLinFactNeighborX="3495" custLinFactNeighborY="17242"/>
      <dgm:spPr/>
    </dgm:pt>
    <dgm:pt modelId="{4BB0D5DE-AE8D-4F60-91B3-8D13247D652A}" type="pres">
      <dgm:prSet presAssocID="{6F1411CC-65C3-4F9D-8BD4-5572878E3598}" presName="node" presStyleLbl="node1" presStyleIdx="7" presStyleCnt="9" custScaleX="110900" custScaleY="138575" custRadScaleRad="107100" custRadScaleInc="-20236">
        <dgm:presLayoutVars>
          <dgm:bulletEnabled val="1"/>
        </dgm:presLayoutVars>
      </dgm:prSet>
      <dgm:spPr/>
    </dgm:pt>
    <dgm:pt modelId="{FD610734-9280-43B7-83B0-F0EE26D69356}" type="pres">
      <dgm:prSet presAssocID="{F180B28B-4F58-4D20-8623-B0133022401A}" presName="parTrans" presStyleLbl="bgSibTrans2D1" presStyleIdx="8" presStyleCnt="9" custLinFactNeighborX="2956" custLinFactNeighborY="5747"/>
      <dgm:spPr/>
    </dgm:pt>
    <dgm:pt modelId="{7E92CBEB-2025-41E7-8D26-19C07FEDCE18}" type="pres">
      <dgm:prSet presAssocID="{51E1B706-AFD7-432F-B773-CBB8B3B84D44}" presName="node" presStyleLbl="node1" presStyleIdx="8" presStyleCnt="9" custScaleX="139081" custScaleY="225354" custRadScaleRad="97370" custRadScaleInc="-4439">
        <dgm:presLayoutVars>
          <dgm:bulletEnabled val="1"/>
        </dgm:presLayoutVars>
      </dgm:prSet>
      <dgm:spPr/>
    </dgm:pt>
  </dgm:ptLst>
  <dgm:cxnLst>
    <dgm:cxn modelId="{7C069923-0350-415E-8FB6-2AE8B2CBB326}" srcId="{5A410860-10F8-464B-B097-9200B847F75F}" destId="{6F1411CC-65C3-4F9D-8BD4-5572878E3598}" srcOrd="7" destOrd="0" parTransId="{2FEFC38B-DFBF-4047-BE18-8F1702B824F3}" sibTransId="{A11111CC-70CE-4FCC-B0CA-DED91353151B}"/>
    <dgm:cxn modelId="{243FCA2C-484E-4F02-8027-FAEF4684A277}" srcId="{5A410860-10F8-464B-B097-9200B847F75F}" destId="{51E1B706-AFD7-432F-B773-CBB8B3B84D44}" srcOrd="8" destOrd="0" parTransId="{F180B28B-4F58-4D20-8623-B0133022401A}" sibTransId="{E7E6276E-6187-404B-9389-0CB280349201}"/>
    <dgm:cxn modelId="{9F871F31-977A-4C23-AE8A-D1FD5DA58D76}" srcId="{5A410860-10F8-464B-B097-9200B847F75F}" destId="{50C83186-6832-4576-8A7A-1166E20014EA}" srcOrd="5" destOrd="0" parTransId="{96053F22-CF01-4E1A-A47F-56DAF41DE467}" sibTransId="{0E9DC15A-5522-42E9-BFFD-4DAC756FF9F5}"/>
    <dgm:cxn modelId="{16F8235E-CAFD-4EEC-BF62-822F2014FC31}" type="presOf" srcId="{6F1411CC-65C3-4F9D-8BD4-5572878E3598}" destId="{4BB0D5DE-AE8D-4F60-91B3-8D13247D652A}" srcOrd="0" destOrd="0" presId="urn:microsoft.com/office/officeart/2005/8/layout/radial4"/>
    <dgm:cxn modelId="{4F061E61-65CC-43FB-96E7-91EBC4062453}" type="presOf" srcId="{2C641997-1B4B-4A41-A0E3-BFCA808945B2}" destId="{100269AA-3AEE-48E4-AB1C-4B9C169005AB}" srcOrd="0" destOrd="0" presId="urn:microsoft.com/office/officeart/2005/8/layout/radial4"/>
    <dgm:cxn modelId="{FA346C44-B299-4BCE-9E55-A8B132576461}" type="presOf" srcId="{5A410860-10F8-464B-B097-9200B847F75F}" destId="{00303D41-1A35-4DA3-8C4B-6DF3F7852781}" srcOrd="0" destOrd="0" presId="urn:microsoft.com/office/officeart/2005/8/layout/radial4"/>
    <dgm:cxn modelId="{416C7946-3D13-4833-8939-CF6916E9DD14}" type="presOf" srcId="{51E1B706-AFD7-432F-B773-CBB8B3B84D44}" destId="{7E92CBEB-2025-41E7-8D26-19C07FEDCE18}" srcOrd="0" destOrd="0" presId="urn:microsoft.com/office/officeart/2005/8/layout/radial4"/>
    <dgm:cxn modelId="{C50DA96D-2FD8-4FE5-A8BE-1D862565DD76}" type="presOf" srcId="{5294EECE-3229-4C3F-9147-3A1D40E11B95}" destId="{2053F569-5264-4BD3-9C7E-3617F580904A}" srcOrd="0" destOrd="0" presId="urn:microsoft.com/office/officeart/2005/8/layout/radial4"/>
    <dgm:cxn modelId="{DDD9FD55-88A4-4C1E-811D-2077A47E38E1}" type="presOf" srcId="{B2694501-EE01-49AF-BC12-8EC8E365C4A0}" destId="{5490B049-AE6F-46AB-AD10-619527B286E0}" srcOrd="0" destOrd="0" presId="urn:microsoft.com/office/officeart/2005/8/layout/radial4"/>
    <dgm:cxn modelId="{DAAC1C86-029B-4D6D-A97B-02E0ABDE3830}" srcId="{5A410860-10F8-464B-B097-9200B847F75F}" destId="{4BC557E7-73D6-46E5-BEBC-EEDB32B7CE7D}" srcOrd="6" destOrd="0" parTransId="{66F04A16-D5FD-4EA2-9995-66AB7982D078}" sibTransId="{D8E8EB42-DE1D-4B22-84AA-049C46094ADF}"/>
    <dgm:cxn modelId="{2A717A8D-B55E-4154-BE02-DD1692D97829}" type="presOf" srcId="{50C83186-6832-4576-8A7A-1166E20014EA}" destId="{99F94B41-B564-4A7E-84DC-F36CFB349FF7}" srcOrd="0" destOrd="0" presId="urn:microsoft.com/office/officeart/2005/8/layout/radial4"/>
    <dgm:cxn modelId="{0D83888F-036A-4468-90B6-7C63BD54EE37}" srcId="{5A410860-10F8-464B-B097-9200B847F75F}" destId="{57645DA6-D197-4478-B581-6FA2DC26C8D7}" srcOrd="2" destOrd="0" parTransId="{5CA6AE6A-AF49-420B-BEC9-E07EF06C563A}" sibTransId="{C24A1E80-927F-4B80-86CD-6DC8EDB9FD1E}"/>
    <dgm:cxn modelId="{2055EB92-67AE-424C-91BB-525A441179DF}" srcId="{5A410860-10F8-464B-B097-9200B847F75F}" destId="{93B2BB74-3E15-4B79-A924-9F4F3AB35327}" srcOrd="1" destOrd="0" parTransId="{2C641997-1B4B-4A41-A0E3-BFCA808945B2}" sibTransId="{BEBD9537-F174-4539-94F4-428A04D74F6F}"/>
    <dgm:cxn modelId="{5F03C197-6B65-4174-98AF-B9872BABBD3B}" type="presOf" srcId="{93B2BB74-3E15-4B79-A924-9F4F3AB35327}" destId="{A24E7DBE-4833-4080-93BE-F03FDBAF1D8F}" srcOrd="0" destOrd="0" presId="urn:microsoft.com/office/officeart/2005/8/layout/radial4"/>
    <dgm:cxn modelId="{799C54A0-389A-4BF2-A75A-8E72E3BED277}" srcId="{5A410860-10F8-464B-B097-9200B847F75F}" destId="{47A281C8-977F-4B4D-BF7A-8977A557A402}" srcOrd="0" destOrd="0" parTransId="{9E5F7B8A-C7E5-49CD-A6FF-C7A177F649F7}" sibTransId="{E1FD6319-7EF9-4EC2-AE74-7A36D9FC5CC6}"/>
    <dgm:cxn modelId="{D348A2A7-1DE6-4C5A-8C84-814C0A6243E7}" type="presOf" srcId="{57645DA6-D197-4478-B581-6FA2DC26C8D7}" destId="{E47388FC-32F1-48D1-A132-2EB0850F2182}" srcOrd="0" destOrd="0" presId="urn:microsoft.com/office/officeart/2005/8/layout/radial4"/>
    <dgm:cxn modelId="{FCDF09B2-8F30-43AF-A43E-B1A1CB60B72E}" type="presOf" srcId="{A739F615-3197-45E0-B156-209C321C8D0D}" destId="{B19C3E4C-E244-44E1-A2F4-623447537277}" srcOrd="0" destOrd="0" presId="urn:microsoft.com/office/officeart/2005/8/layout/radial4"/>
    <dgm:cxn modelId="{2695F1C3-6130-4351-9696-8E6DAE693101}" type="presOf" srcId="{9E5F7B8A-C7E5-49CD-A6FF-C7A177F649F7}" destId="{97B23E1E-1CB1-4F21-8528-4CD5BC6A4C85}" srcOrd="0" destOrd="0" presId="urn:microsoft.com/office/officeart/2005/8/layout/radial4"/>
    <dgm:cxn modelId="{1D3DF0C4-4788-42E7-A1E8-C536A6971BDF}" srcId="{5294EECE-3229-4C3F-9147-3A1D40E11B95}" destId="{5A410860-10F8-464B-B097-9200B847F75F}" srcOrd="0" destOrd="0" parTransId="{85C4991E-6B34-47B0-AF17-695149F5F547}" sibTransId="{41FBE690-CA9F-4141-A8E3-2B0ACB03A4B5}"/>
    <dgm:cxn modelId="{81D752CA-E8C9-48BE-9F58-ECBA9F749048}" srcId="{5A410860-10F8-464B-B097-9200B847F75F}" destId="{7C82D2E9-A05A-492D-A91B-165DA0CC061E}" srcOrd="3" destOrd="0" parTransId="{A739F615-3197-45E0-B156-209C321C8D0D}" sibTransId="{9BCBD2D7-AE66-4D30-B90F-7BA215B209AD}"/>
    <dgm:cxn modelId="{F2BE0ACF-5DB3-4F79-8005-D84C19251911}" type="presOf" srcId="{47A281C8-977F-4B4D-BF7A-8977A557A402}" destId="{31AFDB94-B454-4166-935A-B016E61427FD}" srcOrd="0" destOrd="0" presId="urn:microsoft.com/office/officeart/2005/8/layout/radial4"/>
    <dgm:cxn modelId="{EB758CD5-B30D-4F10-9A4E-7BB6FC30F884}" type="presOf" srcId="{96053F22-CF01-4E1A-A47F-56DAF41DE467}" destId="{3B0C74A2-7A5E-4E96-98BF-112106EB8CF1}" srcOrd="0" destOrd="0" presId="urn:microsoft.com/office/officeart/2005/8/layout/radial4"/>
    <dgm:cxn modelId="{B054C8D9-4A03-4223-8356-721CA84A4E02}" type="presOf" srcId="{A02DF8A4-6163-4530-9E16-1EAA21D25079}" destId="{A72A2BD0-5F2F-4BBD-8454-DDB6A200F51E}" srcOrd="0" destOrd="0" presId="urn:microsoft.com/office/officeart/2005/8/layout/radial4"/>
    <dgm:cxn modelId="{7D88FCDF-F6C6-4A68-9FAC-288A3E4646F8}" type="presOf" srcId="{F180B28B-4F58-4D20-8623-B0133022401A}" destId="{FD610734-9280-43B7-83B0-F0EE26D69356}" srcOrd="0" destOrd="0" presId="urn:microsoft.com/office/officeart/2005/8/layout/radial4"/>
    <dgm:cxn modelId="{88A656E1-6F65-4E35-8CF4-85A6A4117B82}" type="presOf" srcId="{4BC557E7-73D6-46E5-BEBC-EEDB32B7CE7D}" destId="{95AD40F2-C923-4285-859F-1B7F995B85E1}" srcOrd="0" destOrd="0" presId="urn:microsoft.com/office/officeart/2005/8/layout/radial4"/>
    <dgm:cxn modelId="{67D4B0E6-A77B-4E60-8D97-C027901CD81A}" type="presOf" srcId="{66F04A16-D5FD-4EA2-9995-66AB7982D078}" destId="{C0D229E1-9D4D-4207-BD99-AF6DB9A8DF6A}" srcOrd="0" destOrd="0" presId="urn:microsoft.com/office/officeart/2005/8/layout/radial4"/>
    <dgm:cxn modelId="{C2024AE9-A1CE-4EDC-AFCB-310FBB5C2093}" type="presOf" srcId="{5CA6AE6A-AF49-420B-BEC9-E07EF06C563A}" destId="{697D9009-9C6B-479F-BFC2-F919EF377DAF}" srcOrd="0" destOrd="0" presId="urn:microsoft.com/office/officeart/2005/8/layout/radial4"/>
    <dgm:cxn modelId="{470935F0-242B-4CE7-AFD2-0443E3B22CE8}" type="presOf" srcId="{7C82D2E9-A05A-492D-A91B-165DA0CC061E}" destId="{58F34666-6427-45C5-B6CA-1221C3B29CDC}" srcOrd="0" destOrd="0" presId="urn:microsoft.com/office/officeart/2005/8/layout/radial4"/>
    <dgm:cxn modelId="{80DF9AF0-751A-4EB6-AC09-3C922C2F2F66}" type="presOf" srcId="{2FEFC38B-DFBF-4047-BE18-8F1702B824F3}" destId="{65BF1261-8F31-4945-83AA-7E1518458FE5}" srcOrd="0" destOrd="0" presId="urn:microsoft.com/office/officeart/2005/8/layout/radial4"/>
    <dgm:cxn modelId="{4F244AFB-F3F3-4FF1-8814-6052B1D1AC04}" srcId="{5A410860-10F8-464B-B097-9200B847F75F}" destId="{A02DF8A4-6163-4530-9E16-1EAA21D25079}" srcOrd="4" destOrd="0" parTransId="{B2694501-EE01-49AF-BC12-8EC8E365C4A0}" sibTransId="{645626CD-B479-4383-BE1C-DE5B172DBB7B}"/>
    <dgm:cxn modelId="{B786E314-47ED-40F4-B029-C4C5C63259A5}" type="presParOf" srcId="{2053F569-5264-4BD3-9C7E-3617F580904A}" destId="{00303D41-1A35-4DA3-8C4B-6DF3F7852781}" srcOrd="0" destOrd="0" presId="urn:microsoft.com/office/officeart/2005/8/layout/radial4"/>
    <dgm:cxn modelId="{4EFAB073-9465-459F-B7C2-9B55C2FBEBC8}" type="presParOf" srcId="{2053F569-5264-4BD3-9C7E-3617F580904A}" destId="{97B23E1E-1CB1-4F21-8528-4CD5BC6A4C85}" srcOrd="1" destOrd="0" presId="urn:microsoft.com/office/officeart/2005/8/layout/radial4"/>
    <dgm:cxn modelId="{835606A0-1BCA-475F-A2EA-D270055E195D}" type="presParOf" srcId="{2053F569-5264-4BD3-9C7E-3617F580904A}" destId="{31AFDB94-B454-4166-935A-B016E61427FD}" srcOrd="2" destOrd="0" presId="urn:microsoft.com/office/officeart/2005/8/layout/radial4"/>
    <dgm:cxn modelId="{1190E31D-13CA-44DA-9985-690385D5B8E5}" type="presParOf" srcId="{2053F569-5264-4BD3-9C7E-3617F580904A}" destId="{100269AA-3AEE-48E4-AB1C-4B9C169005AB}" srcOrd="3" destOrd="0" presId="urn:microsoft.com/office/officeart/2005/8/layout/radial4"/>
    <dgm:cxn modelId="{18D23603-F7F5-45C9-9447-327CD5C7468A}" type="presParOf" srcId="{2053F569-5264-4BD3-9C7E-3617F580904A}" destId="{A24E7DBE-4833-4080-93BE-F03FDBAF1D8F}" srcOrd="4" destOrd="0" presId="urn:microsoft.com/office/officeart/2005/8/layout/radial4"/>
    <dgm:cxn modelId="{5B6C0FAC-1EB2-4BCD-A495-4E2DBA7FF3A6}" type="presParOf" srcId="{2053F569-5264-4BD3-9C7E-3617F580904A}" destId="{697D9009-9C6B-479F-BFC2-F919EF377DAF}" srcOrd="5" destOrd="0" presId="urn:microsoft.com/office/officeart/2005/8/layout/radial4"/>
    <dgm:cxn modelId="{0589BCC2-8C44-4449-ADA8-6FDDC5C3B140}" type="presParOf" srcId="{2053F569-5264-4BD3-9C7E-3617F580904A}" destId="{E47388FC-32F1-48D1-A132-2EB0850F2182}" srcOrd="6" destOrd="0" presId="urn:microsoft.com/office/officeart/2005/8/layout/radial4"/>
    <dgm:cxn modelId="{B73324B7-A303-4C55-9B27-C98E2E2F715D}" type="presParOf" srcId="{2053F569-5264-4BD3-9C7E-3617F580904A}" destId="{B19C3E4C-E244-44E1-A2F4-623447537277}" srcOrd="7" destOrd="0" presId="urn:microsoft.com/office/officeart/2005/8/layout/radial4"/>
    <dgm:cxn modelId="{A283BAEE-F55C-425F-B20E-701BA3D0720F}" type="presParOf" srcId="{2053F569-5264-4BD3-9C7E-3617F580904A}" destId="{58F34666-6427-45C5-B6CA-1221C3B29CDC}" srcOrd="8" destOrd="0" presId="urn:microsoft.com/office/officeart/2005/8/layout/radial4"/>
    <dgm:cxn modelId="{5F2B74E6-1023-4B3D-92D4-D0C25B53C231}" type="presParOf" srcId="{2053F569-5264-4BD3-9C7E-3617F580904A}" destId="{5490B049-AE6F-46AB-AD10-619527B286E0}" srcOrd="9" destOrd="0" presId="urn:microsoft.com/office/officeart/2005/8/layout/radial4"/>
    <dgm:cxn modelId="{3A0E4533-0322-4D66-A38C-138BC4908717}" type="presParOf" srcId="{2053F569-5264-4BD3-9C7E-3617F580904A}" destId="{A72A2BD0-5F2F-4BBD-8454-DDB6A200F51E}" srcOrd="10" destOrd="0" presId="urn:microsoft.com/office/officeart/2005/8/layout/radial4"/>
    <dgm:cxn modelId="{06E9CDF8-8887-4085-B818-78A75C5DE264}" type="presParOf" srcId="{2053F569-5264-4BD3-9C7E-3617F580904A}" destId="{3B0C74A2-7A5E-4E96-98BF-112106EB8CF1}" srcOrd="11" destOrd="0" presId="urn:microsoft.com/office/officeart/2005/8/layout/radial4"/>
    <dgm:cxn modelId="{025C1176-761C-4B27-8CDA-8445E278C91B}" type="presParOf" srcId="{2053F569-5264-4BD3-9C7E-3617F580904A}" destId="{99F94B41-B564-4A7E-84DC-F36CFB349FF7}" srcOrd="12" destOrd="0" presId="urn:microsoft.com/office/officeart/2005/8/layout/radial4"/>
    <dgm:cxn modelId="{636AED38-8B2B-4344-86B2-B7BFCC653274}" type="presParOf" srcId="{2053F569-5264-4BD3-9C7E-3617F580904A}" destId="{C0D229E1-9D4D-4207-BD99-AF6DB9A8DF6A}" srcOrd="13" destOrd="0" presId="urn:microsoft.com/office/officeart/2005/8/layout/radial4"/>
    <dgm:cxn modelId="{52EC68E4-1F7B-4E5A-9D74-81384F79EC47}" type="presParOf" srcId="{2053F569-5264-4BD3-9C7E-3617F580904A}" destId="{95AD40F2-C923-4285-859F-1B7F995B85E1}" srcOrd="14" destOrd="0" presId="urn:microsoft.com/office/officeart/2005/8/layout/radial4"/>
    <dgm:cxn modelId="{FBD718FD-91F7-4BBE-98AA-A7978B34248F}" type="presParOf" srcId="{2053F569-5264-4BD3-9C7E-3617F580904A}" destId="{65BF1261-8F31-4945-83AA-7E1518458FE5}" srcOrd="15" destOrd="0" presId="urn:microsoft.com/office/officeart/2005/8/layout/radial4"/>
    <dgm:cxn modelId="{91BAFD60-03B7-470A-A6F6-C2C6DF5943DA}" type="presParOf" srcId="{2053F569-5264-4BD3-9C7E-3617F580904A}" destId="{4BB0D5DE-AE8D-4F60-91B3-8D13247D652A}" srcOrd="16" destOrd="0" presId="urn:microsoft.com/office/officeart/2005/8/layout/radial4"/>
    <dgm:cxn modelId="{994EA71B-FF9B-48DF-8785-8B585B59A2F7}" type="presParOf" srcId="{2053F569-5264-4BD3-9C7E-3617F580904A}" destId="{FD610734-9280-43B7-83B0-F0EE26D69356}" srcOrd="17" destOrd="0" presId="urn:microsoft.com/office/officeart/2005/8/layout/radial4"/>
    <dgm:cxn modelId="{C2C7F68D-2591-4DAD-AED1-284E776D3936}" type="presParOf" srcId="{2053F569-5264-4BD3-9C7E-3617F580904A}" destId="{7E92CBEB-2025-41E7-8D26-19C07FEDCE18}"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03D41-1A35-4DA3-8C4B-6DF3F7852781}">
      <dsp:nvSpPr>
        <dsp:cNvPr id="0" name=""/>
        <dsp:cNvSpPr/>
      </dsp:nvSpPr>
      <dsp:spPr>
        <a:xfrm>
          <a:off x="3051755" y="3198955"/>
          <a:ext cx="1818116" cy="172584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Personne âgée ou en situation de handicap</a:t>
          </a:r>
        </a:p>
        <a:p>
          <a:pPr marL="0" lvl="0" indent="0" algn="ctr" defTabSz="711200">
            <a:lnSpc>
              <a:spcPct val="90000"/>
            </a:lnSpc>
            <a:spcBef>
              <a:spcPct val="0"/>
            </a:spcBef>
            <a:spcAft>
              <a:spcPct val="35000"/>
            </a:spcAft>
            <a:buNone/>
          </a:pPr>
          <a:r>
            <a:rPr lang="fr-FR" sz="1600" kern="1200" dirty="0"/>
            <a:t>à domicile</a:t>
          </a:r>
        </a:p>
      </dsp:txBody>
      <dsp:txXfrm>
        <a:off x="3318012" y="3451698"/>
        <a:ext cx="1285602" cy="1220354"/>
      </dsp:txXfrm>
    </dsp:sp>
    <dsp:sp modelId="{97B23E1E-1CB1-4F21-8528-4CD5BC6A4C85}">
      <dsp:nvSpPr>
        <dsp:cNvPr id="0" name=""/>
        <dsp:cNvSpPr/>
      </dsp:nvSpPr>
      <dsp:spPr>
        <a:xfrm rot="10851360">
          <a:off x="735020" y="3815037"/>
          <a:ext cx="2189549"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AFDB94-B454-4166-935A-B016E61427FD}">
      <dsp:nvSpPr>
        <dsp:cNvPr id="0" name=""/>
        <dsp:cNvSpPr/>
      </dsp:nvSpPr>
      <dsp:spPr>
        <a:xfrm>
          <a:off x="207077" y="3591227"/>
          <a:ext cx="1056132" cy="8449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fr-FR" sz="800" kern="1200" dirty="0"/>
            <a:t>CCAS</a:t>
          </a:r>
        </a:p>
        <a:p>
          <a:pPr marL="0" lvl="0" indent="0" algn="ctr" defTabSz="355600">
            <a:lnSpc>
              <a:spcPct val="90000"/>
            </a:lnSpc>
            <a:spcBef>
              <a:spcPct val="0"/>
            </a:spcBef>
            <a:spcAft>
              <a:spcPct val="35000"/>
            </a:spcAft>
            <a:buNone/>
          </a:pPr>
          <a:r>
            <a:rPr lang="fr-FR" sz="800" kern="1200" dirty="0"/>
            <a:t>Centre Communal d’Action Sociale</a:t>
          </a:r>
        </a:p>
        <a:p>
          <a:pPr marL="0" lvl="0" indent="0" algn="ctr" defTabSz="355600">
            <a:lnSpc>
              <a:spcPct val="90000"/>
            </a:lnSpc>
            <a:spcBef>
              <a:spcPct val="0"/>
            </a:spcBef>
            <a:spcAft>
              <a:spcPct val="35000"/>
            </a:spcAft>
            <a:buNone/>
          </a:pPr>
          <a:r>
            <a:rPr lang="fr-FR" sz="800" kern="1200" dirty="0"/>
            <a:t>(Portage repas…)</a:t>
          </a:r>
        </a:p>
      </dsp:txBody>
      <dsp:txXfrm>
        <a:off x="231823" y="3615973"/>
        <a:ext cx="1006640" cy="795413"/>
      </dsp:txXfrm>
    </dsp:sp>
    <dsp:sp modelId="{100269AA-3AEE-48E4-AB1C-4B9C169005AB}">
      <dsp:nvSpPr>
        <dsp:cNvPr id="0" name=""/>
        <dsp:cNvSpPr/>
      </dsp:nvSpPr>
      <dsp:spPr>
        <a:xfrm rot="12281287">
          <a:off x="506342" y="2860498"/>
          <a:ext cx="2617513"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4E7DBE-4833-4080-93BE-F03FDBAF1D8F}">
      <dsp:nvSpPr>
        <dsp:cNvPr id="0" name=""/>
        <dsp:cNvSpPr/>
      </dsp:nvSpPr>
      <dsp:spPr>
        <a:xfrm>
          <a:off x="0" y="1823229"/>
          <a:ext cx="1251938" cy="141125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MAIA</a:t>
          </a:r>
        </a:p>
        <a:p>
          <a:pPr marL="0" lvl="0" indent="0" algn="ctr" defTabSz="444500">
            <a:lnSpc>
              <a:spcPct val="90000"/>
            </a:lnSpc>
            <a:spcBef>
              <a:spcPct val="0"/>
            </a:spcBef>
            <a:spcAft>
              <a:spcPct val="35000"/>
            </a:spcAft>
            <a:buNone/>
          </a:pPr>
          <a:r>
            <a:rPr lang="fr-FR" sz="1000" kern="1200" dirty="0"/>
            <a:t>Méthode d’Action  pour l’Intégration des services d’Aide  et de soins dans le champ de l’autonomie.</a:t>
          </a:r>
        </a:p>
      </dsp:txBody>
      <dsp:txXfrm>
        <a:off x="36668" y="1859897"/>
        <a:ext cx="1178602" cy="1337918"/>
      </dsp:txXfrm>
    </dsp:sp>
    <dsp:sp modelId="{697D9009-9C6B-479F-BFC2-F919EF377DAF}">
      <dsp:nvSpPr>
        <dsp:cNvPr id="0" name=""/>
        <dsp:cNvSpPr/>
      </dsp:nvSpPr>
      <dsp:spPr>
        <a:xfrm rot="16640592">
          <a:off x="3039266" y="1657571"/>
          <a:ext cx="2407362"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388FC-32F1-48D1-A132-2EB0850F2182}">
      <dsp:nvSpPr>
        <dsp:cNvPr id="0" name=""/>
        <dsp:cNvSpPr/>
      </dsp:nvSpPr>
      <dsp:spPr>
        <a:xfrm>
          <a:off x="3822135" y="111131"/>
          <a:ext cx="1149314" cy="113525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SPASAD</a:t>
          </a:r>
        </a:p>
        <a:p>
          <a:pPr marL="0" lvl="0" indent="0" algn="ctr" defTabSz="444500">
            <a:lnSpc>
              <a:spcPct val="90000"/>
            </a:lnSpc>
            <a:spcBef>
              <a:spcPct val="0"/>
            </a:spcBef>
            <a:spcAft>
              <a:spcPct val="35000"/>
            </a:spcAft>
            <a:buNone/>
          </a:pPr>
          <a:r>
            <a:rPr lang="fr-FR" sz="1000" kern="1200" dirty="0"/>
            <a:t>Service Polyvalent d’aide et de soins à domicile</a:t>
          </a:r>
        </a:p>
        <a:p>
          <a:pPr marL="0" lvl="0" indent="0" algn="ctr" defTabSz="444500">
            <a:lnSpc>
              <a:spcPct val="90000"/>
            </a:lnSpc>
            <a:spcBef>
              <a:spcPct val="0"/>
            </a:spcBef>
            <a:spcAft>
              <a:spcPct val="35000"/>
            </a:spcAft>
            <a:buNone/>
          </a:pPr>
          <a:r>
            <a:rPr lang="fr-FR" sz="1000" kern="1200" dirty="0"/>
            <a:t>(SAAD+SSIAD)</a:t>
          </a:r>
        </a:p>
      </dsp:txBody>
      <dsp:txXfrm>
        <a:off x="3855386" y="144382"/>
        <a:ext cx="1082812" cy="1068755"/>
      </dsp:txXfrm>
    </dsp:sp>
    <dsp:sp modelId="{B19C3E4C-E244-44E1-A2F4-623447537277}">
      <dsp:nvSpPr>
        <dsp:cNvPr id="0" name=""/>
        <dsp:cNvSpPr/>
      </dsp:nvSpPr>
      <dsp:spPr>
        <a:xfrm rot="15056436">
          <a:off x="1883109" y="1587400"/>
          <a:ext cx="2712819"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F34666-6427-45C5-B6CA-1221C3B29CDC}">
      <dsp:nvSpPr>
        <dsp:cNvPr id="0" name=""/>
        <dsp:cNvSpPr/>
      </dsp:nvSpPr>
      <dsp:spPr>
        <a:xfrm>
          <a:off x="2212039" y="106132"/>
          <a:ext cx="1056132" cy="8449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SSIAD</a:t>
          </a:r>
        </a:p>
        <a:p>
          <a:pPr marL="0" lvl="0" indent="0" algn="ctr" defTabSz="444500">
            <a:lnSpc>
              <a:spcPct val="90000"/>
            </a:lnSpc>
            <a:spcBef>
              <a:spcPct val="0"/>
            </a:spcBef>
            <a:spcAft>
              <a:spcPct val="35000"/>
            </a:spcAft>
            <a:buNone/>
          </a:pPr>
          <a:r>
            <a:rPr lang="fr-FR" sz="1000" kern="1200" dirty="0"/>
            <a:t>Services de Soins Infirmiers  A Domicile</a:t>
          </a:r>
        </a:p>
      </dsp:txBody>
      <dsp:txXfrm>
        <a:off x="2236785" y="130878"/>
        <a:ext cx="1006640" cy="795413"/>
      </dsp:txXfrm>
    </dsp:sp>
    <dsp:sp modelId="{5490B049-AE6F-46AB-AD10-619527B286E0}">
      <dsp:nvSpPr>
        <dsp:cNvPr id="0" name=""/>
        <dsp:cNvSpPr/>
      </dsp:nvSpPr>
      <dsp:spPr>
        <a:xfrm rot="17848068">
          <a:off x="3656675" y="1630459"/>
          <a:ext cx="2912699"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2A2BD0-5F2F-4BBD-8454-DDB6A200F51E}">
      <dsp:nvSpPr>
        <dsp:cNvPr id="0" name=""/>
        <dsp:cNvSpPr/>
      </dsp:nvSpPr>
      <dsp:spPr>
        <a:xfrm>
          <a:off x="5149296" y="130828"/>
          <a:ext cx="1270938" cy="8449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SAAD</a:t>
          </a:r>
        </a:p>
        <a:p>
          <a:pPr marL="0" lvl="0" indent="0" algn="ctr" defTabSz="444500">
            <a:lnSpc>
              <a:spcPct val="90000"/>
            </a:lnSpc>
            <a:spcBef>
              <a:spcPct val="0"/>
            </a:spcBef>
            <a:spcAft>
              <a:spcPct val="35000"/>
            </a:spcAft>
            <a:buNone/>
          </a:pPr>
          <a:r>
            <a:rPr lang="fr-FR" sz="1000" kern="1200" dirty="0"/>
            <a:t>Service d’Aide et d’Accompagnement à Domicile</a:t>
          </a:r>
        </a:p>
      </dsp:txBody>
      <dsp:txXfrm>
        <a:off x="5174042" y="155574"/>
        <a:ext cx="1221446" cy="795413"/>
      </dsp:txXfrm>
    </dsp:sp>
    <dsp:sp modelId="{3B0C74A2-7A5E-4E96-98BF-112106EB8CF1}">
      <dsp:nvSpPr>
        <dsp:cNvPr id="0" name=""/>
        <dsp:cNvSpPr/>
      </dsp:nvSpPr>
      <dsp:spPr>
        <a:xfrm rot="13452646">
          <a:off x="206756" y="1744820"/>
          <a:ext cx="3679775"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94B41-B564-4A7E-84DC-F36CFB349FF7}">
      <dsp:nvSpPr>
        <dsp:cNvPr id="0" name=""/>
        <dsp:cNvSpPr/>
      </dsp:nvSpPr>
      <dsp:spPr>
        <a:xfrm>
          <a:off x="0" y="236375"/>
          <a:ext cx="1069692" cy="98527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CLIC</a:t>
          </a:r>
        </a:p>
        <a:p>
          <a:pPr marL="0" lvl="0" indent="0" algn="ctr" defTabSz="444500">
            <a:lnSpc>
              <a:spcPct val="90000"/>
            </a:lnSpc>
            <a:spcBef>
              <a:spcPct val="0"/>
            </a:spcBef>
            <a:spcAft>
              <a:spcPct val="35000"/>
            </a:spcAft>
            <a:buNone/>
          </a:pPr>
          <a:r>
            <a:rPr lang="fr-FR" sz="1000" kern="1200" dirty="0"/>
            <a:t>Centre Locaux d’Informations et de Coordination gérontologique </a:t>
          </a:r>
        </a:p>
      </dsp:txBody>
      <dsp:txXfrm>
        <a:off x="28858" y="265233"/>
        <a:ext cx="1011976" cy="927562"/>
      </dsp:txXfrm>
    </dsp:sp>
    <dsp:sp modelId="{C0D229E1-9D4D-4207-BD99-AF6DB9A8DF6A}">
      <dsp:nvSpPr>
        <dsp:cNvPr id="0" name=""/>
        <dsp:cNvSpPr/>
      </dsp:nvSpPr>
      <dsp:spPr>
        <a:xfrm rot="19088808">
          <a:off x="4352051" y="2060993"/>
          <a:ext cx="3204870"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D40F2-C923-4285-859F-1B7F995B85E1}">
      <dsp:nvSpPr>
        <dsp:cNvPr id="0" name=""/>
        <dsp:cNvSpPr/>
      </dsp:nvSpPr>
      <dsp:spPr>
        <a:xfrm>
          <a:off x="6512422" y="784355"/>
          <a:ext cx="1271297" cy="844905"/>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SAVS</a:t>
          </a:r>
        </a:p>
        <a:p>
          <a:pPr marL="0" lvl="0" indent="0" algn="ctr" defTabSz="444500">
            <a:lnSpc>
              <a:spcPct val="90000"/>
            </a:lnSpc>
            <a:spcBef>
              <a:spcPct val="0"/>
            </a:spcBef>
            <a:spcAft>
              <a:spcPct val="35000"/>
            </a:spcAft>
            <a:buNone/>
          </a:pPr>
          <a:r>
            <a:rPr lang="fr-FR" sz="1000" kern="1200" dirty="0"/>
            <a:t>Service d’Accompagnement à la Vie Sociale</a:t>
          </a:r>
        </a:p>
      </dsp:txBody>
      <dsp:txXfrm>
        <a:off x="6537168" y="809101"/>
        <a:ext cx="1221805" cy="795413"/>
      </dsp:txXfrm>
    </dsp:sp>
    <dsp:sp modelId="{65BF1261-8F31-4945-83AA-7E1518458FE5}">
      <dsp:nvSpPr>
        <dsp:cNvPr id="0" name=""/>
        <dsp:cNvSpPr/>
      </dsp:nvSpPr>
      <dsp:spPr>
        <a:xfrm rot="20007168">
          <a:off x="4858748" y="2839031"/>
          <a:ext cx="2725992"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B0D5DE-AE8D-4F60-91B3-8D13247D652A}">
      <dsp:nvSpPr>
        <dsp:cNvPr id="0" name=""/>
        <dsp:cNvSpPr/>
      </dsp:nvSpPr>
      <dsp:spPr>
        <a:xfrm>
          <a:off x="6760137" y="1785304"/>
          <a:ext cx="1171250" cy="1170827"/>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SAMSAH</a:t>
          </a:r>
        </a:p>
        <a:p>
          <a:pPr marL="0" lvl="0" indent="0" algn="ctr" defTabSz="444500">
            <a:lnSpc>
              <a:spcPct val="90000"/>
            </a:lnSpc>
            <a:spcBef>
              <a:spcPct val="0"/>
            </a:spcBef>
            <a:spcAft>
              <a:spcPct val="35000"/>
            </a:spcAft>
            <a:buNone/>
          </a:pPr>
          <a:r>
            <a:rPr lang="fr-FR" sz="1000" kern="1200" dirty="0"/>
            <a:t>Service d’Accompagnement Medico Social pour Adultes Handicapés</a:t>
          </a:r>
        </a:p>
      </dsp:txBody>
      <dsp:txXfrm>
        <a:off x="6794429" y="1819596"/>
        <a:ext cx="1102666" cy="1102243"/>
      </dsp:txXfrm>
    </dsp:sp>
    <dsp:sp modelId="{FD610734-9280-43B7-83B0-F0EE26D69356}">
      <dsp:nvSpPr>
        <dsp:cNvPr id="0" name=""/>
        <dsp:cNvSpPr/>
      </dsp:nvSpPr>
      <dsp:spPr>
        <a:xfrm rot="21546732">
          <a:off x="5079503" y="3836816"/>
          <a:ext cx="2391877" cy="4299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92CBEB-2025-41E7-8D26-19C07FEDCE18}">
      <dsp:nvSpPr>
        <dsp:cNvPr id="0" name=""/>
        <dsp:cNvSpPr/>
      </dsp:nvSpPr>
      <dsp:spPr>
        <a:xfrm>
          <a:off x="6666094" y="3056558"/>
          <a:ext cx="1468878" cy="1904028"/>
        </a:xfrm>
        <a:prstGeom prst="roundRect">
          <a:avLst>
            <a:gd name="adj" fmla="val 10000"/>
          </a:avLst>
        </a:prstGeom>
        <a:solidFill>
          <a:srgbClr val="FFC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fr-FR" sz="1100" kern="1200" dirty="0"/>
            <a:t>PCPE</a:t>
          </a:r>
        </a:p>
        <a:p>
          <a:pPr marL="0" lvl="0" indent="0" algn="ctr" defTabSz="488950">
            <a:lnSpc>
              <a:spcPct val="90000"/>
            </a:lnSpc>
            <a:spcBef>
              <a:spcPct val="0"/>
            </a:spcBef>
            <a:spcAft>
              <a:spcPct val="35000"/>
            </a:spcAft>
            <a:buNone/>
          </a:pPr>
          <a:r>
            <a:rPr lang="fr-FR" sz="1100" kern="1200" dirty="0"/>
            <a:t>Enfants/Adultes</a:t>
          </a:r>
        </a:p>
        <a:p>
          <a:pPr marL="0" lvl="0" indent="0" algn="ctr" defTabSz="488950">
            <a:lnSpc>
              <a:spcPct val="90000"/>
            </a:lnSpc>
            <a:spcBef>
              <a:spcPct val="0"/>
            </a:spcBef>
            <a:spcAft>
              <a:spcPct val="35000"/>
            </a:spcAft>
            <a:buNone/>
          </a:pPr>
          <a:r>
            <a:rPr lang="fr-FR" sz="1100" kern="1200" dirty="0"/>
            <a:t>Pole de compétence et de prestation externalisé</a:t>
          </a:r>
        </a:p>
        <a:p>
          <a:pPr marL="0" lvl="0" indent="0" algn="ctr" defTabSz="488950">
            <a:lnSpc>
              <a:spcPct val="90000"/>
            </a:lnSpc>
            <a:spcBef>
              <a:spcPct val="0"/>
            </a:spcBef>
            <a:spcAft>
              <a:spcPct val="35000"/>
            </a:spcAft>
            <a:buNone/>
          </a:pPr>
          <a:r>
            <a:rPr lang="fr-FR" sz="1100" kern="1200" dirty="0"/>
            <a:t>(Coordination et intervention à domicile) </a:t>
          </a:r>
        </a:p>
      </dsp:txBody>
      <dsp:txXfrm>
        <a:off x="6709116" y="3099580"/>
        <a:ext cx="1382834" cy="181798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1B2A611-F0D9-4B36-BD78-5E3330535969}" type="datetimeFigureOut">
              <a:rPr lang="fr-FR" smtClean="0"/>
              <a:t>03/09/2024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30BB36B2-E0CA-4219-84BA-62E6B526F712}" type="slidenum">
              <a:rPr lang="fr-FR" smtClean="0"/>
              <a:t>‹N°›</a:t>
            </a:fld>
            <a:endParaRPr lang="fr-FR"/>
          </a:p>
        </p:txBody>
      </p:sp>
    </p:spTree>
    <p:extLst>
      <p:ext uri="{BB962C8B-B14F-4D97-AF65-F5344CB8AC3E}">
        <p14:creationId xmlns:p14="http://schemas.microsoft.com/office/powerpoint/2010/main" val="268801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 domicile est le lieu de l’intimité de la famille et de ses membres mais il n’est pas le lieu exclusif</a:t>
            </a:r>
          </a:p>
          <a:p>
            <a:r>
              <a:rPr lang="fr-FR" sz="1200" b="0" i="0" u="none" strike="noStrike" kern="1200" baseline="0" dirty="0">
                <a:solidFill>
                  <a:schemeClr val="tx1"/>
                </a:solidFill>
                <a:latin typeface="+mn-lt"/>
                <a:ea typeface="+mn-ea"/>
                <a:cs typeface="+mn-cs"/>
              </a:rPr>
              <a:t>où se vit cette intimité.</a:t>
            </a:r>
          </a:p>
          <a:p>
            <a:r>
              <a:rPr lang="fr-FR" sz="1200" b="0" i="0" u="none" strike="noStrike" kern="1200" baseline="0" dirty="0">
                <a:solidFill>
                  <a:schemeClr val="tx1"/>
                </a:solidFill>
                <a:latin typeface="+mn-lt"/>
                <a:ea typeface="+mn-ea"/>
                <a:cs typeface="+mn-cs"/>
              </a:rPr>
              <a:t>L’établissement est un lieu public qui n’exclut aucunement le fait qu’il est aussi le lieu d’intimités</a:t>
            </a:r>
          </a:p>
          <a:p>
            <a:r>
              <a:rPr lang="fr-FR" sz="1200" b="0" i="0" u="none" strike="noStrike" kern="1200" baseline="0" dirty="0">
                <a:solidFill>
                  <a:schemeClr val="tx1"/>
                </a:solidFill>
                <a:latin typeface="+mn-lt"/>
                <a:ea typeface="+mn-ea"/>
                <a:cs typeface="+mn-cs"/>
              </a:rPr>
              <a:t>diverses. Tous les espaces ne sont pas accessibles pour tous ou dans n’importe quelles conditions.</a:t>
            </a:r>
            <a:endParaRPr lang="fr-FR" dirty="0"/>
          </a:p>
        </p:txBody>
      </p:sp>
      <p:sp>
        <p:nvSpPr>
          <p:cNvPr id="4" name="Espace réservé du numéro de diapositive 3"/>
          <p:cNvSpPr>
            <a:spLocks noGrp="1"/>
          </p:cNvSpPr>
          <p:nvPr>
            <p:ph type="sldNum" sz="quarter" idx="10"/>
          </p:nvPr>
        </p:nvSpPr>
        <p:spPr/>
        <p:txBody>
          <a:bodyPr/>
          <a:lstStyle/>
          <a:p>
            <a:fld id="{30BB36B2-E0CA-4219-84BA-62E6B526F712}" type="slidenum">
              <a:rPr lang="fr-FR" smtClean="0"/>
              <a:t>1</a:t>
            </a:fld>
            <a:endParaRPr lang="fr-FR"/>
          </a:p>
        </p:txBody>
      </p:sp>
    </p:spTree>
    <p:extLst>
      <p:ext uri="{BB962C8B-B14F-4D97-AF65-F5344CB8AC3E}">
        <p14:creationId xmlns:p14="http://schemas.microsoft.com/office/powerpoint/2010/main" val="339548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10</a:t>
            </a:fld>
            <a:endParaRPr lang="fr-FR"/>
          </a:p>
        </p:txBody>
      </p:sp>
    </p:spTree>
    <p:extLst>
      <p:ext uri="{BB962C8B-B14F-4D97-AF65-F5344CB8AC3E}">
        <p14:creationId xmlns:p14="http://schemas.microsoft.com/office/powerpoint/2010/main" val="408548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11</a:t>
            </a:fld>
            <a:endParaRPr lang="fr-FR"/>
          </a:p>
        </p:txBody>
      </p:sp>
    </p:spTree>
    <p:extLst>
      <p:ext uri="{BB962C8B-B14F-4D97-AF65-F5344CB8AC3E}">
        <p14:creationId xmlns:p14="http://schemas.microsoft.com/office/powerpoint/2010/main" val="65306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12</a:t>
            </a:fld>
            <a:endParaRPr lang="fr-FR"/>
          </a:p>
        </p:txBody>
      </p:sp>
    </p:spTree>
    <p:extLst>
      <p:ext uri="{BB962C8B-B14F-4D97-AF65-F5344CB8AC3E}">
        <p14:creationId xmlns:p14="http://schemas.microsoft.com/office/powerpoint/2010/main" val="252027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13</a:t>
            </a:fld>
            <a:endParaRPr lang="fr-FR"/>
          </a:p>
        </p:txBody>
      </p:sp>
    </p:spTree>
    <p:extLst>
      <p:ext uri="{BB962C8B-B14F-4D97-AF65-F5344CB8AC3E}">
        <p14:creationId xmlns:p14="http://schemas.microsoft.com/office/powerpoint/2010/main" val="163977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14</a:t>
            </a:fld>
            <a:endParaRPr lang="fr-FR"/>
          </a:p>
        </p:txBody>
      </p:sp>
    </p:spTree>
    <p:extLst>
      <p:ext uri="{BB962C8B-B14F-4D97-AF65-F5344CB8AC3E}">
        <p14:creationId xmlns:p14="http://schemas.microsoft.com/office/powerpoint/2010/main" val="64980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Les dispositifs d’appui à la coordination des parcours complexes</a:t>
            </a:r>
            <a:r>
              <a:rPr lang="fr-FR" dirty="0"/>
              <a:t> intègrent l’ensemble des dispositifs de coordination existants :</a:t>
            </a:r>
          </a:p>
          <a:p>
            <a:r>
              <a:rPr lang="fr-FR" dirty="0"/>
              <a:t>Les </a:t>
            </a:r>
            <a:r>
              <a:rPr lang="fr-FR" b="1" dirty="0"/>
              <a:t>réseaux de santé</a:t>
            </a:r>
            <a:r>
              <a:rPr lang="fr-FR" dirty="0"/>
              <a:t> ;</a:t>
            </a:r>
          </a:p>
          <a:p>
            <a:r>
              <a:rPr lang="fr-FR" dirty="0"/>
              <a:t>Les </a:t>
            </a:r>
            <a:r>
              <a:rPr lang="fr-FR" b="1" dirty="0"/>
              <a:t>MAIA</a:t>
            </a:r>
            <a:r>
              <a:rPr lang="fr-FR" dirty="0"/>
              <a:t> (méthode d’action pour l’intégration des services d’aide et de soins dans le champ de l’autonomie) ;</a:t>
            </a:r>
          </a:p>
          <a:p>
            <a:r>
              <a:rPr lang="fr-FR" dirty="0"/>
              <a:t>Les </a:t>
            </a:r>
            <a:r>
              <a:rPr lang="fr-FR" b="1" dirty="0"/>
              <a:t>plateformes territoriales d'appui</a:t>
            </a:r>
            <a:r>
              <a:rPr lang="fr-FR" dirty="0"/>
              <a:t> (PTA) ;</a:t>
            </a:r>
          </a:p>
          <a:p>
            <a:r>
              <a:rPr lang="fr-FR" dirty="0"/>
              <a:t>Les</a:t>
            </a:r>
            <a:r>
              <a:rPr lang="fr-FR" b="1" dirty="0"/>
              <a:t> coordinations territoriales d’appui</a:t>
            </a:r>
            <a:r>
              <a:rPr lang="fr-FR" dirty="0"/>
              <a:t> (CTA) de l’expérimentation PAERPA (parcours de santé des personnes âgées en risque de perte d’autonomie.</a:t>
            </a:r>
          </a:p>
          <a:p>
            <a:r>
              <a:rPr lang="fr-FR" dirty="0"/>
              <a:t>Les </a:t>
            </a:r>
            <a:r>
              <a:rPr lang="fr-FR" b="1" dirty="0"/>
              <a:t>centres locaux d’information et de coordination </a:t>
            </a:r>
            <a:r>
              <a:rPr lang="fr-FR" dirty="0"/>
              <a:t>(CLIC) peuvent également rejoindre ce dispositif sur décision du conseil départemental.</a:t>
            </a:r>
          </a:p>
          <a:p>
            <a:r>
              <a:rPr lang="fr-FR" dirty="0"/>
              <a:t>Cette démarche d’unification des dispositifs d’appui à la coordination participe de la volonté de </a:t>
            </a:r>
            <a:r>
              <a:rPr lang="fr-FR" b="1" dirty="0"/>
              <a:t>simplifier et de mieux structurer les parcours des personnes</a:t>
            </a:r>
            <a:r>
              <a:rPr lang="fr-FR" dirty="0"/>
              <a:t>. Jusqu’à présent, au sein d’un même territoire, divers dispositifs venaient en appui des parcours de santé de la population sur des problématiques différentes, limitant ainsi un accès simple, lisible et visible pour les personnes accompagnées. C’est pourquoi il a été décidé de proposer un dispositif unique comme </a:t>
            </a:r>
            <a:r>
              <a:rPr lang="fr-FR" b="1" dirty="0"/>
              <a:t>point d’entrée pour répondre à tous les professionnels, quels que soient la pathologie ou l’âge de la personne qu’ils accompagnent</a:t>
            </a:r>
            <a:r>
              <a:rPr lang="fr-FR" dirty="0"/>
              <a:t>.</a:t>
            </a:r>
          </a:p>
          <a:p>
            <a:r>
              <a:rPr lang="fr-FR" dirty="0"/>
              <a:t>Les missions de ces nouvelles entités sont orientées vers l'</a:t>
            </a:r>
            <a:r>
              <a:rPr lang="fr-FR" b="1" dirty="0"/>
              <a:t>accompagnement de l'ensemble des situations complexes</a:t>
            </a:r>
            <a:r>
              <a:rPr lang="fr-FR" dirty="0"/>
              <a:t>.</a:t>
            </a:r>
          </a:p>
          <a:p>
            <a:r>
              <a:rPr lang="fr-FR" dirty="0"/>
              <a:t>Depuis la fin du mois de juillet 2022, les DAC remplacent donc les dispositifs initiaux. Leur structuration et leur déploiement ont vocation à continuer d’évoluer afin que l’ensemble du territoire national soit couvert à terme.</a:t>
            </a:r>
          </a:p>
          <a:p>
            <a:r>
              <a:rPr lang="fr-FR" dirty="0"/>
              <a:t>3 principales missions ont été définies pour les DAC et précisées par un cadre national d’orientation (CNO) :</a:t>
            </a:r>
          </a:p>
          <a:p>
            <a:r>
              <a:rPr lang="fr-FR" dirty="0"/>
              <a:t>Apporter une r</a:t>
            </a:r>
            <a:r>
              <a:rPr lang="fr-FR" b="1" dirty="0"/>
              <a:t>éponse globale aux demandes d’appui des professionnels</a:t>
            </a:r>
            <a:r>
              <a:rPr lang="fr-FR" dirty="0"/>
              <a:t> : accueil, analyse de la situation de la personne, orientation et mise en relation, accès aux ressources spécialisées, suivi et accompagnement renforcé des situations, planification des prises en charge. Cette mission est réalisée en lien avec le médecin traitant, conformément à son rôle en matière de coordination des soins ;</a:t>
            </a:r>
          </a:p>
          <a:p>
            <a:r>
              <a:rPr lang="fr-FR" dirty="0"/>
              <a:t>Contribuer avec d’autres acteurs et de façon coordonnée à la réponse aux besoins des personnes et de leurs aidants </a:t>
            </a:r>
            <a:r>
              <a:rPr lang="fr-FR" b="1" dirty="0"/>
              <a:t>en matière d’accueil, de repérage de situations à risque, d’information, de conseil, d’orientation, de mise en relation et d’accompagnement</a:t>
            </a:r>
            <a:r>
              <a:rPr lang="fr-FR" dirty="0"/>
              <a:t> ;</a:t>
            </a:r>
          </a:p>
          <a:p>
            <a:r>
              <a:rPr lang="fr-FR" dirty="0"/>
              <a:t>Participer à la </a:t>
            </a:r>
            <a:r>
              <a:rPr lang="fr-FR" b="1" dirty="0"/>
              <a:t>coordination territoriale</a:t>
            </a:r>
            <a:r>
              <a:rPr lang="fr-FR" dirty="0"/>
              <a:t> qui concourt à la </a:t>
            </a:r>
            <a:r>
              <a:rPr lang="fr-FR" b="1" dirty="0"/>
              <a:t>structuration des parcours de santé</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30BB36B2-E0CA-4219-84BA-62E6B526F712}" type="slidenum">
              <a:rPr lang="fr-FR" smtClean="0"/>
              <a:t>15</a:t>
            </a:fld>
            <a:endParaRPr lang="fr-FR"/>
          </a:p>
        </p:txBody>
      </p:sp>
    </p:spTree>
    <p:extLst>
      <p:ext uri="{BB962C8B-B14F-4D97-AF65-F5344CB8AC3E}">
        <p14:creationId xmlns:p14="http://schemas.microsoft.com/office/powerpoint/2010/main" val="202463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16</a:t>
            </a:fld>
            <a:endParaRPr lang="fr-FR"/>
          </a:p>
        </p:txBody>
      </p:sp>
    </p:spTree>
    <p:extLst>
      <p:ext uri="{BB962C8B-B14F-4D97-AF65-F5344CB8AC3E}">
        <p14:creationId xmlns:p14="http://schemas.microsoft.com/office/powerpoint/2010/main" val="1350302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17</a:t>
            </a:fld>
            <a:endParaRPr lang="fr-FR"/>
          </a:p>
        </p:txBody>
      </p:sp>
    </p:spTree>
    <p:extLst>
      <p:ext uri="{BB962C8B-B14F-4D97-AF65-F5344CB8AC3E}">
        <p14:creationId xmlns:p14="http://schemas.microsoft.com/office/powerpoint/2010/main" val="391816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18</a:t>
            </a:fld>
            <a:endParaRPr lang="fr-FR"/>
          </a:p>
        </p:txBody>
      </p:sp>
    </p:spTree>
    <p:extLst>
      <p:ext uri="{BB962C8B-B14F-4D97-AF65-F5344CB8AC3E}">
        <p14:creationId xmlns:p14="http://schemas.microsoft.com/office/powerpoint/2010/main" val="57728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19</a:t>
            </a:fld>
            <a:endParaRPr lang="fr-FR"/>
          </a:p>
        </p:txBody>
      </p:sp>
    </p:spTree>
    <p:extLst>
      <p:ext uri="{BB962C8B-B14F-4D97-AF65-F5344CB8AC3E}">
        <p14:creationId xmlns:p14="http://schemas.microsoft.com/office/powerpoint/2010/main" val="134057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2</a:t>
            </a:fld>
            <a:endParaRPr lang="fr-FR"/>
          </a:p>
        </p:txBody>
      </p:sp>
    </p:spTree>
    <p:extLst>
      <p:ext uri="{BB962C8B-B14F-4D97-AF65-F5344CB8AC3E}">
        <p14:creationId xmlns:p14="http://schemas.microsoft.com/office/powerpoint/2010/main" val="2004524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20</a:t>
            </a:fld>
            <a:endParaRPr lang="fr-FR"/>
          </a:p>
        </p:txBody>
      </p:sp>
    </p:spTree>
    <p:extLst>
      <p:ext uri="{BB962C8B-B14F-4D97-AF65-F5344CB8AC3E}">
        <p14:creationId xmlns:p14="http://schemas.microsoft.com/office/powerpoint/2010/main" val="1606818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21</a:t>
            </a:fld>
            <a:endParaRPr lang="fr-FR"/>
          </a:p>
        </p:txBody>
      </p:sp>
    </p:spTree>
    <p:extLst>
      <p:ext uri="{BB962C8B-B14F-4D97-AF65-F5344CB8AC3E}">
        <p14:creationId xmlns:p14="http://schemas.microsoft.com/office/powerpoint/2010/main" val="211209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Aujourd’hui cette offre de service jugée trop fragmentée entre l’aide et le</a:t>
            </a:r>
            <a:r>
              <a:rPr lang="fr-FR" baseline="0" dirty="0"/>
              <a:t> soin à domicile, est peu lisible pour l’usager et conduit les PA ou leurs aidants à des démarches complexes au quotidien. La division du secteur entre l’aide et les soins entrave également la coordination, pourtant nécessaire, des interventions au domicile des personnes. </a:t>
            </a:r>
          </a:p>
          <a:p>
            <a:r>
              <a:rPr lang="fr-FR" baseline="0" dirty="0"/>
              <a:t>Le modèle de financement des services se sont révélés inadaptés, conduisant à une offre qui ne permet pas de répondre aux besoins des personnes sur l’ensemble du territoire et qui affiche de grandes disparités d’un département à l’autre. </a:t>
            </a:r>
          </a:p>
          <a:p>
            <a:r>
              <a:rPr lang="fr-FR" baseline="0" dirty="0"/>
              <a:t>Face à son constat, création des nouveaux </a:t>
            </a:r>
            <a:r>
              <a:rPr lang="fr-FR" b="1" baseline="0" dirty="0"/>
              <a:t>services autonomie à domicile</a:t>
            </a:r>
            <a:r>
              <a:rPr lang="fr-FR" baseline="0" dirty="0"/>
              <a:t>. </a:t>
            </a:r>
          </a:p>
          <a:p>
            <a:endParaRPr lang="fr-FR" dirty="0"/>
          </a:p>
        </p:txBody>
      </p:sp>
      <p:sp>
        <p:nvSpPr>
          <p:cNvPr id="4" name="Espace réservé du numéro de diapositive 3"/>
          <p:cNvSpPr>
            <a:spLocks noGrp="1"/>
          </p:cNvSpPr>
          <p:nvPr>
            <p:ph type="sldNum" sz="quarter" idx="10"/>
          </p:nvPr>
        </p:nvSpPr>
        <p:spPr/>
        <p:txBody>
          <a:bodyPr/>
          <a:lstStyle/>
          <a:p>
            <a:fld id="{30BB36B2-E0CA-4219-84BA-62E6B526F712}" type="slidenum">
              <a:rPr lang="fr-FR" smtClean="0"/>
              <a:t>22</a:t>
            </a:fld>
            <a:endParaRPr lang="fr-FR"/>
          </a:p>
        </p:txBody>
      </p:sp>
    </p:spTree>
    <p:extLst>
      <p:ext uri="{BB962C8B-B14F-4D97-AF65-F5344CB8AC3E}">
        <p14:creationId xmlns:p14="http://schemas.microsoft.com/office/powerpoint/2010/main" val="3716701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23</a:t>
            </a:fld>
            <a:endParaRPr lang="fr-FR"/>
          </a:p>
        </p:txBody>
      </p:sp>
    </p:spTree>
    <p:extLst>
      <p:ext uri="{BB962C8B-B14F-4D97-AF65-F5344CB8AC3E}">
        <p14:creationId xmlns:p14="http://schemas.microsoft.com/office/powerpoint/2010/main" val="147824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3</a:t>
            </a:fld>
            <a:endParaRPr lang="fr-FR"/>
          </a:p>
        </p:txBody>
      </p:sp>
    </p:spTree>
    <p:extLst>
      <p:ext uri="{BB962C8B-B14F-4D97-AF65-F5344CB8AC3E}">
        <p14:creationId xmlns:p14="http://schemas.microsoft.com/office/powerpoint/2010/main" val="21120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4</a:t>
            </a:fld>
            <a:endParaRPr lang="fr-FR"/>
          </a:p>
        </p:txBody>
      </p:sp>
    </p:spTree>
    <p:extLst>
      <p:ext uri="{BB962C8B-B14F-4D97-AF65-F5344CB8AC3E}">
        <p14:creationId xmlns:p14="http://schemas.microsoft.com/office/powerpoint/2010/main" val="295656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a:solidFill>
                  <a:schemeClr val="tx1"/>
                </a:solidFill>
                <a:latin typeface="+mn-lt"/>
                <a:ea typeface="+mn-ea"/>
                <a:cs typeface="+mn-cs"/>
              </a:rPr>
              <a:t>Faciliter l’appropriation de l’espace privatif en hébergement</a:t>
            </a:r>
            <a:r>
              <a:rPr lang="fr-FR" sz="1200" b="0" i="0" u="none" strike="noStrike" kern="1200" baseline="0" dirty="0">
                <a:solidFill>
                  <a:schemeClr val="tx1"/>
                </a:solidFill>
                <a:latin typeface="+mn-lt"/>
                <a:ea typeface="+mn-ea"/>
                <a:cs typeface="+mn-cs"/>
              </a:rPr>
              <a:t> et si la chambre doit être partagée, il est alors recommandé qu’un espace personnel, même congru, soit identifié au sein de cet espace partagé</a:t>
            </a:r>
          </a:p>
          <a:p>
            <a:r>
              <a:rPr lang="fr-FR" sz="1200" b="1" i="0" u="none" strike="noStrike" kern="1200" baseline="0" dirty="0">
                <a:solidFill>
                  <a:schemeClr val="tx1"/>
                </a:solidFill>
                <a:latin typeface="+mn-lt"/>
                <a:ea typeface="+mn-ea"/>
                <a:cs typeface="+mn-cs"/>
              </a:rPr>
              <a:t>Entériner le caractère privatif de la chambre</a:t>
            </a:r>
            <a:r>
              <a:rPr lang="fr-FR" sz="1200" b="0" i="0" u="none" strike="noStrike" kern="1200" baseline="0" dirty="0">
                <a:solidFill>
                  <a:schemeClr val="tx1"/>
                </a:solidFill>
                <a:latin typeface="+mn-lt"/>
                <a:ea typeface="+mn-ea"/>
                <a:cs typeface="+mn-cs"/>
              </a:rPr>
              <a:t>. Pour ce faire, on peut par exemple apposer sur les portes des chambres un signe de reconnaissance (prénom, photo) - la personne en possède la clef sauf lorsque cette disposition est inadaptée - les professionnels frappent avant d’entrer et s’identifient - ils attendent d’y être invités pour entrer et/ou observent un délai d’attente - cet espace n’est pas mis à la disposition d’autres personnes en l’absence de l’usager - les professionnels ne pénètrent pas dans cet espace privatif en l’absence de l’usager, hors ce qui a été convenu préalablement avec lui ou son représentant légal (ménage ou dépose du linge propre).</a:t>
            </a:r>
          </a:p>
          <a:p>
            <a:r>
              <a:rPr lang="fr-FR" sz="1200" b="1" i="0" u="none" strike="noStrike" kern="1200" baseline="0" dirty="0">
                <a:solidFill>
                  <a:schemeClr val="tx1"/>
                </a:solidFill>
                <a:latin typeface="+mn-lt"/>
                <a:ea typeface="+mn-ea"/>
                <a:cs typeface="+mn-cs"/>
              </a:rPr>
              <a:t>Aménager l’espace privatif </a:t>
            </a:r>
            <a:r>
              <a:rPr lang="fr-FR" sz="1200" b="0" i="0" u="none" strike="noStrike" kern="1200" baseline="0" dirty="0">
                <a:solidFill>
                  <a:schemeClr val="tx1"/>
                </a:solidFill>
                <a:latin typeface="+mn-lt"/>
                <a:ea typeface="+mn-ea"/>
                <a:cs typeface="+mn-cs"/>
              </a:rPr>
              <a:t>: la personne devrait pouvoir modifier sa chambre à sa convenance, l’aménager avec ses propres meubles et créer son univers propre : décoration, photos et objets personnels. C’est une expression d’elle-même, une reconnaissance de sa singularité et aussi un lien avec son histoire personnelle. Ainsi, il est recommandé préalablement à l’arrivée de la personne, d’établir un accord sur ce qui est envisageable en matière de mobilier et d’agencement, en fonction des contraintes d’espace, d’entretien et de sécurité. Pour les enfants, l’aménagement de la chambre et l’apport d’objets personnels sont cadrés par le projet d’établissement et ses visées éducatives.</a:t>
            </a:r>
          </a:p>
          <a:p>
            <a:r>
              <a:rPr lang="fr-FR" sz="1200" b="1" i="0" u="none" strike="noStrike" kern="1200" baseline="0" dirty="0">
                <a:solidFill>
                  <a:schemeClr val="tx1"/>
                </a:solidFill>
                <a:latin typeface="+mn-lt"/>
                <a:ea typeface="+mn-ea"/>
                <a:cs typeface="+mn-cs"/>
              </a:rPr>
              <a:t>Garantir la confidentialité de la correspondance</a:t>
            </a:r>
            <a:r>
              <a:rPr lang="fr-FR" sz="1200" b="0" i="0" u="none" strike="noStrike" kern="1200" baseline="0" dirty="0">
                <a:solidFill>
                  <a:schemeClr val="tx1"/>
                </a:solidFill>
                <a:latin typeface="+mn-lt"/>
                <a:ea typeface="+mn-ea"/>
                <a:cs typeface="+mn-cs"/>
              </a:rPr>
              <a:t>: des boites à lettres personnelles peuvent parfois être mis à disposition.</a:t>
            </a:r>
            <a:endParaRPr lang="fr-FR" dirty="0"/>
          </a:p>
        </p:txBody>
      </p:sp>
      <p:sp>
        <p:nvSpPr>
          <p:cNvPr id="4" name="Espace réservé du numéro de diapositive 3"/>
          <p:cNvSpPr>
            <a:spLocks noGrp="1"/>
          </p:cNvSpPr>
          <p:nvPr>
            <p:ph type="sldNum" sz="quarter" idx="10"/>
          </p:nvPr>
        </p:nvSpPr>
        <p:spPr/>
        <p:txBody>
          <a:bodyPr/>
          <a:lstStyle/>
          <a:p>
            <a:fld id="{30BB36B2-E0CA-4219-84BA-62E6B526F712}" type="slidenum">
              <a:rPr lang="fr-FR" smtClean="0"/>
              <a:t>5</a:t>
            </a:fld>
            <a:endParaRPr lang="fr-FR"/>
          </a:p>
        </p:txBody>
      </p:sp>
    </p:spTree>
    <p:extLst>
      <p:ext uri="{BB962C8B-B14F-4D97-AF65-F5344CB8AC3E}">
        <p14:creationId xmlns:p14="http://schemas.microsoft.com/office/powerpoint/2010/main" val="123401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Permettre une personnalisation des aspects domestiques personnels Lorsque ces aspects domestiques concourent aux missions éducatives ou d’insertion, ils sont normalement traités dans le projet d’établissement. Dans les autres cas, il est recommandé de respecter les attentes et habitudes de vie des personnes. En effet, le rangement et le ménage de l’espace personnel, l’entretien du linge personnel ressortent de la dimension privative, voire de l’intimité de la personne.</a:t>
            </a:r>
          </a:p>
          <a:p>
            <a:r>
              <a:rPr lang="fr-FR" sz="1200" b="0" i="0" u="none" strike="noStrike" kern="1200" baseline="0" dirty="0">
                <a:solidFill>
                  <a:schemeClr val="tx1"/>
                </a:solidFill>
                <a:latin typeface="+mn-lt"/>
                <a:ea typeface="+mn-ea"/>
                <a:cs typeface="+mn-cs"/>
              </a:rPr>
              <a:t>Part de ménage ou d’entretien du linge qu’elles souhaitent assurer elles-mêmes ? Il est recommandé d’actualiser régulièrement les préférences de la personne et de mettre à disposition des équipements permettant aux personnes de réaliser leurs tâches ménagères et d’entretien du linge dans des conditions optimales.</a:t>
            </a:r>
            <a:endParaRPr lang="fr-FR" dirty="0"/>
          </a:p>
        </p:txBody>
      </p:sp>
      <p:sp>
        <p:nvSpPr>
          <p:cNvPr id="4" name="Espace réservé du numéro de diapositive 3"/>
          <p:cNvSpPr>
            <a:spLocks noGrp="1"/>
          </p:cNvSpPr>
          <p:nvPr>
            <p:ph type="sldNum" sz="quarter" idx="10"/>
          </p:nvPr>
        </p:nvSpPr>
        <p:spPr/>
        <p:txBody>
          <a:bodyPr/>
          <a:lstStyle/>
          <a:p>
            <a:fld id="{30BB36B2-E0CA-4219-84BA-62E6B526F712}" type="slidenum">
              <a:rPr lang="fr-FR" smtClean="0"/>
              <a:t>6</a:t>
            </a:fld>
            <a:endParaRPr lang="fr-FR"/>
          </a:p>
        </p:txBody>
      </p:sp>
    </p:spTree>
    <p:extLst>
      <p:ext uri="{BB962C8B-B14F-4D97-AF65-F5344CB8AC3E}">
        <p14:creationId xmlns:p14="http://schemas.microsoft.com/office/powerpoint/2010/main" val="67531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7</a:t>
            </a:fld>
            <a:endParaRPr lang="fr-FR"/>
          </a:p>
        </p:txBody>
      </p:sp>
    </p:spTree>
    <p:extLst>
      <p:ext uri="{BB962C8B-B14F-4D97-AF65-F5344CB8AC3E}">
        <p14:creationId xmlns:p14="http://schemas.microsoft.com/office/powerpoint/2010/main" val="193424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L’intimité : le professionnel entre dans l’espace privé de la personne, accède à ses objets, parfois aux armoires, se sert de certains outils (ustensiles de cuisine, de ménage..) assiste parfois la personne dans les gestes intimes, croise les membres de la famille, les voisins… quand il y a de nombreux intervenants, certaines personnes peuvent avoir le sentiment de devenir « un objet » que tout le monde regarde et manipule. Il est donc primordial que l’AES adopte une attitude respectueuse de cette intimité, de son intégrité. Cela passe par une certaine pudeur, une réserve, le souci de non-intrusion et une empathie. Pour entrer dans certains </a:t>
            </a:r>
            <a:r>
              <a:rPr lang="fr-FR" sz="1200" b="0" i="0" u="none" strike="noStrike" kern="1200" baseline="0" dirty="0" err="1">
                <a:solidFill>
                  <a:schemeClr val="tx1"/>
                </a:solidFill>
                <a:latin typeface="+mn-lt"/>
                <a:ea typeface="+mn-ea"/>
                <a:cs typeface="+mn-cs"/>
              </a:rPr>
              <a:t>espaces,on</a:t>
            </a:r>
            <a:r>
              <a:rPr lang="fr-FR" sz="1200" b="0" i="0" u="none" strike="noStrike" kern="1200" baseline="0" dirty="0">
                <a:solidFill>
                  <a:schemeClr val="tx1"/>
                </a:solidFill>
                <a:latin typeface="+mn-lt"/>
                <a:ea typeface="+mn-ea"/>
                <a:cs typeface="+mn-cs"/>
              </a:rPr>
              <a:t> demande l’autorisation à la </a:t>
            </a:r>
            <a:r>
              <a:rPr lang="fr-FR" sz="1200" b="0" i="0" u="none" strike="noStrike" kern="1200" baseline="0" dirty="0" err="1">
                <a:solidFill>
                  <a:schemeClr val="tx1"/>
                </a:solidFill>
                <a:latin typeface="+mn-lt"/>
                <a:ea typeface="+mn-ea"/>
                <a:cs typeface="+mn-cs"/>
              </a:rPr>
              <a:t>personne,on</a:t>
            </a:r>
            <a:r>
              <a:rPr lang="fr-FR" sz="1200" b="0" i="0" u="none" strike="noStrike" kern="1200" baseline="0" dirty="0">
                <a:solidFill>
                  <a:schemeClr val="tx1"/>
                </a:solidFill>
                <a:latin typeface="+mn-lt"/>
                <a:ea typeface="+mn-ea"/>
                <a:cs typeface="+mn-cs"/>
              </a:rPr>
              <a:t> ne pose que des questions nécessaires à l’intervention, on recherche sans cesse l’avis de la personne sur notre intervention en la considérant comme actrice de l’accompagnement. Primordial aussi de préserver la confidentialité des interventions, et donc de ne pas aborder certains sujets en présence de visiteurs et ne jamais divulguer le contenu des interventions aux personnes qui ne sont pas concernées.</a:t>
            </a:r>
          </a:p>
          <a:p>
            <a:r>
              <a:rPr lang="fr-FR" sz="1200" b="0" i="0" u="none" strike="noStrike" kern="1200" baseline="0" dirty="0">
                <a:solidFill>
                  <a:schemeClr val="tx1"/>
                </a:solidFill>
                <a:latin typeface="+mn-lt"/>
                <a:ea typeface="+mn-ea"/>
                <a:cs typeface="+mn-cs"/>
              </a:rPr>
              <a:t>2. La sécurité : Chacun a un rapport particulier sur la question de sécurité : certains auront besoin de s’assurer que tout est fermé à clé, d’autres mettront une alarme, d’autres se sentiront en sécurité avec leur animal près d’eux. Afin de permettre à la personne de se sentir en sécurité, le professionnel chercher à repérer les facteurs qui aident à avoir le sentiment de sécurité et sera attentif à les respecter.</a:t>
            </a:r>
          </a:p>
          <a:p>
            <a:r>
              <a:rPr lang="fr-FR" sz="1200" b="0" i="0" u="none" strike="noStrike" kern="1200" baseline="0" dirty="0">
                <a:solidFill>
                  <a:schemeClr val="tx1"/>
                </a:solidFill>
                <a:latin typeface="+mn-lt"/>
                <a:ea typeface="+mn-ea"/>
                <a:cs typeface="+mn-cs"/>
              </a:rPr>
              <a:t>3. L’identification. Notre espace privatif est souvent le lieu d’expression de ce que nous sommes : les objets, l’aménagement, la décoration, l’entretien ménager traduisent nos passions, nos goûts, parfois notre histoire, certains traits de personnalité. Il est nécessaire que le professionnel se rappelle que sa manière d’intervenir peut toucher l’identité de la personne, ce qu’elle est. Il est donc important d’éviter tout jugement et ne rien déplacer ou jeter sans l’autorisation de la personne.</a:t>
            </a:r>
          </a:p>
          <a:p>
            <a:r>
              <a:rPr lang="fr-FR" sz="1200" b="0" i="0" u="none" strike="noStrike" kern="1200" baseline="0" dirty="0">
                <a:solidFill>
                  <a:schemeClr val="tx1"/>
                </a:solidFill>
                <a:latin typeface="+mn-lt"/>
                <a:ea typeface="+mn-ea"/>
                <a:cs typeface="+mn-cs"/>
              </a:rPr>
              <a:t>4. L’appropriation : Pour permettre à la personne accompagnée d’avoir le sentiment d’être chez elle, l’AES fera attention à solliciter son autorisation pour tout acte pouvant changer l’ambiance ou le caractère du lieu.</a:t>
            </a:r>
            <a:endParaRPr lang="fr-FR" dirty="0"/>
          </a:p>
        </p:txBody>
      </p:sp>
      <p:sp>
        <p:nvSpPr>
          <p:cNvPr id="4" name="Espace réservé du numéro de diapositive 3"/>
          <p:cNvSpPr>
            <a:spLocks noGrp="1"/>
          </p:cNvSpPr>
          <p:nvPr>
            <p:ph type="sldNum" sz="quarter" idx="10"/>
          </p:nvPr>
        </p:nvSpPr>
        <p:spPr/>
        <p:txBody>
          <a:bodyPr/>
          <a:lstStyle/>
          <a:p>
            <a:fld id="{30BB36B2-E0CA-4219-84BA-62E6B526F712}" type="slidenum">
              <a:rPr lang="fr-FR" smtClean="0"/>
              <a:t>8</a:t>
            </a:fld>
            <a:endParaRPr lang="fr-FR"/>
          </a:p>
        </p:txBody>
      </p:sp>
    </p:spTree>
    <p:extLst>
      <p:ext uri="{BB962C8B-B14F-4D97-AF65-F5344CB8AC3E}">
        <p14:creationId xmlns:p14="http://schemas.microsoft.com/office/powerpoint/2010/main" val="59275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0BB36B2-E0CA-4219-84BA-62E6B526F712}" type="slidenum">
              <a:rPr lang="fr-FR" smtClean="0"/>
              <a:t>9</a:t>
            </a:fld>
            <a:endParaRPr lang="fr-FR"/>
          </a:p>
        </p:txBody>
      </p:sp>
    </p:spTree>
    <p:extLst>
      <p:ext uri="{BB962C8B-B14F-4D97-AF65-F5344CB8AC3E}">
        <p14:creationId xmlns:p14="http://schemas.microsoft.com/office/powerpoint/2010/main" val="103555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9/3/2024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4357" y="729671"/>
            <a:ext cx="9629802" cy="2266917"/>
          </a:xfrm>
        </p:spPr>
        <p:txBody>
          <a:bodyPr>
            <a:normAutofit fontScale="90000"/>
          </a:bodyPr>
          <a:lstStyle/>
          <a:p>
            <a:pPr algn="ctr"/>
            <a:r>
              <a:rPr lang="fr-FR" sz="2700" dirty="0">
                <a:solidFill>
                  <a:schemeClr val="tx2">
                    <a:lumMod val="50000"/>
                  </a:schemeClr>
                </a:solidFill>
              </a:rPr>
              <a:t>DF4 – Positionnement en tant que travailleur social dans son contexte d’intervention</a:t>
            </a:r>
            <a:br>
              <a:rPr lang="fr-FR" dirty="0"/>
            </a:br>
            <a:r>
              <a:rPr lang="fr-FR" sz="2700" dirty="0"/>
              <a:t>UF2 : Ethique et déontologie</a:t>
            </a:r>
            <a:br>
              <a:rPr lang="fr-FR" dirty="0"/>
            </a:br>
            <a:r>
              <a:rPr lang="fr-FR" sz="4000" dirty="0"/>
              <a:t>L’intervention dans l’espace privatif de la personne</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557" y="3560041"/>
            <a:ext cx="3810000" cy="260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628073" y="3953164"/>
            <a:ext cx="2142836" cy="923330"/>
          </a:xfrm>
          <a:prstGeom prst="rect">
            <a:avLst/>
          </a:prstGeom>
          <a:noFill/>
        </p:spPr>
        <p:txBody>
          <a:bodyPr wrap="square" rtlCol="0">
            <a:spAutoFit/>
          </a:bodyPr>
          <a:lstStyle/>
          <a:p>
            <a:r>
              <a:rPr lang="fr-FR" dirty="0"/>
              <a:t>Formatrice: Justine </a:t>
            </a:r>
            <a:r>
              <a:rPr lang="fr-FR" dirty="0" err="1"/>
              <a:t>Farret</a:t>
            </a:r>
            <a:endParaRPr lang="fr-FR" dirty="0"/>
          </a:p>
          <a:p>
            <a:r>
              <a:rPr lang="fr-FR" dirty="0"/>
              <a:t>MAJ août 2024</a:t>
            </a:r>
          </a:p>
        </p:txBody>
      </p:sp>
      <p:sp>
        <p:nvSpPr>
          <p:cNvPr id="3" name="ZoneTexte 2">
            <a:extLst>
              <a:ext uri="{FF2B5EF4-FFF2-40B4-BE49-F238E27FC236}">
                <a16:creationId xmlns:a16="http://schemas.microsoft.com/office/drawing/2014/main" id="{8E11343C-5257-4270-BD99-3BAAC5D7F350}"/>
              </a:ext>
            </a:extLst>
          </p:cNvPr>
          <p:cNvSpPr txBox="1"/>
          <p:nvPr/>
        </p:nvSpPr>
        <p:spPr>
          <a:xfrm>
            <a:off x="2368627" y="6389783"/>
            <a:ext cx="7766891" cy="369332"/>
          </a:xfrm>
          <a:prstGeom prst="rect">
            <a:avLst/>
          </a:prstGeom>
          <a:noFill/>
        </p:spPr>
        <p:txBody>
          <a:bodyPr wrap="square" rtlCol="0">
            <a:spAutoFit/>
          </a:bodyPr>
          <a:lstStyle/>
          <a:p>
            <a:r>
              <a:rPr lang="fr-FR" dirty="0"/>
              <a:t>FORMATION AES – Campus du Vallon Maurs – Année 2024 - 2025</a:t>
            </a:r>
          </a:p>
        </p:txBody>
      </p:sp>
    </p:spTree>
    <p:extLst>
      <p:ext uri="{BB962C8B-B14F-4D97-AF65-F5344CB8AC3E}">
        <p14:creationId xmlns:p14="http://schemas.microsoft.com/office/powerpoint/2010/main" val="65522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25728" y="2073275"/>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Une confusion des rôles</a:t>
            </a:r>
          </a:p>
        </p:txBody>
      </p:sp>
      <p:sp>
        <p:nvSpPr>
          <p:cNvPr id="5" name="Rectangle à coins arrondis 4"/>
          <p:cNvSpPr/>
          <p:nvPr/>
        </p:nvSpPr>
        <p:spPr>
          <a:xfrm>
            <a:off x="3449186" y="2073275"/>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Une méfiance voire une résistance</a:t>
            </a:r>
          </a:p>
        </p:txBody>
      </p:sp>
      <p:sp>
        <p:nvSpPr>
          <p:cNvPr id="6" name="Rectangle à coins arrondis 5"/>
          <p:cNvSpPr/>
          <p:nvPr/>
        </p:nvSpPr>
        <p:spPr>
          <a:xfrm>
            <a:off x="6214156" y="2073274"/>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Des difficultés dans le travail d’équipe</a:t>
            </a:r>
          </a:p>
        </p:txBody>
      </p:sp>
      <p:sp>
        <p:nvSpPr>
          <p:cNvPr id="7" name="Rectangle à coins arrondis 6"/>
          <p:cNvSpPr/>
          <p:nvPr/>
        </p:nvSpPr>
        <p:spPr>
          <a:xfrm>
            <a:off x="8979126" y="2073273"/>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Manque de concertation avec la famille</a:t>
            </a:r>
          </a:p>
        </p:txBody>
      </p:sp>
    </p:spTree>
    <p:extLst>
      <p:ext uri="{BB962C8B-B14F-4D97-AF65-F5344CB8AC3E}">
        <p14:creationId xmlns:p14="http://schemas.microsoft.com/office/powerpoint/2010/main" val="180623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394303"/>
            <a:ext cx="8534400" cy="1507067"/>
          </a:xfrm>
        </p:spPr>
        <p:txBody>
          <a:bodyPr/>
          <a:lstStyle/>
          <a:p>
            <a:r>
              <a:rPr lang="fr-FR" dirty="0"/>
              <a:t>Le travail d’équipe à domicile</a:t>
            </a:r>
          </a:p>
        </p:txBody>
      </p:sp>
      <p:sp>
        <p:nvSpPr>
          <p:cNvPr id="3" name="Espace réservé du contenu 2"/>
          <p:cNvSpPr>
            <a:spLocks noGrp="1"/>
          </p:cNvSpPr>
          <p:nvPr>
            <p:ph idx="1"/>
          </p:nvPr>
        </p:nvSpPr>
        <p:spPr>
          <a:xfrm>
            <a:off x="803955" y="1901370"/>
            <a:ext cx="8534400" cy="3615267"/>
          </a:xfrm>
        </p:spPr>
        <p:txBody>
          <a:bodyPr/>
          <a:lstStyle/>
          <a:p>
            <a:r>
              <a:rPr lang="fr-FR" dirty="0">
                <a:solidFill>
                  <a:schemeClr val="tx1"/>
                </a:solidFill>
              </a:rPr>
              <a:t>Communiquer et respecter  le travail de chacun est essentiel pour:</a:t>
            </a:r>
          </a:p>
          <a:p>
            <a:pPr lvl="1"/>
            <a:r>
              <a:rPr lang="fr-FR" dirty="0">
                <a:solidFill>
                  <a:schemeClr val="tx1"/>
                </a:solidFill>
              </a:rPr>
              <a:t>Garantir la continuité et la cohérence de l’accompagnement</a:t>
            </a:r>
          </a:p>
          <a:p>
            <a:pPr lvl="1"/>
            <a:r>
              <a:rPr lang="fr-FR" dirty="0">
                <a:solidFill>
                  <a:schemeClr val="tx1"/>
                </a:solidFill>
              </a:rPr>
              <a:t>Ne pas empiéter sur les missions d’autres professionnels</a:t>
            </a:r>
          </a:p>
          <a:p>
            <a:pPr lvl="1"/>
            <a:r>
              <a:rPr lang="fr-FR" dirty="0">
                <a:solidFill>
                  <a:schemeClr val="tx1"/>
                </a:solidFill>
              </a:rPr>
              <a:t>Eviter les erreurs, les oublis, les conflits,</a:t>
            </a:r>
          </a:p>
          <a:p>
            <a:pPr lvl="1"/>
            <a:r>
              <a:rPr lang="fr-FR" dirty="0">
                <a:solidFill>
                  <a:schemeClr val="tx1"/>
                </a:solidFill>
              </a:rPr>
              <a:t>Avancer sur les objectifs définis dans le projet de la personne</a:t>
            </a:r>
          </a:p>
          <a:p>
            <a:pPr lvl="1"/>
            <a:endParaRPr lang="fr-FR" dirty="0">
              <a:solidFill>
                <a:schemeClr val="tx1"/>
              </a:solidFill>
            </a:endParaRPr>
          </a:p>
          <a:p>
            <a:pPr lvl="1"/>
            <a:r>
              <a:rPr lang="fr-FR" dirty="0">
                <a:solidFill>
                  <a:schemeClr val="tx1"/>
                </a:solidFill>
              </a:rPr>
              <a:t>Penser à varier et à adapter les supports de communication et de transmission: écrites et orales.</a:t>
            </a:r>
          </a:p>
        </p:txBody>
      </p:sp>
    </p:spTree>
    <p:extLst>
      <p:ext uri="{BB962C8B-B14F-4D97-AF65-F5344CB8AC3E}">
        <p14:creationId xmlns:p14="http://schemas.microsoft.com/office/powerpoint/2010/main" val="323047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ACED5-8A81-46BD-8A86-7542C10D1D26}"/>
              </a:ext>
            </a:extLst>
          </p:cNvPr>
          <p:cNvSpPr>
            <a:spLocks noGrp="1"/>
          </p:cNvSpPr>
          <p:nvPr>
            <p:ph type="title"/>
          </p:nvPr>
        </p:nvSpPr>
        <p:spPr>
          <a:xfrm>
            <a:off x="640145" y="785664"/>
            <a:ext cx="8534400" cy="1507067"/>
          </a:xfrm>
        </p:spPr>
        <p:txBody>
          <a:bodyPr/>
          <a:lstStyle/>
          <a:p>
            <a:r>
              <a:rPr lang="fr-FR" dirty="0"/>
              <a:t>Pour aller plus loin </a:t>
            </a:r>
          </a:p>
        </p:txBody>
      </p:sp>
      <p:pic>
        <p:nvPicPr>
          <p:cNvPr id="4" name="Espace réservé du contenu 3">
            <a:extLst>
              <a:ext uri="{FF2B5EF4-FFF2-40B4-BE49-F238E27FC236}">
                <a16:creationId xmlns:a16="http://schemas.microsoft.com/office/drawing/2014/main" id="{83ECFD5F-0DC0-4B9E-96B3-1FA54B959822}"/>
              </a:ext>
            </a:extLst>
          </p:cNvPr>
          <p:cNvPicPr>
            <a:picLocks noGrp="1" noChangeAspect="1"/>
          </p:cNvPicPr>
          <p:nvPr>
            <p:ph idx="1"/>
          </p:nvPr>
        </p:nvPicPr>
        <p:blipFill>
          <a:blip r:embed="rId3"/>
          <a:stretch>
            <a:fillRect/>
          </a:stretch>
        </p:blipFill>
        <p:spPr>
          <a:xfrm>
            <a:off x="7083929" y="1093423"/>
            <a:ext cx="3062606" cy="4352659"/>
          </a:xfrm>
          <a:prstGeom prst="rect">
            <a:avLst/>
          </a:prstGeom>
        </p:spPr>
      </p:pic>
    </p:spTree>
    <p:extLst>
      <p:ext uri="{BB962C8B-B14F-4D97-AF65-F5344CB8AC3E}">
        <p14:creationId xmlns:p14="http://schemas.microsoft.com/office/powerpoint/2010/main" val="158282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2580" y="240956"/>
            <a:ext cx="8001000" cy="2971801"/>
          </a:xfrm>
        </p:spPr>
        <p:txBody>
          <a:bodyPr/>
          <a:lstStyle/>
          <a:p>
            <a:pPr algn="ctr"/>
            <a:r>
              <a:rPr lang="fr-FR" dirty="0"/>
              <a:t>Partie 2 : Le secteur de l’aide à domicile</a:t>
            </a: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b="34304"/>
          <a:stretch/>
        </p:blipFill>
        <p:spPr>
          <a:xfrm>
            <a:off x="1952838" y="5497766"/>
            <a:ext cx="7594815" cy="1257261"/>
          </a:xfrm>
          <a:prstGeom prst="rect">
            <a:avLst/>
          </a:prstGeom>
        </p:spPr>
      </p:pic>
    </p:spTree>
    <p:extLst>
      <p:ext uri="{BB962C8B-B14F-4D97-AF65-F5344CB8AC3E}">
        <p14:creationId xmlns:p14="http://schemas.microsoft.com/office/powerpoint/2010/main" val="301677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340204"/>
            <a:ext cx="8534400" cy="1507067"/>
          </a:xfrm>
        </p:spPr>
        <p:txBody>
          <a:bodyPr/>
          <a:lstStyle/>
          <a:p>
            <a:r>
              <a:rPr lang="fr-FR" dirty="0"/>
              <a:t>Quand est proposé une intervention au domicile?</a:t>
            </a:r>
          </a:p>
        </p:txBody>
      </p:sp>
      <p:sp>
        <p:nvSpPr>
          <p:cNvPr id="4" name="Rectangle à coins arrondis 3"/>
          <p:cNvSpPr/>
          <p:nvPr/>
        </p:nvSpPr>
        <p:spPr>
          <a:xfrm>
            <a:off x="1219200" y="2198255"/>
            <a:ext cx="3435927" cy="3648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Dans le cadre de l’aide sociale à l’enfance :</a:t>
            </a:r>
          </a:p>
          <a:p>
            <a:pPr algn="ctr"/>
            <a:endParaRPr lang="fr-FR" dirty="0"/>
          </a:p>
          <a:p>
            <a:pPr marL="285750" indent="-285750" algn="ctr">
              <a:buFontTx/>
              <a:buChar char="-"/>
            </a:pPr>
            <a:r>
              <a:rPr lang="fr-FR" sz="1400" dirty="0"/>
              <a:t>Après évaluation</a:t>
            </a:r>
          </a:p>
          <a:p>
            <a:pPr marL="285750" indent="-285750" algn="ctr">
              <a:buFontTx/>
              <a:buChar char="-"/>
            </a:pPr>
            <a:r>
              <a:rPr lang="fr-FR" sz="1400" dirty="0"/>
              <a:t>Lorsque la santé, la sécurité, l’entretien et l’éducation le nécessitent;</a:t>
            </a:r>
          </a:p>
          <a:p>
            <a:pPr marL="285750" indent="-285750" algn="ctr">
              <a:buFontTx/>
              <a:buChar char="-"/>
            </a:pPr>
            <a:r>
              <a:rPr lang="fr-FR" sz="1400" dirty="0"/>
              <a:t>Femme enceinte en difficulté </a:t>
            </a:r>
          </a:p>
          <a:p>
            <a:pPr marL="285750" indent="-285750" algn="ctr">
              <a:buFontTx/>
              <a:buChar char="-"/>
            </a:pPr>
            <a:r>
              <a:rPr lang="fr-FR" sz="1400" dirty="0"/>
              <a:t>Au jeune, mineur émancipé ou moins de 21 ans , confrontés à des difficultés sociales</a:t>
            </a:r>
          </a:p>
        </p:txBody>
      </p:sp>
      <p:sp>
        <p:nvSpPr>
          <p:cNvPr id="5" name="Rectangle à coins arrondis 4"/>
          <p:cNvSpPr/>
          <p:nvPr/>
        </p:nvSpPr>
        <p:spPr>
          <a:xfrm>
            <a:off x="5952836" y="2198254"/>
            <a:ext cx="3435927" cy="36483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Les personnes en perte d’autonomie:</a:t>
            </a:r>
          </a:p>
          <a:p>
            <a:pPr algn="ctr"/>
            <a:endParaRPr lang="fr-FR" dirty="0"/>
          </a:p>
          <a:p>
            <a:pPr marL="285750" indent="-285750" algn="ctr">
              <a:buFontTx/>
              <a:buChar char="-"/>
            </a:pPr>
            <a:r>
              <a:rPr lang="fr-FR" dirty="0"/>
              <a:t>Personnes âgées</a:t>
            </a:r>
          </a:p>
          <a:p>
            <a:pPr marL="285750" indent="-285750" algn="ctr">
              <a:buFontTx/>
              <a:buChar char="-"/>
            </a:pPr>
            <a:r>
              <a:rPr lang="fr-FR" dirty="0"/>
              <a:t>Personnes en situation de handicap</a:t>
            </a:r>
          </a:p>
          <a:p>
            <a:pPr marL="285750" indent="-285750" algn="ctr">
              <a:buFontTx/>
              <a:buChar char="-"/>
            </a:pPr>
            <a:r>
              <a:rPr lang="fr-FR" dirty="0"/>
              <a:t>Les enfants en situation de handicap</a:t>
            </a:r>
          </a:p>
        </p:txBody>
      </p:sp>
    </p:spTree>
    <p:extLst>
      <p:ext uri="{BB962C8B-B14F-4D97-AF65-F5344CB8AC3E}">
        <p14:creationId xmlns:p14="http://schemas.microsoft.com/office/powerpoint/2010/main" val="32486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7076" y="162468"/>
            <a:ext cx="8534400" cy="1507067"/>
          </a:xfrm>
        </p:spPr>
        <p:txBody>
          <a:bodyPr>
            <a:normAutofit fontScale="90000"/>
          </a:bodyPr>
          <a:lstStyle/>
          <a:p>
            <a:r>
              <a:rPr lang="fr-FR" dirty="0"/>
              <a:t>Les services dédiés à l’intervention à domicile pour adultes</a:t>
            </a:r>
          </a:p>
        </p:txBody>
      </p:sp>
      <p:graphicFrame>
        <p:nvGraphicFramePr>
          <p:cNvPr id="4" name="Diagramme 3">
            <a:extLst>
              <a:ext uri="{FF2B5EF4-FFF2-40B4-BE49-F238E27FC236}">
                <a16:creationId xmlns:a16="http://schemas.microsoft.com/office/drawing/2014/main" id="{DE9289A8-5077-0B21-9EC9-91B84A120EA3}"/>
              </a:ext>
            </a:extLst>
          </p:cNvPr>
          <p:cNvGraphicFramePr/>
          <p:nvPr>
            <p:extLst>
              <p:ext uri="{D42A27DB-BD31-4B8C-83A1-F6EECF244321}">
                <p14:modId xmlns:p14="http://schemas.microsoft.com/office/powerpoint/2010/main" val="1443263927"/>
              </p:ext>
            </p:extLst>
          </p:nvPr>
        </p:nvGraphicFramePr>
        <p:xfrm>
          <a:off x="1882710" y="1278295"/>
          <a:ext cx="8128000" cy="512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e 4">
            <a:extLst>
              <a:ext uri="{FF2B5EF4-FFF2-40B4-BE49-F238E27FC236}">
                <a16:creationId xmlns:a16="http://schemas.microsoft.com/office/drawing/2014/main" id="{253D741C-7ABE-DA5B-9DC9-91721BA5708D}"/>
              </a:ext>
            </a:extLst>
          </p:cNvPr>
          <p:cNvGrpSpPr/>
          <p:nvPr/>
        </p:nvGrpSpPr>
        <p:grpSpPr>
          <a:xfrm>
            <a:off x="290767" y="2072584"/>
            <a:ext cx="1251938" cy="1411254"/>
            <a:chOff x="0" y="2075764"/>
            <a:chExt cx="1251938" cy="1411254"/>
          </a:xfrm>
        </p:grpSpPr>
        <p:sp>
          <p:nvSpPr>
            <p:cNvPr id="6" name="Rectangle : coins arrondis 6">
              <a:extLst>
                <a:ext uri="{FF2B5EF4-FFF2-40B4-BE49-F238E27FC236}">
                  <a16:creationId xmlns:a16="http://schemas.microsoft.com/office/drawing/2014/main" id="{5236C78C-D994-2859-2CEA-474BF4C3C9E7}"/>
                </a:ext>
              </a:extLst>
            </p:cNvPr>
            <p:cNvSpPr/>
            <p:nvPr/>
          </p:nvSpPr>
          <p:spPr>
            <a:xfrm>
              <a:off x="0" y="2075764"/>
              <a:ext cx="1251938" cy="1411254"/>
            </a:xfrm>
            <a:prstGeom prst="roundRect">
              <a:avLst>
                <a:gd name="adj" fmla="val 10000"/>
              </a:avLst>
            </a:prstGeom>
          </p:spPr>
          <p:style>
            <a:lnRef idx="3">
              <a:schemeClr val="lt1"/>
            </a:lnRef>
            <a:fillRef idx="1">
              <a:schemeClr val="accent5"/>
            </a:fillRef>
            <a:effectRef idx="1">
              <a:schemeClr val="accent5"/>
            </a:effectRef>
            <a:fontRef idx="minor">
              <a:schemeClr val="lt1"/>
            </a:fontRef>
          </p:style>
          <p:txBody>
            <a:bodyPr/>
            <a:lstStyle/>
            <a:p>
              <a:endParaRPr lang="fr-FR"/>
            </a:p>
          </p:txBody>
        </p:sp>
        <p:sp>
          <p:nvSpPr>
            <p:cNvPr id="7" name="Rectangle : coins arrondis 4">
              <a:extLst>
                <a:ext uri="{FF2B5EF4-FFF2-40B4-BE49-F238E27FC236}">
                  <a16:creationId xmlns:a16="http://schemas.microsoft.com/office/drawing/2014/main" id="{50B4728E-89C4-4BB0-FC9B-0B0303B248A8}"/>
                </a:ext>
              </a:extLst>
            </p:cNvPr>
            <p:cNvSpPr txBox="1"/>
            <p:nvPr/>
          </p:nvSpPr>
          <p:spPr>
            <a:xfrm>
              <a:off x="36668" y="2112432"/>
              <a:ext cx="1178602" cy="1337918"/>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fr-FR" sz="1000" kern="1200" dirty="0"/>
                <a:t>DAC*</a:t>
              </a:r>
            </a:p>
            <a:p>
              <a:pPr marL="0" lvl="0" indent="0" algn="ctr" defTabSz="444500">
                <a:lnSpc>
                  <a:spcPct val="90000"/>
                </a:lnSpc>
                <a:spcBef>
                  <a:spcPct val="0"/>
                </a:spcBef>
                <a:spcAft>
                  <a:spcPct val="35000"/>
                </a:spcAft>
                <a:buNone/>
              </a:pPr>
              <a:r>
                <a:rPr lang="fr-FR" sz="1000" dirty="0"/>
                <a:t>Dispositif d’Appui à la Coordination des situations complexes</a:t>
              </a:r>
              <a:endParaRPr lang="fr-FR" sz="1000" kern="1200" dirty="0"/>
            </a:p>
          </p:txBody>
        </p:sp>
      </p:grpSp>
      <p:cxnSp>
        <p:nvCxnSpPr>
          <p:cNvPr id="8" name="Connecteur droit avec flèche 7">
            <a:extLst>
              <a:ext uri="{FF2B5EF4-FFF2-40B4-BE49-F238E27FC236}">
                <a16:creationId xmlns:a16="http://schemas.microsoft.com/office/drawing/2014/main" id="{EEDC9494-093A-19CF-4319-0328DAF90606}"/>
              </a:ext>
            </a:extLst>
          </p:cNvPr>
          <p:cNvCxnSpPr/>
          <p:nvPr/>
        </p:nvCxnSpPr>
        <p:spPr>
          <a:xfrm flipV="1">
            <a:off x="1389660" y="1746705"/>
            <a:ext cx="493050" cy="325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127D0924-9FD9-94A5-367D-5F28BA37C00C}"/>
              </a:ext>
            </a:extLst>
          </p:cNvPr>
          <p:cNvCxnSpPr/>
          <p:nvPr/>
        </p:nvCxnSpPr>
        <p:spPr>
          <a:xfrm>
            <a:off x="1485040" y="3404195"/>
            <a:ext cx="397670" cy="299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17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833" y="294272"/>
            <a:ext cx="8534400" cy="1507067"/>
          </a:xfrm>
        </p:spPr>
        <p:txBody>
          <a:bodyPr>
            <a:normAutofit fontScale="90000"/>
          </a:bodyPr>
          <a:lstStyle/>
          <a:p>
            <a:pPr algn="ctr"/>
            <a:r>
              <a:rPr lang="fr-FR" dirty="0"/>
              <a:t>Cadre règlementaire de l’aide à domicile pour les personnes âgées ou en situation de handicap</a:t>
            </a:r>
          </a:p>
        </p:txBody>
      </p:sp>
      <p:grpSp>
        <p:nvGrpSpPr>
          <p:cNvPr id="5" name="Groupe 4"/>
          <p:cNvGrpSpPr/>
          <p:nvPr/>
        </p:nvGrpSpPr>
        <p:grpSpPr>
          <a:xfrm>
            <a:off x="727014" y="2238311"/>
            <a:ext cx="10262261" cy="867353"/>
            <a:chOff x="339957" y="245891"/>
            <a:chExt cx="3307439" cy="1458739"/>
          </a:xfrm>
          <a:scene3d>
            <a:camera prst="orthographicFront">
              <a:rot lat="0" lon="0" rev="0"/>
            </a:camera>
            <a:lightRig rig="glow" dir="t">
              <a:rot lat="0" lon="0" rev="4800000"/>
            </a:lightRig>
          </a:scene3d>
        </p:grpSpPr>
        <p:sp>
          <p:nvSpPr>
            <p:cNvPr id="6" name="Rectangle à coins arrondis 5"/>
            <p:cNvSpPr/>
            <p:nvPr/>
          </p:nvSpPr>
          <p:spPr>
            <a:xfrm>
              <a:off x="339957" y="245891"/>
              <a:ext cx="3307439" cy="1458739"/>
            </a:xfrm>
            <a:prstGeom prst="roundRect">
              <a:avLst>
                <a:gd name="adj" fmla="val 10000"/>
              </a:avLst>
            </a:prstGeom>
            <a:ln>
              <a:noFill/>
            </a:ln>
            <a:effectLst>
              <a:outerShdw blurRad="190500" dist="228600" dir="2700000" algn="ctr">
                <a:srgbClr val="000000">
                  <a:alpha val="30000"/>
                </a:srgbClr>
              </a:outerShdw>
            </a:effectLst>
            <a:sp3d prstMaterial="matte">
              <a:bevelT w="127000" h="635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7" name="Rectangle 6"/>
            <p:cNvSpPr/>
            <p:nvPr/>
          </p:nvSpPr>
          <p:spPr>
            <a:xfrm>
              <a:off x="382682" y="608253"/>
              <a:ext cx="3221989" cy="7340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fr-FR" sz="1400" b="0" u="sng" kern="1200" dirty="0"/>
                <a:t>Pour les enfants et adultes en situation de handicap : </a:t>
              </a:r>
              <a:r>
                <a:rPr lang="fr-FR" sz="1400" b="1" kern="1200" dirty="0"/>
                <a:t>Loi du 11 février 2005 pour l’égalité des droits et des chances, la participation et la citoyenneté des personnes handicapées</a:t>
              </a:r>
            </a:p>
          </p:txBody>
        </p:sp>
      </p:grpSp>
      <p:grpSp>
        <p:nvGrpSpPr>
          <p:cNvPr id="8" name="Groupe 7"/>
          <p:cNvGrpSpPr/>
          <p:nvPr/>
        </p:nvGrpSpPr>
        <p:grpSpPr>
          <a:xfrm>
            <a:off x="727014" y="3542636"/>
            <a:ext cx="10352877" cy="866634"/>
            <a:chOff x="5975122" y="215292"/>
            <a:chExt cx="2685664" cy="1399637"/>
          </a:xfrm>
          <a:scene3d>
            <a:camera prst="orthographicFront">
              <a:rot lat="0" lon="0" rev="0"/>
            </a:camera>
            <a:lightRig rig="glow" dir="t">
              <a:rot lat="0" lon="0" rev="4800000"/>
            </a:lightRig>
          </a:scene3d>
        </p:grpSpPr>
        <p:sp>
          <p:nvSpPr>
            <p:cNvPr id="9" name="Rectangle à coins arrondis 8"/>
            <p:cNvSpPr/>
            <p:nvPr/>
          </p:nvSpPr>
          <p:spPr>
            <a:xfrm>
              <a:off x="5975122" y="215292"/>
              <a:ext cx="2685664" cy="1399637"/>
            </a:xfrm>
            <a:prstGeom prst="roundRect">
              <a:avLst>
                <a:gd name="adj" fmla="val 10000"/>
              </a:avLst>
            </a:prstGeom>
            <a:ln>
              <a:noFill/>
            </a:ln>
            <a:effectLst>
              <a:outerShdw blurRad="190500" dist="228600" dir="2700000" algn="ctr">
                <a:srgbClr val="000000">
                  <a:alpha val="30000"/>
                </a:srgbClr>
              </a:outerShdw>
            </a:effectLst>
            <a:sp3d prstMaterial="matte">
              <a:bevelT w="127000" h="635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0" name="Rectangle 9"/>
            <p:cNvSpPr/>
            <p:nvPr/>
          </p:nvSpPr>
          <p:spPr>
            <a:xfrm>
              <a:off x="6016116" y="256286"/>
              <a:ext cx="2603676" cy="13176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fr-FR" sz="1400" b="0" u="sng" kern="1200" dirty="0"/>
                <a:t>Pour les personnes âgées - </a:t>
              </a:r>
              <a:r>
                <a:rPr lang="fr-FR" sz="1400" b="1" kern="1200" dirty="0"/>
                <a:t>La loi Adaptation de la Société au Vieillissement du 28 décembre 2015</a:t>
              </a:r>
              <a:r>
                <a:rPr lang="fr-FR" sz="1400" b="1" kern="1200" dirty="0">
                  <a:solidFill>
                    <a:srgbClr val="333333"/>
                  </a:solidFill>
                  <a:latin typeface="roboto" panose="02000000000000000000" pitchFamily="2" charset="0"/>
                </a:rPr>
                <a:t>.</a:t>
              </a:r>
            </a:p>
          </p:txBody>
        </p:sp>
      </p:grpSp>
    </p:spTree>
    <p:extLst>
      <p:ext uri="{BB962C8B-B14F-4D97-AF65-F5344CB8AC3E}">
        <p14:creationId xmlns:p14="http://schemas.microsoft.com/office/powerpoint/2010/main" val="226550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693" y="318986"/>
            <a:ext cx="8534400" cy="1507067"/>
          </a:xfrm>
        </p:spPr>
        <p:txBody>
          <a:bodyPr/>
          <a:lstStyle/>
          <a:p>
            <a:pPr algn="ctr"/>
            <a:r>
              <a:rPr lang="fr-FR" dirty="0"/>
              <a:t>Cadre règlementaire des services à la personne</a:t>
            </a:r>
          </a:p>
        </p:txBody>
      </p:sp>
      <p:sp>
        <p:nvSpPr>
          <p:cNvPr id="3" name="Espace réservé du contenu 2"/>
          <p:cNvSpPr>
            <a:spLocks noGrp="1"/>
          </p:cNvSpPr>
          <p:nvPr>
            <p:ph idx="1"/>
          </p:nvPr>
        </p:nvSpPr>
        <p:spPr>
          <a:xfrm>
            <a:off x="544640" y="1929714"/>
            <a:ext cx="8534400" cy="3615267"/>
          </a:xfrm>
        </p:spPr>
        <p:txBody>
          <a:bodyPr>
            <a:normAutofit lnSpcReduction="10000"/>
          </a:bodyPr>
          <a:lstStyle/>
          <a:p>
            <a:pPr lvl="1">
              <a:buFont typeface="Wingdings" panose="05000000000000000000" pitchFamily="2" charset="2"/>
              <a:buChar char="Ø"/>
            </a:pPr>
            <a:r>
              <a:rPr lang="fr-FR" dirty="0"/>
              <a:t>Le </a:t>
            </a:r>
            <a:r>
              <a:rPr lang="fr-FR" b="1" dirty="0"/>
              <a:t>contexte d’intervention de l’aide a domicile est défini par l’article L.7323-1 du code du travail </a:t>
            </a:r>
            <a:r>
              <a:rPr lang="fr-FR" dirty="0"/>
              <a:t>:</a:t>
            </a:r>
          </a:p>
          <a:p>
            <a:endParaRPr lang="fr-FR" dirty="0"/>
          </a:p>
          <a:p>
            <a:pPr marL="0" indent="0">
              <a:buNone/>
            </a:pPr>
            <a:r>
              <a:rPr lang="fr-FR" dirty="0">
                <a:solidFill>
                  <a:srgbClr val="000000"/>
                </a:solidFill>
                <a:latin typeface="sourcesanspro"/>
              </a:rPr>
              <a:t>	Toute personne morale ou entreprise individuelle qui exerce les activités de service à la 	personne mentionnées ci-dessous est soumise à agrément délivré par l'autorité compétente 	suivant des critères de qualité :</a:t>
            </a:r>
          </a:p>
          <a:p>
            <a:pPr lvl="1"/>
            <a:r>
              <a:rPr lang="fr-FR" dirty="0">
                <a:solidFill>
                  <a:srgbClr val="000000"/>
                </a:solidFill>
                <a:latin typeface="sourcesanspro"/>
              </a:rPr>
              <a:t>	1° La garde d'enfants au-dessous d'une limite d'âge fixée par arrêté conjoint du ministre de l'emploi et du ministre chargé de la famille ;</a:t>
            </a:r>
          </a:p>
          <a:p>
            <a:pPr lvl="1"/>
            <a:r>
              <a:rPr lang="fr-FR" dirty="0">
                <a:solidFill>
                  <a:srgbClr val="000000"/>
                </a:solidFill>
                <a:latin typeface="sourcesanspro"/>
              </a:rPr>
              <a:t>	2° Les activités relevant du 2° de </a:t>
            </a:r>
            <a:r>
              <a:rPr lang="fr-FR" dirty="0">
                <a:solidFill>
                  <a:schemeClr val="bg1"/>
                </a:solidFill>
                <a:latin typeface="sourcesanspro"/>
              </a:rPr>
              <a:t>l'article </a:t>
            </a:r>
            <a:r>
              <a:rPr lang="fr-FR" u="sng" dirty="0">
                <a:solidFill>
                  <a:schemeClr val="bg1"/>
                </a:solidFill>
                <a:latin typeface="sourcesanspro"/>
              </a:rPr>
              <a:t>L.7231-1</a:t>
            </a:r>
            <a:r>
              <a:rPr lang="fr-FR" dirty="0">
                <a:solidFill>
                  <a:schemeClr val="bg1"/>
                </a:solidFill>
                <a:latin typeface="sourcesanspro"/>
              </a:rPr>
              <a:t>, </a:t>
            </a:r>
            <a:r>
              <a:rPr lang="fr-FR" dirty="0">
                <a:solidFill>
                  <a:srgbClr val="000000"/>
                </a:solidFill>
                <a:latin typeface="sourcesanspro"/>
              </a:rPr>
              <a:t>à l'exception des activités dont la liste est définie par décret et qui ne mettent pas en cause la sécurité des personnes.</a:t>
            </a:r>
          </a:p>
          <a:p>
            <a:endParaRPr lang="fr-FR" dirty="0"/>
          </a:p>
        </p:txBody>
      </p:sp>
    </p:spTree>
    <p:extLst>
      <p:ext uri="{BB962C8B-B14F-4D97-AF65-F5344CB8AC3E}">
        <p14:creationId xmlns:p14="http://schemas.microsoft.com/office/powerpoint/2010/main" val="279861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393127"/>
            <a:ext cx="8534400" cy="1507067"/>
          </a:xfrm>
        </p:spPr>
        <p:txBody>
          <a:bodyPr/>
          <a:lstStyle/>
          <a:p>
            <a:pPr algn="ctr"/>
            <a:r>
              <a:rPr lang="fr-FR" dirty="0"/>
              <a:t>Saad - Les différents services à la personne</a:t>
            </a:r>
          </a:p>
        </p:txBody>
      </p:sp>
      <p:sp>
        <p:nvSpPr>
          <p:cNvPr id="4" name="Rectangle à coins arrondis 3"/>
          <p:cNvSpPr/>
          <p:nvPr/>
        </p:nvSpPr>
        <p:spPr>
          <a:xfrm>
            <a:off x="906162" y="2150076"/>
            <a:ext cx="2248930" cy="37894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t>Mode « prestataire »</a:t>
            </a:r>
          </a:p>
          <a:p>
            <a:pPr algn="ctr"/>
            <a:endParaRPr lang="fr-FR" sz="1600" dirty="0"/>
          </a:p>
          <a:p>
            <a:pPr algn="ctr"/>
            <a:r>
              <a:rPr lang="fr-FR" sz="1600" dirty="0"/>
              <a:t>le particulier a recours à un organisme qui emploie des intervenants à domicile. Il est alors client de l’organisme qui lui facture la prestation</a:t>
            </a:r>
          </a:p>
        </p:txBody>
      </p:sp>
      <p:sp>
        <p:nvSpPr>
          <p:cNvPr id="5" name="Rectangle à coins arrondis 4"/>
          <p:cNvSpPr/>
          <p:nvPr/>
        </p:nvSpPr>
        <p:spPr>
          <a:xfrm>
            <a:off x="4125097" y="2150073"/>
            <a:ext cx="2788508" cy="378940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Mode « mandataire »</a:t>
            </a:r>
          </a:p>
          <a:p>
            <a:pPr algn="ctr"/>
            <a:endParaRPr lang="fr-FR" dirty="0"/>
          </a:p>
          <a:p>
            <a:pPr algn="ctr"/>
            <a:r>
              <a:rPr lang="fr-FR" sz="1400" dirty="0"/>
              <a:t>le particulier emploie directement un salarié mais confie à l’organisme les formalités administratives et les déclarations sociales et fiscales liées à l'emploi. Ce dernier présente des intervenants d’un profil adapté. Le particulier devient employeur de l’intervenant</a:t>
            </a:r>
          </a:p>
        </p:txBody>
      </p:sp>
      <p:sp>
        <p:nvSpPr>
          <p:cNvPr id="6" name="Rectangle à coins arrondis 5"/>
          <p:cNvSpPr/>
          <p:nvPr/>
        </p:nvSpPr>
        <p:spPr>
          <a:xfrm>
            <a:off x="7883611" y="2150074"/>
            <a:ext cx="2459466" cy="37894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Mode « mise à disposition »</a:t>
            </a:r>
          </a:p>
          <a:p>
            <a:pPr algn="ctr"/>
            <a:endParaRPr lang="fr-FR" sz="1400" dirty="0"/>
          </a:p>
          <a:p>
            <a:pPr algn="ctr"/>
            <a:r>
              <a:rPr lang="fr-FR" sz="1400" dirty="0"/>
              <a:t>l’organisme de service à la personne recrute des travailleurs et les met à titre onéreux à la disposition des particuliers. Il s’agit généralement d’un mode d’insertion professionnelle. Ce mode d’intervention reste peu fréquent.</a:t>
            </a:r>
          </a:p>
        </p:txBody>
      </p:sp>
    </p:spTree>
    <p:extLst>
      <p:ext uri="{BB962C8B-B14F-4D97-AF65-F5344CB8AC3E}">
        <p14:creationId xmlns:p14="http://schemas.microsoft.com/office/powerpoint/2010/main" val="57662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A4B70-EE08-4E14-A030-B0AD6CE376E5}"/>
              </a:ext>
            </a:extLst>
          </p:cNvPr>
          <p:cNvSpPr>
            <a:spLocks noGrp="1"/>
          </p:cNvSpPr>
          <p:nvPr>
            <p:ph type="title"/>
          </p:nvPr>
        </p:nvSpPr>
        <p:spPr>
          <a:xfrm>
            <a:off x="1686747" y="157703"/>
            <a:ext cx="8534400" cy="1507067"/>
          </a:xfrm>
        </p:spPr>
        <p:txBody>
          <a:bodyPr/>
          <a:lstStyle/>
          <a:p>
            <a:r>
              <a:rPr lang="fr-FR" dirty="0"/>
              <a:t>SAAD – les missions</a:t>
            </a:r>
          </a:p>
        </p:txBody>
      </p:sp>
      <p:sp>
        <p:nvSpPr>
          <p:cNvPr id="3" name="Espace réservé du contenu 2">
            <a:extLst>
              <a:ext uri="{FF2B5EF4-FFF2-40B4-BE49-F238E27FC236}">
                <a16:creationId xmlns:a16="http://schemas.microsoft.com/office/drawing/2014/main" id="{19065EFB-8916-40B0-8758-3C55F3B4E1EA}"/>
              </a:ext>
            </a:extLst>
          </p:cNvPr>
          <p:cNvSpPr>
            <a:spLocks noGrp="1"/>
          </p:cNvSpPr>
          <p:nvPr>
            <p:ph idx="1"/>
          </p:nvPr>
        </p:nvSpPr>
        <p:spPr>
          <a:xfrm>
            <a:off x="618111" y="2459516"/>
            <a:ext cx="8534400" cy="3615267"/>
          </a:xfrm>
        </p:spPr>
        <p:txBody>
          <a:bodyPr/>
          <a:lstStyle/>
          <a:p>
            <a:r>
              <a:rPr lang="fr-FR" b="1" dirty="0">
                <a:solidFill>
                  <a:schemeClr val="tx1"/>
                </a:solidFill>
              </a:rPr>
              <a:t>Activité: quelles sont les missions à domicile? </a:t>
            </a:r>
          </a:p>
          <a:p>
            <a:pPr lvl="1"/>
            <a:r>
              <a:rPr lang="fr-FR" b="1" dirty="0">
                <a:solidFill>
                  <a:schemeClr val="tx1"/>
                </a:solidFill>
              </a:rPr>
              <a:t>Auprès des familles</a:t>
            </a:r>
          </a:p>
          <a:p>
            <a:pPr lvl="1"/>
            <a:r>
              <a:rPr lang="fr-FR" b="1" dirty="0">
                <a:solidFill>
                  <a:schemeClr val="tx1"/>
                </a:solidFill>
              </a:rPr>
              <a:t>Des personnes âgées / en situation d’handicap</a:t>
            </a:r>
          </a:p>
        </p:txBody>
      </p:sp>
    </p:spTree>
    <p:extLst>
      <p:ext uri="{BB962C8B-B14F-4D97-AF65-F5344CB8AC3E}">
        <p14:creationId xmlns:p14="http://schemas.microsoft.com/office/powerpoint/2010/main" val="42708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1052" y="1755719"/>
            <a:ext cx="8001000" cy="2971801"/>
          </a:xfrm>
        </p:spPr>
        <p:txBody>
          <a:bodyPr>
            <a:normAutofit fontScale="90000"/>
          </a:bodyPr>
          <a:lstStyle/>
          <a:p>
            <a:pPr algn="ctr"/>
            <a:r>
              <a:rPr lang="fr-FR" dirty="0"/>
              <a:t>intervenir dans l’espace privatif, notions juridiques, positionnement professionnel</a:t>
            </a: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b="34304"/>
          <a:stretch/>
        </p:blipFill>
        <p:spPr>
          <a:xfrm>
            <a:off x="1952838" y="5497766"/>
            <a:ext cx="7594815" cy="1257261"/>
          </a:xfrm>
          <a:prstGeom prst="rect">
            <a:avLst/>
          </a:prstGeom>
        </p:spPr>
      </p:pic>
    </p:spTree>
    <p:extLst>
      <p:ext uri="{BB962C8B-B14F-4D97-AF65-F5344CB8AC3E}">
        <p14:creationId xmlns:p14="http://schemas.microsoft.com/office/powerpoint/2010/main" val="3957826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9ED13-54F1-400D-9531-88268710A562}"/>
              </a:ext>
            </a:extLst>
          </p:cNvPr>
          <p:cNvSpPr>
            <a:spLocks noGrp="1"/>
          </p:cNvSpPr>
          <p:nvPr>
            <p:ph type="title"/>
          </p:nvPr>
        </p:nvSpPr>
        <p:spPr>
          <a:xfrm>
            <a:off x="838448" y="543294"/>
            <a:ext cx="8534400" cy="1507067"/>
          </a:xfrm>
        </p:spPr>
        <p:txBody>
          <a:bodyPr/>
          <a:lstStyle/>
          <a:p>
            <a:r>
              <a:rPr lang="fr-FR" dirty="0"/>
              <a:t>SAAD – Les missions </a:t>
            </a:r>
          </a:p>
        </p:txBody>
      </p:sp>
      <p:pic>
        <p:nvPicPr>
          <p:cNvPr id="2050" name="Picture 2" descr="Les familles nombreuses, bénéfiques pour le développement des enfants? |  Laurence Pernoud">
            <a:extLst>
              <a:ext uri="{FF2B5EF4-FFF2-40B4-BE49-F238E27FC236}">
                <a16:creationId xmlns:a16="http://schemas.microsoft.com/office/drawing/2014/main" id="{677E3691-F40B-4487-AEEB-7D482D312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562" y="161237"/>
            <a:ext cx="2743200" cy="2066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 coins arrondis 4">
            <a:extLst>
              <a:ext uri="{FF2B5EF4-FFF2-40B4-BE49-F238E27FC236}">
                <a16:creationId xmlns:a16="http://schemas.microsoft.com/office/drawing/2014/main" id="{4A04CDEF-B23E-4D04-81D7-8AA9E106C331}"/>
              </a:ext>
            </a:extLst>
          </p:cNvPr>
          <p:cNvSpPr/>
          <p:nvPr/>
        </p:nvSpPr>
        <p:spPr>
          <a:xfrm>
            <a:off x="1145754" y="2228162"/>
            <a:ext cx="2743200" cy="3302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 accompagnement temporaire, afin d’aider à surmonter des difficultés ponctuelles (séparation, maladie d’un parent, naissance, décès, etc.)</a:t>
            </a:r>
          </a:p>
        </p:txBody>
      </p:sp>
      <p:sp>
        <p:nvSpPr>
          <p:cNvPr id="3" name="Rectangle : coins arrondis 2">
            <a:extLst>
              <a:ext uri="{FF2B5EF4-FFF2-40B4-BE49-F238E27FC236}">
                <a16:creationId xmlns:a16="http://schemas.microsoft.com/office/drawing/2014/main" id="{D44F512A-B6F5-4FAC-AC30-0CC0FC57AAC1}"/>
              </a:ext>
            </a:extLst>
          </p:cNvPr>
          <p:cNvSpPr/>
          <p:nvPr/>
        </p:nvSpPr>
        <p:spPr>
          <a:xfrm>
            <a:off x="5717754" y="2820318"/>
            <a:ext cx="4450815" cy="28203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buFont typeface="Courier New" panose="02070309020205020404" pitchFamily="49" charset="0"/>
              <a:buChar char="o"/>
            </a:pPr>
            <a:r>
              <a:rPr lang="fr-FR" dirty="0"/>
              <a:t>le soutien à la cellule familiale qui se traduit par l’intervention d’une AVS/ AES;</a:t>
            </a:r>
          </a:p>
          <a:p>
            <a:pPr marL="285750" indent="-285750">
              <a:buFont typeface="Arial" panose="020B0604020202020204" pitchFamily="34" charset="0"/>
              <a:buChar char="•"/>
            </a:pPr>
            <a:r>
              <a:rPr lang="fr-FR" dirty="0"/>
              <a:t>le soutien à la parentalité et à l’insertion qui se traduit par le recours à une technicienne en intervention sociale et familiale TISF.</a:t>
            </a:r>
          </a:p>
        </p:txBody>
      </p:sp>
      <p:sp>
        <p:nvSpPr>
          <p:cNvPr id="4" name="Rectangle : coins arrondis 3">
            <a:extLst>
              <a:ext uri="{FF2B5EF4-FFF2-40B4-BE49-F238E27FC236}">
                <a16:creationId xmlns:a16="http://schemas.microsoft.com/office/drawing/2014/main" id="{CA666587-79A6-44DF-9C78-70D68F309CE6}"/>
              </a:ext>
            </a:extLst>
          </p:cNvPr>
          <p:cNvSpPr/>
          <p:nvPr/>
        </p:nvSpPr>
        <p:spPr>
          <a:xfrm>
            <a:off x="3051672" y="6026227"/>
            <a:ext cx="5894024" cy="627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Financement : CAF, MSA</a:t>
            </a:r>
          </a:p>
        </p:txBody>
      </p:sp>
    </p:spTree>
    <p:extLst>
      <p:ext uri="{BB962C8B-B14F-4D97-AF65-F5344CB8AC3E}">
        <p14:creationId xmlns:p14="http://schemas.microsoft.com/office/powerpoint/2010/main" val="362689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06E94BC-EA32-40B6-ACA6-AFA181D89656}"/>
              </a:ext>
            </a:extLst>
          </p:cNvPr>
          <p:cNvSpPr txBox="1">
            <a:spLocks/>
          </p:cNvSpPr>
          <p:nvPr/>
        </p:nvSpPr>
        <p:spPr>
          <a:xfrm>
            <a:off x="653668" y="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SAAD – Les missions </a:t>
            </a:r>
          </a:p>
        </p:txBody>
      </p:sp>
      <p:sp>
        <p:nvSpPr>
          <p:cNvPr id="5" name="Rectangle : coins arrondis 4">
            <a:extLst>
              <a:ext uri="{FF2B5EF4-FFF2-40B4-BE49-F238E27FC236}">
                <a16:creationId xmlns:a16="http://schemas.microsoft.com/office/drawing/2014/main" id="{04B4A11B-8EA5-41E7-8AAC-D79C853DC290}"/>
              </a:ext>
            </a:extLst>
          </p:cNvPr>
          <p:cNvSpPr/>
          <p:nvPr/>
        </p:nvSpPr>
        <p:spPr>
          <a:xfrm>
            <a:off x="1145754" y="1597446"/>
            <a:ext cx="5993176" cy="3933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Accompagner et aider la personne dans les actes essentiels de la vie quotidienne (au domicile)</a:t>
            </a:r>
          </a:p>
          <a:p>
            <a:pPr algn="ctr"/>
            <a:r>
              <a:rPr lang="fr-FR" dirty="0"/>
              <a:t>Assurer une vigilance auprès de la personne par des visites de convivialité permettant de détecter des signes ou comportements inhabituels;</a:t>
            </a:r>
          </a:p>
          <a:p>
            <a:pPr algn="ctr"/>
            <a:r>
              <a:rPr lang="fr-FR" dirty="0"/>
              <a:t>Accompagner et aider la personne dans les activités de la vie sociale et relationnelle;</a:t>
            </a:r>
          </a:p>
          <a:p>
            <a:pPr algn="ctr"/>
            <a:r>
              <a:rPr lang="fr-FR" dirty="0"/>
              <a:t>Soutenir les activités intellectuelles, sensorielles et motrices de la personne</a:t>
            </a:r>
          </a:p>
          <a:p>
            <a:pPr algn="ctr"/>
            <a:r>
              <a:rPr lang="fr-FR" dirty="0"/>
              <a:t>Assurer une présence auprès des personnes malades qui restent à domicile</a:t>
            </a:r>
          </a:p>
          <a:p>
            <a:pPr algn="ctr"/>
            <a:endParaRPr lang="fr-FR" dirty="0"/>
          </a:p>
        </p:txBody>
      </p:sp>
      <p:sp>
        <p:nvSpPr>
          <p:cNvPr id="7" name="Rectangle : coins arrondis 6">
            <a:extLst>
              <a:ext uri="{FF2B5EF4-FFF2-40B4-BE49-F238E27FC236}">
                <a16:creationId xmlns:a16="http://schemas.microsoft.com/office/drawing/2014/main" id="{32F45487-8C3B-400B-8EE2-4696D29B2F03}"/>
              </a:ext>
            </a:extLst>
          </p:cNvPr>
          <p:cNvSpPr/>
          <p:nvPr/>
        </p:nvSpPr>
        <p:spPr>
          <a:xfrm>
            <a:off x="3051672" y="6026227"/>
            <a:ext cx="5894024" cy="627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Financement : Conseil départemental, caisses de retraite, …  </a:t>
            </a:r>
          </a:p>
        </p:txBody>
      </p:sp>
      <p:pic>
        <p:nvPicPr>
          <p:cNvPr id="1026" name="Picture 2" descr="Personnes âgées et Personnes handicapées - AUB Santé">
            <a:extLst>
              <a:ext uri="{FF2B5EF4-FFF2-40B4-BE49-F238E27FC236}">
                <a16:creationId xmlns:a16="http://schemas.microsoft.com/office/drawing/2014/main" id="{DB3CF83F-9C89-4352-AC68-8D2A1C12C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40" y="209321"/>
            <a:ext cx="4219460" cy="210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330968"/>
            <a:ext cx="8534400" cy="1507067"/>
          </a:xfrm>
        </p:spPr>
        <p:txBody>
          <a:bodyPr/>
          <a:lstStyle/>
          <a:p>
            <a:r>
              <a:rPr lang="fr-FR" dirty="0"/>
              <a:t>L’évolution des services à domicile</a:t>
            </a:r>
          </a:p>
        </p:txBody>
      </p:sp>
      <p:pic>
        <p:nvPicPr>
          <p:cNvPr id="4" name="Espace réservé du contenu 4"/>
          <p:cNvPicPr>
            <a:picLocks noGrp="1" noChangeAspect="1"/>
          </p:cNvPicPr>
          <p:nvPr>
            <p:ph idx="1"/>
          </p:nvPr>
        </p:nvPicPr>
        <p:blipFill>
          <a:blip r:embed="rId3"/>
          <a:stretch>
            <a:fillRect/>
          </a:stretch>
        </p:blipFill>
        <p:spPr>
          <a:xfrm>
            <a:off x="3018763" y="1914525"/>
            <a:ext cx="3716074" cy="4005263"/>
          </a:xfrm>
          <a:prstGeom prst="rect">
            <a:avLst/>
          </a:prstGeom>
        </p:spPr>
      </p:pic>
    </p:spTree>
    <p:extLst>
      <p:ext uri="{BB962C8B-B14F-4D97-AF65-F5344CB8AC3E}">
        <p14:creationId xmlns:p14="http://schemas.microsoft.com/office/powerpoint/2010/main" val="110831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618" y="506459"/>
            <a:ext cx="11628582" cy="1507067"/>
          </a:xfrm>
        </p:spPr>
        <p:txBody>
          <a:bodyPr>
            <a:normAutofit fontScale="90000"/>
          </a:bodyPr>
          <a:lstStyle/>
          <a:p>
            <a:r>
              <a:rPr lang="fr-FR" dirty="0"/>
              <a:t>Article 44 de la loi n°2021-1754 du 23 décembre 2021 de financement de la sécurité sociale pour 2022</a:t>
            </a:r>
          </a:p>
        </p:txBody>
      </p:sp>
      <p:sp>
        <p:nvSpPr>
          <p:cNvPr id="3" name="Espace réservé du contenu 2"/>
          <p:cNvSpPr>
            <a:spLocks noGrp="1"/>
          </p:cNvSpPr>
          <p:nvPr>
            <p:ph idx="1"/>
          </p:nvPr>
        </p:nvSpPr>
        <p:spPr>
          <a:xfrm>
            <a:off x="776576" y="2163618"/>
            <a:ext cx="8534400" cy="3615267"/>
          </a:xfrm>
        </p:spPr>
        <p:txBody>
          <a:bodyPr/>
          <a:lstStyle/>
          <a:p>
            <a:r>
              <a:rPr lang="fr-FR" dirty="0">
                <a:solidFill>
                  <a:schemeClr val="tx1"/>
                </a:solidFill>
              </a:rPr>
              <a:t>Rapprochement et fusion des services existants (SAAD, SSIAD et SPASAD)</a:t>
            </a:r>
          </a:p>
          <a:p>
            <a:r>
              <a:rPr lang="fr-FR" dirty="0">
                <a:solidFill>
                  <a:schemeClr val="tx1"/>
                </a:solidFill>
              </a:rPr>
              <a:t>Refonte du modèle de financement des activités d’aide et d’accompagnement des services à domicile</a:t>
            </a:r>
          </a:p>
          <a:p>
            <a:pPr lvl="1"/>
            <a:r>
              <a:rPr lang="fr-FR" dirty="0">
                <a:solidFill>
                  <a:schemeClr val="tx1"/>
                </a:solidFill>
              </a:rPr>
              <a:t>Mise en place d’un tarif plancher national pour l’APA / PCH</a:t>
            </a:r>
          </a:p>
          <a:p>
            <a:pPr lvl="1"/>
            <a:r>
              <a:rPr lang="fr-FR" dirty="0">
                <a:solidFill>
                  <a:schemeClr val="tx1"/>
                </a:solidFill>
              </a:rPr>
              <a:t>Mise en place des actions améliorant le service rendu dans le cadre d’un contrat pluriannuel d’objectifs et de moyens (CPOM)</a:t>
            </a:r>
          </a:p>
        </p:txBody>
      </p:sp>
    </p:spTree>
    <p:extLst>
      <p:ext uri="{BB962C8B-B14F-4D97-AF65-F5344CB8AC3E}">
        <p14:creationId xmlns:p14="http://schemas.microsoft.com/office/powerpoint/2010/main" val="214569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F298B-37E4-4692-B6F3-7FA55D43DA46}"/>
              </a:ext>
            </a:extLst>
          </p:cNvPr>
          <p:cNvSpPr>
            <a:spLocks noGrp="1"/>
          </p:cNvSpPr>
          <p:nvPr>
            <p:ph type="title"/>
          </p:nvPr>
        </p:nvSpPr>
        <p:spPr>
          <a:xfrm>
            <a:off x="816414" y="239004"/>
            <a:ext cx="8534400" cy="1507067"/>
          </a:xfrm>
        </p:spPr>
        <p:txBody>
          <a:bodyPr/>
          <a:lstStyle/>
          <a:p>
            <a:r>
              <a:rPr lang="fr-FR" dirty="0"/>
              <a:t>Objectifs :</a:t>
            </a:r>
          </a:p>
        </p:txBody>
      </p:sp>
      <p:sp>
        <p:nvSpPr>
          <p:cNvPr id="3" name="Espace réservé du contenu 2">
            <a:extLst>
              <a:ext uri="{FF2B5EF4-FFF2-40B4-BE49-F238E27FC236}">
                <a16:creationId xmlns:a16="http://schemas.microsoft.com/office/drawing/2014/main" id="{B2385303-944A-442D-B688-37671A2DB70F}"/>
              </a:ext>
            </a:extLst>
          </p:cNvPr>
          <p:cNvSpPr>
            <a:spLocks noGrp="1"/>
          </p:cNvSpPr>
          <p:nvPr>
            <p:ph idx="1"/>
          </p:nvPr>
        </p:nvSpPr>
        <p:spPr>
          <a:xfrm>
            <a:off x="707411" y="2250195"/>
            <a:ext cx="9571325" cy="3615267"/>
          </a:xfrm>
        </p:spPr>
        <p:txBody>
          <a:bodyPr/>
          <a:lstStyle/>
          <a:p>
            <a:r>
              <a:rPr lang="fr-FR" dirty="0">
                <a:solidFill>
                  <a:schemeClr val="tx1"/>
                </a:solidFill>
              </a:rPr>
              <a:t>Repérer l’importance de l’espace privatif pour la personne accompagnée et lors dans l’accompagnement</a:t>
            </a:r>
          </a:p>
          <a:p>
            <a:r>
              <a:rPr lang="fr-FR" dirty="0">
                <a:solidFill>
                  <a:schemeClr val="tx1"/>
                </a:solidFill>
              </a:rPr>
              <a:t>Concevoir une attitude professionnelle respectant l’espace privatif</a:t>
            </a:r>
          </a:p>
          <a:p>
            <a:pPr marL="0" indent="0">
              <a:buNone/>
            </a:pPr>
            <a:endParaRPr lang="fr-FR" dirty="0"/>
          </a:p>
          <a:p>
            <a:endParaRPr lang="fr-FR" dirty="0"/>
          </a:p>
        </p:txBody>
      </p:sp>
    </p:spTree>
    <p:extLst>
      <p:ext uri="{BB962C8B-B14F-4D97-AF65-F5344CB8AC3E}">
        <p14:creationId xmlns:p14="http://schemas.microsoft.com/office/powerpoint/2010/main" val="171324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9898" y="448732"/>
            <a:ext cx="8534400" cy="1507067"/>
          </a:xfrm>
        </p:spPr>
        <p:txBody>
          <a:bodyPr/>
          <a:lstStyle/>
          <a:p>
            <a:r>
              <a:rPr lang="fr-FR" dirty="0"/>
              <a:t>Questionnement sur L ’espace privatif</a:t>
            </a:r>
          </a:p>
        </p:txBody>
      </p:sp>
      <p:sp>
        <p:nvSpPr>
          <p:cNvPr id="3" name="Espace réservé du contenu 2"/>
          <p:cNvSpPr>
            <a:spLocks noGrp="1"/>
          </p:cNvSpPr>
          <p:nvPr>
            <p:ph idx="1"/>
          </p:nvPr>
        </p:nvSpPr>
        <p:spPr>
          <a:xfrm>
            <a:off x="506500" y="1246158"/>
            <a:ext cx="8534400" cy="3615267"/>
          </a:xfrm>
        </p:spPr>
        <p:txBody>
          <a:bodyPr/>
          <a:lstStyle/>
          <a:p>
            <a:r>
              <a:rPr lang="fr-FR" b="1" dirty="0">
                <a:solidFill>
                  <a:schemeClr val="accent1">
                    <a:lumMod val="60000"/>
                    <a:lumOff val="40000"/>
                  </a:schemeClr>
                </a:solidFill>
              </a:rPr>
              <a:t>En groupe, réfléchissez à la question suivante: </a:t>
            </a:r>
          </a:p>
          <a:p>
            <a:pPr marL="0" indent="0">
              <a:buNone/>
            </a:pPr>
            <a:endParaRPr lang="fr-FR" b="1" dirty="0">
              <a:solidFill>
                <a:schemeClr val="accent1">
                  <a:lumMod val="60000"/>
                  <a:lumOff val="40000"/>
                </a:schemeClr>
              </a:solidFill>
            </a:endParaRPr>
          </a:p>
          <a:p>
            <a:pPr lvl="1"/>
            <a:r>
              <a:rPr lang="fr-FR" b="1" dirty="0">
                <a:solidFill>
                  <a:schemeClr val="accent1">
                    <a:lumMod val="60000"/>
                    <a:lumOff val="40000"/>
                  </a:schemeClr>
                </a:solidFill>
              </a:rPr>
              <a:t>Quelle conduite à avoir quand on travaille dans un foyer de vie afin de respecter la vie privée du résident?</a:t>
            </a:r>
          </a:p>
        </p:txBody>
      </p:sp>
      <p:pic>
        <p:nvPicPr>
          <p:cNvPr id="1026" name="Picture 2" descr="Splendeurs et misères du travail en groupe - Repères sur le changement en  entreprise">
            <a:extLst>
              <a:ext uri="{FF2B5EF4-FFF2-40B4-BE49-F238E27FC236}">
                <a16:creationId xmlns:a16="http://schemas.microsoft.com/office/drawing/2014/main" id="{63209C3B-D042-445E-865D-ED557FA9C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583" y="3804208"/>
            <a:ext cx="3702356" cy="2904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2152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4212" y="2062018"/>
            <a:ext cx="8534400" cy="3615267"/>
          </a:xfrm>
        </p:spPr>
        <p:txBody>
          <a:bodyPr/>
          <a:lstStyle/>
          <a:p>
            <a:r>
              <a:rPr lang="fr-FR" dirty="0"/>
              <a:t>L’espace personnel constitue un outil de construction  d’un monde à soi. </a:t>
            </a:r>
          </a:p>
          <a:p>
            <a:r>
              <a:rPr lang="fr-FR" dirty="0"/>
              <a:t>Le personnel veillera à :</a:t>
            </a:r>
          </a:p>
          <a:p>
            <a:endParaRPr lang="fr-FR" dirty="0"/>
          </a:p>
          <a:p>
            <a:endParaRPr lang="fr-FR" dirty="0"/>
          </a:p>
          <a:p>
            <a:endParaRPr lang="fr-FR" dirty="0"/>
          </a:p>
          <a:p>
            <a:endParaRPr lang="fr-FR" dirty="0"/>
          </a:p>
          <a:p>
            <a:pPr marL="457200" lvl="1" indent="0">
              <a:buNone/>
            </a:pPr>
            <a:endParaRPr lang="fr-FR" dirty="0"/>
          </a:p>
        </p:txBody>
      </p:sp>
      <p:sp>
        <p:nvSpPr>
          <p:cNvPr id="4" name="Titre 1"/>
          <p:cNvSpPr>
            <a:spLocks noGrp="1"/>
          </p:cNvSpPr>
          <p:nvPr>
            <p:ph type="title"/>
          </p:nvPr>
        </p:nvSpPr>
        <p:spPr>
          <a:xfrm>
            <a:off x="684213" y="414338"/>
            <a:ext cx="8534400" cy="1506537"/>
          </a:xfrm>
        </p:spPr>
        <p:txBody>
          <a:bodyPr/>
          <a:lstStyle/>
          <a:p>
            <a:r>
              <a:rPr lang="fr-FR" dirty="0"/>
              <a:t>L’espace privatif en établissement</a:t>
            </a:r>
          </a:p>
        </p:txBody>
      </p:sp>
      <p:sp>
        <p:nvSpPr>
          <p:cNvPr id="5" name="Rectangle à coins arrondis 4"/>
          <p:cNvSpPr/>
          <p:nvPr/>
        </p:nvSpPr>
        <p:spPr>
          <a:xfrm>
            <a:off x="785091" y="3694545"/>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Faciliter l’appropriation de l’espace privatif en hébergement</a:t>
            </a:r>
          </a:p>
        </p:txBody>
      </p:sp>
      <p:sp>
        <p:nvSpPr>
          <p:cNvPr id="6" name="Rectangle à coins arrondis 5"/>
          <p:cNvSpPr/>
          <p:nvPr/>
        </p:nvSpPr>
        <p:spPr>
          <a:xfrm>
            <a:off x="3163455" y="3703396"/>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Entériner le caractère privatif de la chambre</a:t>
            </a:r>
          </a:p>
        </p:txBody>
      </p:sp>
      <p:sp>
        <p:nvSpPr>
          <p:cNvPr id="8" name="Rectangle à coins arrondis 7"/>
          <p:cNvSpPr/>
          <p:nvPr/>
        </p:nvSpPr>
        <p:spPr>
          <a:xfrm>
            <a:off x="5640119" y="3708618"/>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Aménager l’espace privatif</a:t>
            </a:r>
          </a:p>
        </p:txBody>
      </p:sp>
      <p:sp>
        <p:nvSpPr>
          <p:cNvPr id="9" name="Rectangle à coins arrondis 8"/>
          <p:cNvSpPr/>
          <p:nvPr/>
        </p:nvSpPr>
        <p:spPr>
          <a:xfrm>
            <a:off x="8161048" y="3694546"/>
            <a:ext cx="2278352" cy="21327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Garantir la confidentialité de la correspondance</a:t>
            </a:r>
          </a:p>
        </p:txBody>
      </p:sp>
    </p:spTree>
    <p:extLst>
      <p:ext uri="{BB962C8B-B14F-4D97-AF65-F5344CB8AC3E}">
        <p14:creationId xmlns:p14="http://schemas.microsoft.com/office/powerpoint/2010/main" val="251073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4213" y="414338"/>
            <a:ext cx="8534400" cy="15065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a:t>L’espace privatif en établissement</a:t>
            </a:r>
            <a:endParaRPr lang="fr-FR" dirty="0"/>
          </a:p>
        </p:txBody>
      </p:sp>
      <p:sp>
        <p:nvSpPr>
          <p:cNvPr id="5" name="Rectangle à coins arrondis 4"/>
          <p:cNvSpPr/>
          <p:nvPr/>
        </p:nvSpPr>
        <p:spPr>
          <a:xfrm>
            <a:off x="684213" y="1920875"/>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Préserver l’intimité corporelle</a:t>
            </a:r>
          </a:p>
        </p:txBody>
      </p:sp>
      <p:sp>
        <p:nvSpPr>
          <p:cNvPr id="6" name="Espace réservé du contenu 5"/>
          <p:cNvSpPr>
            <a:spLocks noGrp="1"/>
          </p:cNvSpPr>
          <p:nvPr>
            <p:ph idx="1"/>
          </p:nvPr>
        </p:nvSpPr>
        <p:spPr>
          <a:xfrm>
            <a:off x="3461657" y="1787996"/>
            <a:ext cx="2166257" cy="2256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indent="0" algn="ctr">
              <a:buNone/>
            </a:pPr>
            <a:r>
              <a:rPr lang="fr-FR" dirty="0">
                <a:solidFill>
                  <a:schemeClr val="bg2"/>
                </a:solidFill>
              </a:rPr>
              <a:t>Protéger la vie privée des personnes accueillies</a:t>
            </a:r>
          </a:p>
        </p:txBody>
      </p:sp>
      <p:sp>
        <p:nvSpPr>
          <p:cNvPr id="7" name="Rectangle à coins arrondis 6"/>
          <p:cNvSpPr/>
          <p:nvPr/>
        </p:nvSpPr>
        <p:spPr>
          <a:xfrm>
            <a:off x="6377081" y="1854435"/>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Faciliter les visites et respecter leur caractère privé</a:t>
            </a:r>
          </a:p>
        </p:txBody>
      </p:sp>
      <p:sp>
        <p:nvSpPr>
          <p:cNvPr id="8" name="Rectangle à coins arrondis 7"/>
          <p:cNvSpPr/>
          <p:nvPr/>
        </p:nvSpPr>
        <p:spPr>
          <a:xfrm>
            <a:off x="9044441" y="1787996"/>
            <a:ext cx="2287588" cy="21903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Permettre une personnalisation des aspects domestiques personnels</a:t>
            </a:r>
          </a:p>
        </p:txBody>
      </p:sp>
    </p:spTree>
    <p:extLst>
      <p:ext uri="{BB962C8B-B14F-4D97-AF65-F5344CB8AC3E}">
        <p14:creationId xmlns:p14="http://schemas.microsoft.com/office/powerpoint/2010/main" val="181751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349441"/>
            <a:ext cx="8534400" cy="1507067"/>
          </a:xfrm>
        </p:spPr>
        <p:txBody>
          <a:bodyPr/>
          <a:lstStyle/>
          <a:p>
            <a:r>
              <a:rPr lang="fr-FR" dirty="0"/>
              <a:t>L’espace privatif en établissement</a:t>
            </a:r>
          </a:p>
        </p:txBody>
      </p:sp>
      <p:sp>
        <p:nvSpPr>
          <p:cNvPr id="3" name="Espace réservé du contenu 2"/>
          <p:cNvSpPr>
            <a:spLocks noGrp="1"/>
          </p:cNvSpPr>
          <p:nvPr>
            <p:ph idx="1"/>
          </p:nvPr>
        </p:nvSpPr>
        <p:spPr>
          <a:xfrm>
            <a:off x="684212" y="2339109"/>
            <a:ext cx="8534400" cy="3615267"/>
          </a:xfrm>
        </p:spPr>
        <p:txBody>
          <a:bodyPr/>
          <a:lstStyle/>
          <a:p>
            <a:r>
              <a:rPr lang="fr-FR" dirty="0">
                <a:solidFill>
                  <a:schemeClr val="tx1"/>
                </a:solidFill>
              </a:rPr>
              <a:t>La complexité du rôle des professionnels réside dans le dépassement des tensions entre point de vue individuel et point de vue collectif :</a:t>
            </a:r>
          </a:p>
          <a:p>
            <a:pPr marL="0" indent="0">
              <a:buNone/>
            </a:pPr>
            <a:r>
              <a:rPr lang="fr-FR" dirty="0">
                <a:solidFill>
                  <a:schemeClr val="tx1"/>
                </a:solidFill>
              </a:rPr>
              <a:t>		■ attentes et besoins singuliers de la personne, droits et libertés, autonomie, d’une part ;</a:t>
            </a:r>
          </a:p>
          <a:p>
            <a:pPr marL="0" indent="0">
              <a:buNone/>
            </a:pPr>
            <a:r>
              <a:rPr lang="fr-FR" dirty="0">
                <a:solidFill>
                  <a:schemeClr val="tx1"/>
                </a:solidFill>
              </a:rPr>
              <a:t>		■ logiques organisationnelles et fonctionnelles de la collectivité, obligations et règles sociales, d’autre part.</a:t>
            </a:r>
          </a:p>
        </p:txBody>
      </p:sp>
    </p:spTree>
    <p:extLst>
      <p:ext uri="{BB962C8B-B14F-4D97-AF65-F5344CB8AC3E}">
        <p14:creationId xmlns:p14="http://schemas.microsoft.com/office/powerpoint/2010/main" val="61609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448732"/>
            <a:ext cx="8534400" cy="1507067"/>
          </a:xfrm>
        </p:spPr>
        <p:txBody>
          <a:bodyPr/>
          <a:lstStyle/>
          <a:p>
            <a:r>
              <a:rPr lang="fr-FR" dirty="0"/>
              <a:t>Spécificité du travail à domicile</a:t>
            </a:r>
          </a:p>
        </p:txBody>
      </p:sp>
      <p:sp>
        <p:nvSpPr>
          <p:cNvPr id="4" name="Rectangle à coins arrondis 3"/>
          <p:cNvSpPr/>
          <p:nvPr/>
        </p:nvSpPr>
        <p:spPr>
          <a:xfrm>
            <a:off x="684213" y="1920875"/>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L’intimité</a:t>
            </a:r>
          </a:p>
        </p:txBody>
      </p:sp>
      <p:sp>
        <p:nvSpPr>
          <p:cNvPr id="5" name="Rectangle à coins arrondis 4"/>
          <p:cNvSpPr/>
          <p:nvPr/>
        </p:nvSpPr>
        <p:spPr>
          <a:xfrm>
            <a:off x="3568927" y="1920874"/>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La sécurité</a:t>
            </a:r>
          </a:p>
        </p:txBody>
      </p:sp>
      <p:sp>
        <p:nvSpPr>
          <p:cNvPr id="6" name="Rectangle à coins arrondis 5"/>
          <p:cNvSpPr/>
          <p:nvPr/>
        </p:nvSpPr>
        <p:spPr>
          <a:xfrm>
            <a:off x="6170614" y="1938337"/>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L’identification</a:t>
            </a:r>
          </a:p>
        </p:txBody>
      </p:sp>
      <p:sp>
        <p:nvSpPr>
          <p:cNvPr id="7" name="Rectangle à coins arrondis 6"/>
          <p:cNvSpPr/>
          <p:nvPr/>
        </p:nvSpPr>
        <p:spPr>
          <a:xfrm>
            <a:off x="8930635" y="1955799"/>
            <a:ext cx="2115127" cy="21238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bg2"/>
                </a:solidFill>
              </a:rPr>
              <a:t>L’appropriation</a:t>
            </a:r>
          </a:p>
        </p:txBody>
      </p:sp>
    </p:spTree>
    <p:extLst>
      <p:ext uri="{BB962C8B-B14F-4D97-AF65-F5344CB8AC3E}">
        <p14:creationId xmlns:p14="http://schemas.microsoft.com/office/powerpoint/2010/main" val="317014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555" y="2266646"/>
            <a:ext cx="9678988" cy="1507067"/>
          </a:xfrm>
        </p:spPr>
        <p:txBody>
          <a:bodyPr>
            <a:normAutofit fontScale="90000"/>
          </a:bodyPr>
          <a:lstStyle/>
          <a:p>
            <a:r>
              <a:rPr lang="fr-FR" dirty="0"/>
              <a:t>D’après vous, quelles sont les tensions possibles liés aux interventions à domicile?</a:t>
            </a:r>
          </a:p>
        </p:txBody>
      </p:sp>
    </p:spTree>
    <p:extLst>
      <p:ext uri="{BB962C8B-B14F-4D97-AF65-F5344CB8AC3E}">
        <p14:creationId xmlns:p14="http://schemas.microsoft.com/office/powerpoint/2010/main" val="444998790"/>
      </p:ext>
    </p:extLst>
  </p:cSld>
  <p:clrMapOvr>
    <a:masterClrMapping/>
  </p:clrMapOvr>
</p:sld>
</file>

<file path=ppt/theme/theme1.xml><?xml version="1.0" encoding="utf-8"?>
<a:theme xmlns:a="http://schemas.openxmlformats.org/drawingml/2006/main" name="Secteur">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1278</TotalTime>
  <Words>2553</Words>
  <Application>Microsoft Office PowerPoint</Application>
  <PresentationFormat>Grand écran</PresentationFormat>
  <Paragraphs>184</Paragraphs>
  <Slides>23</Slides>
  <Notes>23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Calibri</vt:lpstr>
      <vt:lpstr>Century Gothic</vt:lpstr>
      <vt:lpstr>Courier New</vt:lpstr>
      <vt:lpstr>roboto</vt:lpstr>
      <vt:lpstr>sourcesanspro</vt:lpstr>
      <vt:lpstr>Wingdings</vt:lpstr>
      <vt:lpstr>Wingdings 3</vt:lpstr>
      <vt:lpstr>Secteur</vt:lpstr>
      <vt:lpstr>DF4 – Positionnement en tant que travailleur social dans son contexte d’intervention UF2 : Ethique et déontologie L’intervention dans l’espace privatif de la personne</vt:lpstr>
      <vt:lpstr>intervenir dans l’espace privatif, notions juridiques, positionnement professionnel</vt:lpstr>
      <vt:lpstr>Objectifs :</vt:lpstr>
      <vt:lpstr>Questionnement sur L ’espace privatif</vt:lpstr>
      <vt:lpstr>L’espace privatif en établissement</vt:lpstr>
      <vt:lpstr>Présentation PowerPoint</vt:lpstr>
      <vt:lpstr>L’espace privatif en établissement</vt:lpstr>
      <vt:lpstr>Spécificité du travail à domicile</vt:lpstr>
      <vt:lpstr>D’après vous, quelles sont les tensions possibles liés aux interventions à domicile?</vt:lpstr>
      <vt:lpstr>Présentation PowerPoint</vt:lpstr>
      <vt:lpstr>Le travail d’équipe à domicile</vt:lpstr>
      <vt:lpstr>Pour aller plus loin </vt:lpstr>
      <vt:lpstr>Partie 2 : Le secteur de l’aide à domicile</vt:lpstr>
      <vt:lpstr>Quand est proposé une intervention au domicile?</vt:lpstr>
      <vt:lpstr>Les services dédiés à l’intervention à domicile pour adultes</vt:lpstr>
      <vt:lpstr>Cadre règlementaire de l’aide à domicile pour les personnes âgées ou en situation de handicap</vt:lpstr>
      <vt:lpstr>Cadre règlementaire des services à la personne</vt:lpstr>
      <vt:lpstr>Saad - Les différents services à la personne</vt:lpstr>
      <vt:lpstr>SAAD – les missions</vt:lpstr>
      <vt:lpstr>SAAD – Les missions </vt:lpstr>
      <vt:lpstr>Présentation PowerPoint</vt:lpstr>
      <vt:lpstr>L’évolution des services à domicile</vt:lpstr>
      <vt:lpstr>Article 44 de la loi n°2021-1754 du 23 décembre 2021 de financement de la sécurité sociale pour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Justine FARRET</dc:creator>
  <cp:lastModifiedBy>Justine FARRET</cp:lastModifiedBy>
  <cp:revision>36</cp:revision>
  <cp:lastPrinted>2024-09-03T13:25:46Z</cp:lastPrinted>
  <dcterms:created xsi:type="dcterms:W3CDTF">2023-08-22T11:31:03Z</dcterms:created>
  <dcterms:modified xsi:type="dcterms:W3CDTF">2024-09-03T13:27:13Z</dcterms:modified>
</cp:coreProperties>
</file>