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3"/>
    <p:sldMasterId id="2147483685" r:id="rId4"/>
    <p:sldMasterId id="214748368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Lst>
  <p:sldSz cy="5670550" cx="10080625"/>
  <p:notesSz cx="7559675" cy="10691800"/>
  <p:embeddedFontLst>
    <p:embeddedFont>
      <p:font typeface="Century Gothic"/>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CenturyGothic-boldItalic.fntdata"/><Relationship Id="rId61" Type="http://schemas.openxmlformats.org/officeDocument/2006/relationships/font" Target="fonts/CenturyGothic-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CenturyGothic-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CenturyGothic-regular.fntdata"/><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0: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0: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6: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7: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7: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8: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8: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9: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9: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0: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0: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6: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7: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7: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8: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8: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9: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9: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0: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0: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6: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37: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7: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8: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8: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9: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9: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40: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0: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4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4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4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4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46: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47: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7: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48: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8: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49: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9: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50: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50: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5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5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5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5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6: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7: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8: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8: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9: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9: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2" name="Shape 12"/>
        <p:cNvGrpSpPr/>
        <p:nvPr/>
      </p:nvGrpSpPr>
      <p:grpSpPr>
        <a:xfrm>
          <a:off x="0" y="0"/>
          <a:ext cx="0" cy="0"/>
          <a:chOff x="0" y="0"/>
          <a:chExt cx="0" cy="0"/>
        </a:xfrm>
      </p:grpSpPr>
      <p:sp>
        <p:nvSpPr>
          <p:cNvPr id="13" name="Google Shape;13;p2"/>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 type="subTitle"/>
          </p:nvPr>
        </p:nvSpPr>
        <p:spPr>
          <a:xfrm>
            <a:off x="540000" y="1440000"/>
            <a:ext cx="9000000" cy="405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2" name="Shape 42"/>
        <p:cNvGrpSpPr/>
        <p:nvPr/>
      </p:nvGrpSpPr>
      <p:grpSpPr>
        <a:xfrm>
          <a:off x="0" y="0"/>
          <a:ext cx="0" cy="0"/>
          <a:chOff x="0" y="0"/>
          <a:chExt cx="0" cy="0"/>
        </a:xfrm>
      </p:grpSpPr>
      <p:sp>
        <p:nvSpPr>
          <p:cNvPr id="43" name="Google Shape;43;p11"/>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1"/>
          <p:cNvSpPr txBox="1"/>
          <p:nvPr>
            <p:ph idx="1" type="body"/>
          </p:nvPr>
        </p:nvSpPr>
        <p:spPr>
          <a:xfrm>
            <a:off x="540000" y="1440000"/>
            <a:ext cx="900000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5" name="Google Shape;45;p11"/>
          <p:cNvSpPr txBox="1"/>
          <p:nvPr>
            <p:ph idx="2" type="body"/>
          </p:nvPr>
        </p:nvSpPr>
        <p:spPr>
          <a:xfrm>
            <a:off x="540000" y="3555720"/>
            <a:ext cx="900000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6" name="Shape 46"/>
        <p:cNvGrpSpPr/>
        <p:nvPr/>
      </p:nvGrpSpPr>
      <p:grpSpPr>
        <a:xfrm>
          <a:off x="0" y="0"/>
          <a:ext cx="0" cy="0"/>
          <a:chOff x="0" y="0"/>
          <a:chExt cx="0" cy="0"/>
        </a:xfrm>
      </p:grpSpPr>
      <p:sp>
        <p:nvSpPr>
          <p:cNvPr id="47" name="Google Shape;47;p12"/>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
          <p:cNvSpPr txBox="1"/>
          <p:nvPr>
            <p:ph idx="1" type="body"/>
          </p:nvPr>
        </p:nvSpPr>
        <p:spPr>
          <a:xfrm>
            <a:off x="540000" y="144000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12"/>
          <p:cNvSpPr txBox="1"/>
          <p:nvPr>
            <p:ph idx="2" type="body"/>
          </p:nvPr>
        </p:nvSpPr>
        <p:spPr>
          <a:xfrm>
            <a:off x="5151600" y="144000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12"/>
          <p:cNvSpPr txBox="1"/>
          <p:nvPr>
            <p:ph idx="3" type="body"/>
          </p:nvPr>
        </p:nvSpPr>
        <p:spPr>
          <a:xfrm>
            <a:off x="540000" y="355572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1" name="Google Shape;51;p12"/>
          <p:cNvSpPr txBox="1"/>
          <p:nvPr>
            <p:ph idx="4" type="body"/>
          </p:nvPr>
        </p:nvSpPr>
        <p:spPr>
          <a:xfrm>
            <a:off x="5151600" y="355572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2" name="Shape 52"/>
        <p:cNvGrpSpPr/>
        <p:nvPr/>
      </p:nvGrpSpPr>
      <p:grpSpPr>
        <a:xfrm>
          <a:off x="0" y="0"/>
          <a:ext cx="0" cy="0"/>
          <a:chOff x="0" y="0"/>
          <a:chExt cx="0" cy="0"/>
        </a:xfrm>
      </p:grpSpPr>
      <p:sp>
        <p:nvSpPr>
          <p:cNvPr id="53" name="Google Shape;53;p13"/>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3"/>
          <p:cNvSpPr txBox="1"/>
          <p:nvPr>
            <p:ph idx="1" type="body"/>
          </p:nvPr>
        </p:nvSpPr>
        <p:spPr>
          <a:xfrm>
            <a:off x="540000" y="1440000"/>
            <a:ext cx="2897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13"/>
          <p:cNvSpPr txBox="1"/>
          <p:nvPr>
            <p:ph idx="2" type="body"/>
          </p:nvPr>
        </p:nvSpPr>
        <p:spPr>
          <a:xfrm>
            <a:off x="3583080" y="1440000"/>
            <a:ext cx="2897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13"/>
          <p:cNvSpPr txBox="1"/>
          <p:nvPr>
            <p:ph idx="3" type="body"/>
          </p:nvPr>
        </p:nvSpPr>
        <p:spPr>
          <a:xfrm>
            <a:off x="6625800" y="1440000"/>
            <a:ext cx="2897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13"/>
          <p:cNvSpPr txBox="1"/>
          <p:nvPr>
            <p:ph idx="4" type="body"/>
          </p:nvPr>
        </p:nvSpPr>
        <p:spPr>
          <a:xfrm>
            <a:off x="540000" y="3555720"/>
            <a:ext cx="2897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13"/>
          <p:cNvSpPr txBox="1"/>
          <p:nvPr>
            <p:ph idx="5" type="body"/>
          </p:nvPr>
        </p:nvSpPr>
        <p:spPr>
          <a:xfrm>
            <a:off x="3583080" y="3555720"/>
            <a:ext cx="2897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9" name="Google Shape;59;p13"/>
          <p:cNvSpPr txBox="1"/>
          <p:nvPr>
            <p:ph idx="6" type="body"/>
          </p:nvPr>
        </p:nvSpPr>
        <p:spPr>
          <a:xfrm>
            <a:off x="6625800" y="3555720"/>
            <a:ext cx="2897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67" name="Shape 67"/>
        <p:cNvGrpSpPr/>
        <p:nvPr/>
      </p:nvGrpSpPr>
      <p:grpSpPr>
        <a:xfrm>
          <a:off x="0" y="0"/>
          <a:ext cx="0" cy="0"/>
          <a:chOff x="0" y="0"/>
          <a:chExt cx="0" cy="0"/>
        </a:xfrm>
      </p:grpSpPr>
      <p:sp>
        <p:nvSpPr>
          <p:cNvPr id="68" name="Google Shape;68;p15"/>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5"/>
          <p:cNvSpPr txBox="1"/>
          <p:nvPr>
            <p:ph idx="1" type="body"/>
          </p:nvPr>
        </p:nvSpPr>
        <p:spPr>
          <a:xfrm>
            <a:off x="540000" y="1440000"/>
            <a:ext cx="9000000" cy="4050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70" name="Shape 7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71" name="Shape 71"/>
        <p:cNvGrpSpPr/>
        <p:nvPr/>
      </p:nvGrpSpPr>
      <p:grpSpPr>
        <a:xfrm>
          <a:off x="0" y="0"/>
          <a:ext cx="0" cy="0"/>
          <a:chOff x="0" y="0"/>
          <a:chExt cx="0" cy="0"/>
        </a:xfrm>
      </p:grpSpPr>
      <p:sp>
        <p:nvSpPr>
          <p:cNvPr id="72" name="Google Shape;72;p17"/>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7"/>
          <p:cNvSpPr txBox="1"/>
          <p:nvPr>
            <p:ph idx="1" type="subTitle"/>
          </p:nvPr>
        </p:nvSpPr>
        <p:spPr>
          <a:xfrm>
            <a:off x="540000" y="1440000"/>
            <a:ext cx="9000000" cy="405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74" name="Shape 74"/>
        <p:cNvGrpSpPr/>
        <p:nvPr/>
      </p:nvGrpSpPr>
      <p:grpSpPr>
        <a:xfrm>
          <a:off x="0" y="0"/>
          <a:ext cx="0" cy="0"/>
          <a:chOff x="0" y="0"/>
          <a:chExt cx="0" cy="0"/>
        </a:xfrm>
      </p:grpSpPr>
      <p:sp>
        <p:nvSpPr>
          <p:cNvPr id="75" name="Google Shape;75;p18"/>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8"/>
          <p:cNvSpPr txBox="1"/>
          <p:nvPr>
            <p:ph idx="1" type="body"/>
          </p:nvPr>
        </p:nvSpPr>
        <p:spPr>
          <a:xfrm>
            <a:off x="540000" y="1440000"/>
            <a:ext cx="4391640" cy="4050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7" name="Google Shape;77;p18"/>
          <p:cNvSpPr txBox="1"/>
          <p:nvPr>
            <p:ph idx="2" type="body"/>
          </p:nvPr>
        </p:nvSpPr>
        <p:spPr>
          <a:xfrm>
            <a:off x="5151600" y="1440000"/>
            <a:ext cx="4391640" cy="4050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p19"/>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80" name="Shape 80"/>
        <p:cNvGrpSpPr/>
        <p:nvPr/>
      </p:nvGrpSpPr>
      <p:grpSpPr>
        <a:xfrm>
          <a:off x="0" y="0"/>
          <a:ext cx="0" cy="0"/>
          <a:chOff x="0" y="0"/>
          <a:chExt cx="0" cy="0"/>
        </a:xfrm>
      </p:grpSpPr>
      <p:sp>
        <p:nvSpPr>
          <p:cNvPr id="81" name="Google Shape;81;p20"/>
          <p:cNvSpPr txBox="1"/>
          <p:nvPr>
            <p:ph idx="1" type="subTitle"/>
          </p:nvPr>
        </p:nvSpPr>
        <p:spPr>
          <a:xfrm>
            <a:off x="540000" y="270000"/>
            <a:ext cx="9000000" cy="45903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82" name="Shape 82"/>
        <p:cNvGrpSpPr/>
        <p:nvPr/>
      </p:nvGrpSpPr>
      <p:grpSpPr>
        <a:xfrm>
          <a:off x="0" y="0"/>
          <a:ext cx="0" cy="0"/>
          <a:chOff x="0" y="0"/>
          <a:chExt cx="0" cy="0"/>
        </a:xfrm>
      </p:grpSpPr>
      <p:sp>
        <p:nvSpPr>
          <p:cNvPr id="83" name="Google Shape;83;p21"/>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1"/>
          <p:cNvSpPr txBox="1"/>
          <p:nvPr>
            <p:ph idx="1" type="body"/>
          </p:nvPr>
        </p:nvSpPr>
        <p:spPr>
          <a:xfrm>
            <a:off x="540000" y="144000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5" name="Google Shape;85;p21"/>
          <p:cNvSpPr txBox="1"/>
          <p:nvPr>
            <p:ph idx="2" type="body"/>
          </p:nvPr>
        </p:nvSpPr>
        <p:spPr>
          <a:xfrm>
            <a:off x="5151600" y="1440000"/>
            <a:ext cx="4391640" cy="4050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6" name="Google Shape;86;p21"/>
          <p:cNvSpPr txBox="1"/>
          <p:nvPr>
            <p:ph idx="3" type="body"/>
          </p:nvPr>
        </p:nvSpPr>
        <p:spPr>
          <a:xfrm>
            <a:off x="540000" y="355572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87" name="Shape 87"/>
        <p:cNvGrpSpPr/>
        <p:nvPr/>
      </p:nvGrpSpPr>
      <p:grpSpPr>
        <a:xfrm>
          <a:off x="0" y="0"/>
          <a:ext cx="0" cy="0"/>
          <a:chOff x="0" y="0"/>
          <a:chExt cx="0" cy="0"/>
        </a:xfrm>
      </p:grpSpPr>
      <p:sp>
        <p:nvSpPr>
          <p:cNvPr id="88" name="Google Shape;88;p22"/>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2"/>
          <p:cNvSpPr txBox="1"/>
          <p:nvPr>
            <p:ph idx="1" type="body"/>
          </p:nvPr>
        </p:nvSpPr>
        <p:spPr>
          <a:xfrm>
            <a:off x="540000" y="1440000"/>
            <a:ext cx="4391640" cy="4050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22"/>
          <p:cNvSpPr txBox="1"/>
          <p:nvPr>
            <p:ph idx="2" type="body"/>
          </p:nvPr>
        </p:nvSpPr>
        <p:spPr>
          <a:xfrm>
            <a:off x="5151600" y="144000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22"/>
          <p:cNvSpPr txBox="1"/>
          <p:nvPr>
            <p:ph idx="3" type="body"/>
          </p:nvPr>
        </p:nvSpPr>
        <p:spPr>
          <a:xfrm>
            <a:off x="5151600" y="355572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92" name="Shape 92"/>
        <p:cNvGrpSpPr/>
        <p:nvPr/>
      </p:nvGrpSpPr>
      <p:grpSpPr>
        <a:xfrm>
          <a:off x="0" y="0"/>
          <a:ext cx="0" cy="0"/>
          <a:chOff x="0" y="0"/>
          <a:chExt cx="0" cy="0"/>
        </a:xfrm>
      </p:grpSpPr>
      <p:sp>
        <p:nvSpPr>
          <p:cNvPr id="93" name="Google Shape;93;p23"/>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3"/>
          <p:cNvSpPr txBox="1"/>
          <p:nvPr>
            <p:ph idx="1" type="body"/>
          </p:nvPr>
        </p:nvSpPr>
        <p:spPr>
          <a:xfrm>
            <a:off x="540000" y="144000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5" name="Google Shape;95;p23"/>
          <p:cNvSpPr txBox="1"/>
          <p:nvPr>
            <p:ph idx="2" type="body"/>
          </p:nvPr>
        </p:nvSpPr>
        <p:spPr>
          <a:xfrm>
            <a:off x="5151600" y="144000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6" name="Google Shape;96;p23"/>
          <p:cNvSpPr txBox="1"/>
          <p:nvPr>
            <p:ph idx="3" type="body"/>
          </p:nvPr>
        </p:nvSpPr>
        <p:spPr>
          <a:xfrm>
            <a:off x="540000" y="3555720"/>
            <a:ext cx="900000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97" name="Shape 97"/>
        <p:cNvGrpSpPr/>
        <p:nvPr/>
      </p:nvGrpSpPr>
      <p:grpSpPr>
        <a:xfrm>
          <a:off x="0" y="0"/>
          <a:ext cx="0" cy="0"/>
          <a:chOff x="0" y="0"/>
          <a:chExt cx="0" cy="0"/>
        </a:xfrm>
      </p:grpSpPr>
      <p:sp>
        <p:nvSpPr>
          <p:cNvPr id="98" name="Google Shape;98;p24"/>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4"/>
          <p:cNvSpPr txBox="1"/>
          <p:nvPr>
            <p:ph idx="1" type="body"/>
          </p:nvPr>
        </p:nvSpPr>
        <p:spPr>
          <a:xfrm>
            <a:off x="540000" y="1440000"/>
            <a:ext cx="900000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0" name="Google Shape;100;p24"/>
          <p:cNvSpPr txBox="1"/>
          <p:nvPr>
            <p:ph idx="2" type="body"/>
          </p:nvPr>
        </p:nvSpPr>
        <p:spPr>
          <a:xfrm>
            <a:off x="540000" y="3555720"/>
            <a:ext cx="900000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01" name="Shape 101"/>
        <p:cNvGrpSpPr/>
        <p:nvPr/>
      </p:nvGrpSpPr>
      <p:grpSpPr>
        <a:xfrm>
          <a:off x="0" y="0"/>
          <a:ext cx="0" cy="0"/>
          <a:chOff x="0" y="0"/>
          <a:chExt cx="0" cy="0"/>
        </a:xfrm>
      </p:grpSpPr>
      <p:sp>
        <p:nvSpPr>
          <p:cNvPr id="102" name="Google Shape;102;p25"/>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5"/>
          <p:cNvSpPr txBox="1"/>
          <p:nvPr>
            <p:ph idx="1" type="body"/>
          </p:nvPr>
        </p:nvSpPr>
        <p:spPr>
          <a:xfrm>
            <a:off x="540000" y="144000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4" name="Google Shape;104;p25"/>
          <p:cNvSpPr txBox="1"/>
          <p:nvPr>
            <p:ph idx="2" type="body"/>
          </p:nvPr>
        </p:nvSpPr>
        <p:spPr>
          <a:xfrm>
            <a:off x="5151600" y="144000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5" name="Google Shape;105;p25"/>
          <p:cNvSpPr txBox="1"/>
          <p:nvPr>
            <p:ph idx="3" type="body"/>
          </p:nvPr>
        </p:nvSpPr>
        <p:spPr>
          <a:xfrm>
            <a:off x="540000" y="355572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6" name="Google Shape;106;p25"/>
          <p:cNvSpPr txBox="1"/>
          <p:nvPr>
            <p:ph idx="4" type="body"/>
          </p:nvPr>
        </p:nvSpPr>
        <p:spPr>
          <a:xfrm>
            <a:off x="5151600" y="355572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07" name="Shape 107"/>
        <p:cNvGrpSpPr/>
        <p:nvPr/>
      </p:nvGrpSpPr>
      <p:grpSpPr>
        <a:xfrm>
          <a:off x="0" y="0"/>
          <a:ext cx="0" cy="0"/>
          <a:chOff x="0" y="0"/>
          <a:chExt cx="0" cy="0"/>
        </a:xfrm>
      </p:grpSpPr>
      <p:sp>
        <p:nvSpPr>
          <p:cNvPr id="108" name="Google Shape;108;p26"/>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6"/>
          <p:cNvSpPr txBox="1"/>
          <p:nvPr>
            <p:ph idx="1" type="body"/>
          </p:nvPr>
        </p:nvSpPr>
        <p:spPr>
          <a:xfrm>
            <a:off x="540000" y="1440000"/>
            <a:ext cx="2897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0" name="Google Shape;110;p26"/>
          <p:cNvSpPr txBox="1"/>
          <p:nvPr>
            <p:ph idx="2" type="body"/>
          </p:nvPr>
        </p:nvSpPr>
        <p:spPr>
          <a:xfrm>
            <a:off x="3583080" y="1440000"/>
            <a:ext cx="2897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1" name="Google Shape;111;p26"/>
          <p:cNvSpPr txBox="1"/>
          <p:nvPr>
            <p:ph idx="3" type="body"/>
          </p:nvPr>
        </p:nvSpPr>
        <p:spPr>
          <a:xfrm>
            <a:off x="6625800" y="1440000"/>
            <a:ext cx="2897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2" name="Google Shape;112;p26"/>
          <p:cNvSpPr txBox="1"/>
          <p:nvPr>
            <p:ph idx="4" type="body"/>
          </p:nvPr>
        </p:nvSpPr>
        <p:spPr>
          <a:xfrm>
            <a:off x="540000" y="3555720"/>
            <a:ext cx="2897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3" name="Google Shape;113;p26"/>
          <p:cNvSpPr txBox="1"/>
          <p:nvPr>
            <p:ph idx="5" type="body"/>
          </p:nvPr>
        </p:nvSpPr>
        <p:spPr>
          <a:xfrm>
            <a:off x="3583080" y="3555720"/>
            <a:ext cx="2897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4" name="Google Shape;114;p26"/>
          <p:cNvSpPr txBox="1"/>
          <p:nvPr>
            <p:ph idx="6" type="body"/>
          </p:nvPr>
        </p:nvSpPr>
        <p:spPr>
          <a:xfrm>
            <a:off x="6625800" y="3555720"/>
            <a:ext cx="2897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23" name="Shape 123"/>
        <p:cNvGrpSpPr/>
        <p:nvPr/>
      </p:nvGrpSpPr>
      <p:grpSpPr>
        <a:xfrm>
          <a:off x="0" y="0"/>
          <a:ext cx="0" cy="0"/>
          <a:chOff x="0" y="0"/>
          <a:chExt cx="0" cy="0"/>
        </a:xfrm>
      </p:grpSpPr>
      <p:sp>
        <p:nvSpPr>
          <p:cNvPr id="124" name="Google Shape;124;p28"/>
          <p:cNvSpPr txBox="1"/>
          <p:nvPr>
            <p:ph idx="1" type="subTitle"/>
          </p:nvPr>
        </p:nvSpPr>
        <p:spPr>
          <a:xfrm>
            <a:off x="540000" y="270000"/>
            <a:ext cx="9000000" cy="45903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5" name="Shape 125"/>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26" name="Shape 126"/>
        <p:cNvGrpSpPr/>
        <p:nvPr/>
      </p:nvGrpSpPr>
      <p:grpSpPr>
        <a:xfrm>
          <a:off x="0" y="0"/>
          <a:ext cx="0" cy="0"/>
          <a:chOff x="0" y="0"/>
          <a:chExt cx="0" cy="0"/>
        </a:xfrm>
      </p:grpSpPr>
      <p:sp>
        <p:nvSpPr>
          <p:cNvPr id="127" name="Google Shape;127;p30"/>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0"/>
          <p:cNvSpPr txBox="1"/>
          <p:nvPr>
            <p:ph idx="1" type="subTitle"/>
          </p:nvPr>
        </p:nvSpPr>
        <p:spPr>
          <a:xfrm>
            <a:off x="540000" y="1440000"/>
            <a:ext cx="9000000" cy="405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29" name="Shape 129"/>
        <p:cNvGrpSpPr/>
        <p:nvPr/>
      </p:nvGrpSpPr>
      <p:grpSpPr>
        <a:xfrm>
          <a:off x="0" y="0"/>
          <a:ext cx="0" cy="0"/>
          <a:chOff x="0" y="0"/>
          <a:chExt cx="0" cy="0"/>
        </a:xfrm>
      </p:grpSpPr>
      <p:sp>
        <p:nvSpPr>
          <p:cNvPr id="130" name="Google Shape;130;p31"/>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1"/>
          <p:cNvSpPr txBox="1"/>
          <p:nvPr>
            <p:ph idx="1" type="body"/>
          </p:nvPr>
        </p:nvSpPr>
        <p:spPr>
          <a:xfrm>
            <a:off x="540000" y="1440000"/>
            <a:ext cx="9000000" cy="4050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32" name="Shape 132"/>
        <p:cNvGrpSpPr/>
        <p:nvPr/>
      </p:nvGrpSpPr>
      <p:grpSpPr>
        <a:xfrm>
          <a:off x="0" y="0"/>
          <a:ext cx="0" cy="0"/>
          <a:chOff x="0" y="0"/>
          <a:chExt cx="0" cy="0"/>
        </a:xfrm>
      </p:grpSpPr>
      <p:sp>
        <p:nvSpPr>
          <p:cNvPr id="133" name="Google Shape;133;p32"/>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2"/>
          <p:cNvSpPr txBox="1"/>
          <p:nvPr>
            <p:ph idx="1" type="body"/>
          </p:nvPr>
        </p:nvSpPr>
        <p:spPr>
          <a:xfrm>
            <a:off x="540000" y="1440000"/>
            <a:ext cx="4391640" cy="4050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5" name="Google Shape;135;p32"/>
          <p:cNvSpPr txBox="1"/>
          <p:nvPr>
            <p:ph idx="2" type="body"/>
          </p:nvPr>
        </p:nvSpPr>
        <p:spPr>
          <a:xfrm>
            <a:off x="5151600" y="1440000"/>
            <a:ext cx="4391640" cy="4050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6" name="Shape 16"/>
        <p:cNvGrpSpPr/>
        <p:nvPr/>
      </p:nvGrpSpPr>
      <p:grpSpPr>
        <a:xfrm>
          <a:off x="0" y="0"/>
          <a:ext cx="0" cy="0"/>
          <a:chOff x="0" y="0"/>
          <a:chExt cx="0" cy="0"/>
        </a:xfrm>
      </p:grpSpPr>
      <p:sp>
        <p:nvSpPr>
          <p:cNvPr id="17" name="Google Shape;17;p4"/>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4"/>
          <p:cNvSpPr txBox="1"/>
          <p:nvPr>
            <p:ph idx="1" type="body"/>
          </p:nvPr>
        </p:nvSpPr>
        <p:spPr>
          <a:xfrm>
            <a:off x="540000" y="1440000"/>
            <a:ext cx="9000000" cy="4050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6" name="Shape 136"/>
        <p:cNvGrpSpPr/>
        <p:nvPr/>
      </p:nvGrpSpPr>
      <p:grpSpPr>
        <a:xfrm>
          <a:off x="0" y="0"/>
          <a:ext cx="0" cy="0"/>
          <a:chOff x="0" y="0"/>
          <a:chExt cx="0" cy="0"/>
        </a:xfrm>
      </p:grpSpPr>
      <p:sp>
        <p:nvSpPr>
          <p:cNvPr id="137" name="Google Shape;137;p33"/>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38" name="Shape 138"/>
        <p:cNvGrpSpPr/>
        <p:nvPr/>
      </p:nvGrpSpPr>
      <p:grpSpPr>
        <a:xfrm>
          <a:off x="0" y="0"/>
          <a:ext cx="0" cy="0"/>
          <a:chOff x="0" y="0"/>
          <a:chExt cx="0" cy="0"/>
        </a:xfrm>
      </p:grpSpPr>
      <p:sp>
        <p:nvSpPr>
          <p:cNvPr id="139" name="Google Shape;139;p34"/>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4"/>
          <p:cNvSpPr txBox="1"/>
          <p:nvPr>
            <p:ph idx="1" type="body"/>
          </p:nvPr>
        </p:nvSpPr>
        <p:spPr>
          <a:xfrm>
            <a:off x="540000" y="144000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1" name="Google Shape;141;p34"/>
          <p:cNvSpPr txBox="1"/>
          <p:nvPr>
            <p:ph idx="2" type="body"/>
          </p:nvPr>
        </p:nvSpPr>
        <p:spPr>
          <a:xfrm>
            <a:off x="5151600" y="1440000"/>
            <a:ext cx="4391640" cy="4050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2" name="Google Shape;142;p34"/>
          <p:cNvSpPr txBox="1"/>
          <p:nvPr>
            <p:ph idx="3" type="body"/>
          </p:nvPr>
        </p:nvSpPr>
        <p:spPr>
          <a:xfrm>
            <a:off x="540000" y="355572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3" name="Shape 143"/>
        <p:cNvGrpSpPr/>
        <p:nvPr/>
      </p:nvGrpSpPr>
      <p:grpSpPr>
        <a:xfrm>
          <a:off x="0" y="0"/>
          <a:ext cx="0" cy="0"/>
          <a:chOff x="0" y="0"/>
          <a:chExt cx="0" cy="0"/>
        </a:xfrm>
      </p:grpSpPr>
      <p:sp>
        <p:nvSpPr>
          <p:cNvPr id="144" name="Google Shape;144;p35"/>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5"/>
          <p:cNvSpPr txBox="1"/>
          <p:nvPr>
            <p:ph idx="1" type="body"/>
          </p:nvPr>
        </p:nvSpPr>
        <p:spPr>
          <a:xfrm>
            <a:off x="540000" y="1440000"/>
            <a:ext cx="4391640" cy="4050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6" name="Google Shape;146;p35"/>
          <p:cNvSpPr txBox="1"/>
          <p:nvPr>
            <p:ph idx="2" type="body"/>
          </p:nvPr>
        </p:nvSpPr>
        <p:spPr>
          <a:xfrm>
            <a:off x="5151600" y="144000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7" name="Google Shape;147;p35"/>
          <p:cNvSpPr txBox="1"/>
          <p:nvPr>
            <p:ph idx="3" type="body"/>
          </p:nvPr>
        </p:nvSpPr>
        <p:spPr>
          <a:xfrm>
            <a:off x="5151600" y="355572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48" name="Shape 148"/>
        <p:cNvGrpSpPr/>
        <p:nvPr/>
      </p:nvGrpSpPr>
      <p:grpSpPr>
        <a:xfrm>
          <a:off x="0" y="0"/>
          <a:ext cx="0" cy="0"/>
          <a:chOff x="0" y="0"/>
          <a:chExt cx="0" cy="0"/>
        </a:xfrm>
      </p:grpSpPr>
      <p:sp>
        <p:nvSpPr>
          <p:cNvPr id="149" name="Google Shape;149;p36"/>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36"/>
          <p:cNvSpPr txBox="1"/>
          <p:nvPr>
            <p:ph idx="1" type="body"/>
          </p:nvPr>
        </p:nvSpPr>
        <p:spPr>
          <a:xfrm>
            <a:off x="540000" y="144000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1" name="Google Shape;151;p36"/>
          <p:cNvSpPr txBox="1"/>
          <p:nvPr>
            <p:ph idx="2" type="body"/>
          </p:nvPr>
        </p:nvSpPr>
        <p:spPr>
          <a:xfrm>
            <a:off x="5151600" y="144000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2" name="Google Shape;152;p36"/>
          <p:cNvSpPr txBox="1"/>
          <p:nvPr>
            <p:ph idx="3" type="body"/>
          </p:nvPr>
        </p:nvSpPr>
        <p:spPr>
          <a:xfrm>
            <a:off x="540000" y="3555720"/>
            <a:ext cx="900000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53" name="Shape 153"/>
        <p:cNvGrpSpPr/>
        <p:nvPr/>
      </p:nvGrpSpPr>
      <p:grpSpPr>
        <a:xfrm>
          <a:off x="0" y="0"/>
          <a:ext cx="0" cy="0"/>
          <a:chOff x="0" y="0"/>
          <a:chExt cx="0" cy="0"/>
        </a:xfrm>
      </p:grpSpPr>
      <p:sp>
        <p:nvSpPr>
          <p:cNvPr id="154" name="Google Shape;154;p37"/>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7"/>
          <p:cNvSpPr txBox="1"/>
          <p:nvPr>
            <p:ph idx="1" type="body"/>
          </p:nvPr>
        </p:nvSpPr>
        <p:spPr>
          <a:xfrm>
            <a:off x="540000" y="1440000"/>
            <a:ext cx="900000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6" name="Google Shape;156;p37"/>
          <p:cNvSpPr txBox="1"/>
          <p:nvPr>
            <p:ph idx="2" type="body"/>
          </p:nvPr>
        </p:nvSpPr>
        <p:spPr>
          <a:xfrm>
            <a:off x="540000" y="3555720"/>
            <a:ext cx="900000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57" name="Shape 157"/>
        <p:cNvGrpSpPr/>
        <p:nvPr/>
      </p:nvGrpSpPr>
      <p:grpSpPr>
        <a:xfrm>
          <a:off x="0" y="0"/>
          <a:ext cx="0" cy="0"/>
          <a:chOff x="0" y="0"/>
          <a:chExt cx="0" cy="0"/>
        </a:xfrm>
      </p:grpSpPr>
      <p:sp>
        <p:nvSpPr>
          <p:cNvPr id="158" name="Google Shape;158;p38"/>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38"/>
          <p:cNvSpPr txBox="1"/>
          <p:nvPr>
            <p:ph idx="1" type="body"/>
          </p:nvPr>
        </p:nvSpPr>
        <p:spPr>
          <a:xfrm>
            <a:off x="540000" y="144000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0" name="Google Shape;160;p38"/>
          <p:cNvSpPr txBox="1"/>
          <p:nvPr>
            <p:ph idx="2" type="body"/>
          </p:nvPr>
        </p:nvSpPr>
        <p:spPr>
          <a:xfrm>
            <a:off x="5151600" y="144000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1" name="Google Shape;161;p38"/>
          <p:cNvSpPr txBox="1"/>
          <p:nvPr>
            <p:ph idx="3" type="body"/>
          </p:nvPr>
        </p:nvSpPr>
        <p:spPr>
          <a:xfrm>
            <a:off x="540000" y="355572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2" name="Google Shape;162;p38"/>
          <p:cNvSpPr txBox="1"/>
          <p:nvPr>
            <p:ph idx="4" type="body"/>
          </p:nvPr>
        </p:nvSpPr>
        <p:spPr>
          <a:xfrm>
            <a:off x="5151600" y="355572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63" name="Shape 163"/>
        <p:cNvGrpSpPr/>
        <p:nvPr/>
      </p:nvGrpSpPr>
      <p:grpSpPr>
        <a:xfrm>
          <a:off x="0" y="0"/>
          <a:ext cx="0" cy="0"/>
          <a:chOff x="0" y="0"/>
          <a:chExt cx="0" cy="0"/>
        </a:xfrm>
      </p:grpSpPr>
      <p:sp>
        <p:nvSpPr>
          <p:cNvPr id="164" name="Google Shape;164;p39"/>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39"/>
          <p:cNvSpPr txBox="1"/>
          <p:nvPr>
            <p:ph idx="1" type="body"/>
          </p:nvPr>
        </p:nvSpPr>
        <p:spPr>
          <a:xfrm>
            <a:off x="540000" y="1440000"/>
            <a:ext cx="2897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6" name="Google Shape;166;p39"/>
          <p:cNvSpPr txBox="1"/>
          <p:nvPr>
            <p:ph idx="2" type="body"/>
          </p:nvPr>
        </p:nvSpPr>
        <p:spPr>
          <a:xfrm>
            <a:off x="3583080" y="1440000"/>
            <a:ext cx="2897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7" name="Google Shape;167;p39"/>
          <p:cNvSpPr txBox="1"/>
          <p:nvPr>
            <p:ph idx="3" type="body"/>
          </p:nvPr>
        </p:nvSpPr>
        <p:spPr>
          <a:xfrm>
            <a:off x="6625800" y="1440000"/>
            <a:ext cx="2897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8" name="Google Shape;168;p39"/>
          <p:cNvSpPr txBox="1"/>
          <p:nvPr>
            <p:ph idx="4" type="body"/>
          </p:nvPr>
        </p:nvSpPr>
        <p:spPr>
          <a:xfrm>
            <a:off x="540000" y="3555720"/>
            <a:ext cx="2897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9" name="Google Shape;169;p39"/>
          <p:cNvSpPr txBox="1"/>
          <p:nvPr>
            <p:ph idx="5" type="body"/>
          </p:nvPr>
        </p:nvSpPr>
        <p:spPr>
          <a:xfrm>
            <a:off x="3583080" y="3555720"/>
            <a:ext cx="2897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0" name="Google Shape;170;p39"/>
          <p:cNvSpPr txBox="1"/>
          <p:nvPr>
            <p:ph idx="6" type="body"/>
          </p:nvPr>
        </p:nvSpPr>
        <p:spPr>
          <a:xfrm>
            <a:off x="6625800" y="3555720"/>
            <a:ext cx="2897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9" name="Shape 19"/>
        <p:cNvGrpSpPr/>
        <p:nvPr/>
      </p:nvGrpSpPr>
      <p:grpSpPr>
        <a:xfrm>
          <a:off x="0" y="0"/>
          <a:ext cx="0" cy="0"/>
          <a:chOff x="0" y="0"/>
          <a:chExt cx="0" cy="0"/>
        </a:xfrm>
      </p:grpSpPr>
      <p:sp>
        <p:nvSpPr>
          <p:cNvPr id="20" name="Google Shape;20;p5"/>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
          <p:cNvSpPr txBox="1"/>
          <p:nvPr>
            <p:ph idx="1" type="body"/>
          </p:nvPr>
        </p:nvSpPr>
        <p:spPr>
          <a:xfrm>
            <a:off x="540000" y="1440000"/>
            <a:ext cx="4391640" cy="4050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 name="Google Shape;22;p5"/>
          <p:cNvSpPr txBox="1"/>
          <p:nvPr>
            <p:ph idx="2" type="body"/>
          </p:nvPr>
        </p:nvSpPr>
        <p:spPr>
          <a:xfrm>
            <a:off x="5151600" y="1440000"/>
            <a:ext cx="4391640" cy="4050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6"/>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5" name="Shape 25"/>
        <p:cNvGrpSpPr/>
        <p:nvPr/>
      </p:nvGrpSpPr>
      <p:grpSpPr>
        <a:xfrm>
          <a:off x="0" y="0"/>
          <a:ext cx="0" cy="0"/>
          <a:chOff x="0" y="0"/>
          <a:chExt cx="0" cy="0"/>
        </a:xfrm>
      </p:grpSpPr>
      <p:sp>
        <p:nvSpPr>
          <p:cNvPr id="26" name="Google Shape;26;p7"/>
          <p:cNvSpPr txBox="1"/>
          <p:nvPr>
            <p:ph idx="1" type="subTitle"/>
          </p:nvPr>
        </p:nvSpPr>
        <p:spPr>
          <a:xfrm>
            <a:off x="540000" y="270000"/>
            <a:ext cx="9000000" cy="45903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7" name="Shape 27"/>
        <p:cNvGrpSpPr/>
        <p:nvPr/>
      </p:nvGrpSpPr>
      <p:grpSpPr>
        <a:xfrm>
          <a:off x="0" y="0"/>
          <a:ext cx="0" cy="0"/>
          <a:chOff x="0" y="0"/>
          <a:chExt cx="0" cy="0"/>
        </a:xfrm>
      </p:grpSpPr>
      <p:sp>
        <p:nvSpPr>
          <p:cNvPr id="28" name="Google Shape;28;p8"/>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8"/>
          <p:cNvSpPr txBox="1"/>
          <p:nvPr>
            <p:ph idx="1" type="body"/>
          </p:nvPr>
        </p:nvSpPr>
        <p:spPr>
          <a:xfrm>
            <a:off x="540000" y="144000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8"/>
          <p:cNvSpPr txBox="1"/>
          <p:nvPr>
            <p:ph idx="2" type="body"/>
          </p:nvPr>
        </p:nvSpPr>
        <p:spPr>
          <a:xfrm>
            <a:off x="5151600" y="1440000"/>
            <a:ext cx="4391640" cy="4050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8"/>
          <p:cNvSpPr txBox="1"/>
          <p:nvPr>
            <p:ph idx="3" type="body"/>
          </p:nvPr>
        </p:nvSpPr>
        <p:spPr>
          <a:xfrm>
            <a:off x="540000" y="355572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2" name="Shape 32"/>
        <p:cNvGrpSpPr/>
        <p:nvPr/>
      </p:nvGrpSpPr>
      <p:grpSpPr>
        <a:xfrm>
          <a:off x="0" y="0"/>
          <a:ext cx="0" cy="0"/>
          <a:chOff x="0" y="0"/>
          <a:chExt cx="0" cy="0"/>
        </a:xfrm>
      </p:grpSpPr>
      <p:sp>
        <p:nvSpPr>
          <p:cNvPr id="33" name="Google Shape;33;p9"/>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9"/>
          <p:cNvSpPr txBox="1"/>
          <p:nvPr>
            <p:ph idx="1" type="body"/>
          </p:nvPr>
        </p:nvSpPr>
        <p:spPr>
          <a:xfrm>
            <a:off x="540000" y="1440000"/>
            <a:ext cx="4391640" cy="4050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9"/>
          <p:cNvSpPr txBox="1"/>
          <p:nvPr>
            <p:ph idx="2" type="body"/>
          </p:nvPr>
        </p:nvSpPr>
        <p:spPr>
          <a:xfrm>
            <a:off x="5151600" y="144000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 name="Google Shape;36;p9"/>
          <p:cNvSpPr txBox="1"/>
          <p:nvPr>
            <p:ph idx="3" type="body"/>
          </p:nvPr>
        </p:nvSpPr>
        <p:spPr>
          <a:xfrm>
            <a:off x="5151600" y="355572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7" name="Shape 37"/>
        <p:cNvGrpSpPr/>
        <p:nvPr/>
      </p:nvGrpSpPr>
      <p:grpSpPr>
        <a:xfrm>
          <a:off x="0" y="0"/>
          <a:ext cx="0" cy="0"/>
          <a:chOff x="0" y="0"/>
          <a:chExt cx="0" cy="0"/>
        </a:xfrm>
      </p:grpSpPr>
      <p:sp>
        <p:nvSpPr>
          <p:cNvPr id="38" name="Google Shape;38;p10"/>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0"/>
          <p:cNvSpPr txBox="1"/>
          <p:nvPr>
            <p:ph idx="1" type="body"/>
          </p:nvPr>
        </p:nvSpPr>
        <p:spPr>
          <a:xfrm>
            <a:off x="540000" y="144000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10"/>
          <p:cNvSpPr txBox="1"/>
          <p:nvPr>
            <p:ph idx="2" type="body"/>
          </p:nvPr>
        </p:nvSpPr>
        <p:spPr>
          <a:xfrm>
            <a:off x="5151600" y="1440000"/>
            <a:ext cx="439164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1" name="Google Shape;41;p10"/>
          <p:cNvSpPr txBox="1"/>
          <p:nvPr>
            <p:ph idx="3" type="body"/>
          </p:nvPr>
        </p:nvSpPr>
        <p:spPr>
          <a:xfrm>
            <a:off x="540000" y="3555720"/>
            <a:ext cx="9000000" cy="19317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2.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4.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 name="Shape 5"/>
        <p:cNvGrpSpPr/>
        <p:nvPr/>
      </p:nvGrpSpPr>
      <p:grpSpPr>
        <a:xfrm>
          <a:off x="0" y="0"/>
          <a:ext cx="0" cy="0"/>
          <a:chOff x="0" y="0"/>
          <a:chExt cx="0" cy="0"/>
        </a:xfrm>
      </p:grpSpPr>
      <p:sp>
        <p:nvSpPr>
          <p:cNvPr id="6" name="Google Shape;6;p1"/>
          <p:cNvSpPr/>
          <p:nvPr/>
        </p:nvSpPr>
        <p:spPr>
          <a:xfrm>
            <a:off x="0" y="3780000"/>
            <a:ext cx="10080000" cy="1890000"/>
          </a:xfrm>
          <a:prstGeom prst="rect">
            <a:avLst/>
          </a:prstGeom>
          <a:solidFill>
            <a:srgbClr val="FFFFFF"/>
          </a:solidFill>
          <a:ln>
            <a:noFill/>
          </a:ln>
          <a:effectLst>
            <a:outerShdw dir="16200000" dist="36000">
              <a:srgbClr val="F491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idx="10" type="dt"/>
          </p:nvPr>
        </p:nvSpPr>
        <p:spPr>
          <a:xfrm>
            <a:off x="450000" y="5130000"/>
            <a:ext cx="2340000" cy="4500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1" type="ftr"/>
          </p:nvPr>
        </p:nvSpPr>
        <p:spPr>
          <a:xfrm>
            <a:off x="3420000" y="5130000"/>
            <a:ext cx="3240000" cy="4500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1"/>
          <p:cNvSpPr txBox="1"/>
          <p:nvPr>
            <p:ph idx="12" type="sldNum"/>
          </p:nvPr>
        </p:nvSpPr>
        <p:spPr>
          <a:xfrm>
            <a:off x="7200000" y="5130000"/>
            <a:ext cx="2340000" cy="4500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i="0" sz="2400" u="none" cap="none" strike="noStrike">
                <a:solidFill>
                  <a:srgbClr val="DBF5F9"/>
                </a:solidFill>
                <a:latin typeface="Source Sans Pro"/>
                <a:ea typeface="Source Sans Pro"/>
                <a:cs typeface="Source Sans Pro"/>
                <a:sym typeface="Source Sans Pro"/>
              </a:defRPr>
            </a:lvl1pPr>
            <a:lvl2pPr indent="0" lvl="1" marL="0" marR="0" rtl="0" algn="r">
              <a:spcBef>
                <a:spcPts val="0"/>
              </a:spcBef>
              <a:buNone/>
              <a:defRPr b="0" i="0" sz="2400" u="none" cap="none" strike="noStrike">
                <a:solidFill>
                  <a:srgbClr val="DBF5F9"/>
                </a:solidFill>
                <a:latin typeface="Source Sans Pro"/>
                <a:ea typeface="Source Sans Pro"/>
                <a:cs typeface="Source Sans Pro"/>
                <a:sym typeface="Source Sans Pro"/>
              </a:defRPr>
            </a:lvl2pPr>
            <a:lvl3pPr indent="0" lvl="2" marL="0" marR="0" rtl="0" algn="r">
              <a:spcBef>
                <a:spcPts val="0"/>
              </a:spcBef>
              <a:buNone/>
              <a:defRPr b="0" i="0" sz="2400" u="none" cap="none" strike="noStrike">
                <a:solidFill>
                  <a:srgbClr val="DBF5F9"/>
                </a:solidFill>
                <a:latin typeface="Source Sans Pro"/>
                <a:ea typeface="Source Sans Pro"/>
                <a:cs typeface="Source Sans Pro"/>
                <a:sym typeface="Source Sans Pro"/>
              </a:defRPr>
            </a:lvl3pPr>
            <a:lvl4pPr indent="0" lvl="3" marL="0" marR="0" rtl="0" algn="r">
              <a:spcBef>
                <a:spcPts val="0"/>
              </a:spcBef>
              <a:buNone/>
              <a:defRPr b="0" i="0" sz="2400" u="none" cap="none" strike="noStrike">
                <a:solidFill>
                  <a:srgbClr val="DBF5F9"/>
                </a:solidFill>
                <a:latin typeface="Source Sans Pro"/>
                <a:ea typeface="Source Sans Pro"/>
                <a:cs typeface="Source Sans Pro"/>
                <a:sym typeface="Source Sans Pro"/>
              </a:defRPr>
            </a:lvl4pPr>
            <a:lvl5pPr indent="0" lvl="4" marL="0" marR="0" rtl="0" algn="r">
              <a:spcBef>
                <a:spcPts val="0"/>
              </a:spcBef>
              <a:buNone/>
              <a:defRPr b="0" i="0" sz="2400" u="none" cap="none" strike="noStrike">
                <a:solidFill>
                  <a:srgbClr val="DBF5F9"/>
                </a:solidFill>
                <a:latin typeface="Source Sans Pro"/>
                <a:ea typeface="Source Sans Pro"/>
                <a:cs typeface="Source Sans Pro"/>
                <a:sym typeface="Source Sans Pro"/>
              </a:defRPr>
            </a:lvl5pPr>
            <a:lvl6pPr indent="0" lvl="5" marL="0" marR="0" rtl="0" algn="r">
              <a:spcBef>
                <a:spcPts val="0"/>
              </a:spcBef>
              <a:buNone/>
              <a:defRPr b="0" i="0" sz="2400" u="none" cap="none" strike="noStrike">
                <a:solidFill>
                  <a:srgbClr val="DBF5F9"/>
                </a:solidFill>
                <a:latin typeface="Source Sans Pro"/>
                <a:ea typeface="Source Sans Pro"/>
                <a:cs typeface="Source Sans Pro"/>
                <a:sym typeface="Source Sans Pro"/>
              </a:defRPr>
            </a:lvl6pPr>
            <a:lvl7pPr indent="0" lvl="6" marL="0" marR="0" rtl="0" algn="r">
              <a:spcBef>
                <a:spcPts val="0"/>
              </a:spcBef>
              <a:buNone/>
              <a:defRPr b="0" i="0" sz="2400" u="none" cap="none" strike="noStrike">
                <a:solidFill>
                  <a:srgbClr val="DBF5F9"/>
                </a:solidFill>
                <a:latin typeface="Source Sans Pro"/>
                <a:ea typeface="Source Sans Pro"/>
                <a:cs typeface="Source Sans Pro"/>
                <a:sym typeface="Source Sans Pro"/>
              </a:defRPr>
            </a:lvl7pPr>
            <a:lvl8pPr indent="0" lvl="7" marL="0" marR="0" rtl="0" algn="r">
              <a:spcBef>
                <a:spcPts val="0"/>
              </a:spcBef>
              <a:buNone/>
              <a:defRPr b="0" i="0" sz="2400" u="none" cap="none" strike="noStrike">
                <a:solidFill>
                  <a:srgbClr val="DBF5F9"/>
                </a:solidFill>
                <a:latin typeface="Source Sans Pro"/>
                <a:ea typeface="Source Sans Pro"/>
                <a:cs typeface="Source Sans Pro"/>
                <a:sym typeface="Source Sans Pro"/>
              </a:defRPr>
            </a:lvl8pPr>
            <a:lvl9pPr indent="0" lvl="8" marL="0" marR="0" rtl="0" algn="r">
              <a:spcBef>
                <a:spcPts val="0"/>
              </a:spcBef>
              <a:buNone/>
              <a:defRPr b="0" i="0" sz="2400" u="none" cap="none" strike="noStrike">
                <a:solidFill>
                  <a:srgbClr val="DBF5F9"/>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fr-FR"/>
              <a:t>‹#›</a:t>
            </a:fld>
            <a:r>
              <a:rPr lang="fr-FR"/>
              <a:t> </a:t>
            </a:r>
            <a:endParaRPr/>
          </a:p>
        </p:txBody>
      </p:sp>
      <p:sp>
        <p:nvSpPr>
          <p:cNvPr id="10" name="Google Shape;10;p1"/>
          <p:cNvSpPr txBox="1"/>
          <p:nvPr>
            <p:ph type="title"/>
          </p:nvPr>
        </p:nvSpPr>
        <p:spPr>
          <a:xfrm>
            <a:off x="450000" y="270000"/>
            <a:ext cx="9000000" cy="3240000"/>
          </a:xfrm>
          <a:prstGeom prst="rect">
            <a:avLst/>
          </a:prstGeom>
          <a:noFill/>
          <a:ln>
            <a:noFill/>
          </a:ln>
        </p:spPr>
        <p:txBody>
          <a:bodyPr anchorCtr="0" anchor="b" bIns="0" lIns="0" spcFirstLastPara="1" rIns="0" wrap="square" tIns="0">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 type="body"/>
          </p:nvPr>
        </p:nvSpPr>
        <p:spPr>
          <a:xfrm>
            <a:off x="450000" y="3870000"/>
            <a:ext cx="9000000" cy="117000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0" name="Shape 60"/>
        <p:cNvGrpSpPr/>
        <p:nvPr/>
      </p:nvGrpSpPr>
      <p:grpSpPr>
        <a:xfrm>
          <a:off x="0" y="0"/>
          <a:ext cx="0" cy="0"/>
          <a:chOff x="0" y="0"/>
          <a:chExt cx="0" cy="0"/>
        </a:xfrm>
      </p:grpSpPr>
      <p:sp>
        <p:nvSpPr>
          <p:cNvPr id="61" name="Google Shape;61;p14"/>
          <p:cNvSpPr/>
          <p:nvPr/>
        </p:nvSpPr>
        <p:spPr>
          <a:xfrm flipH="1" rot="10800000">
            <a:off x="0" y="-1080000"/>
            <a:ext cx="10080000" cy="1080000"/>
          </a:xfrm>
          <a:prstGeom prst="rect">
            <a:avLst/>
          </a:prstGeom>
          <a:solidFill>
            <a:srgbClr val="FFFFFF"/>
          </a:solidFill>
          <a:ln>
            <a:noFill/>
          </a:ln>
          <a:effectLst>
            <a:outerShdw dir="5400000" dist="10800">
              <a:srgbClr val="F491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txBox="1"/>
          <p:nvPr>
            <p:ph type="title"/>
          </p:nvPr>
        </p:nvSpPr>
        <p:spPr>
          <a:xfrm>
            <a:off x="540000" y="90000"/>
            <a:ext cx="9000000" cy="990000"/>
          </a:xfrm>
          <a:prstGeom prst="rect">
            <a:avLst/>
          </a:prstGeom>
          <a:noFill/>
          <a:ln>
            <a:noFill/>
          </a:ln>
        </p:spPr>
        <p:txBody>
          <a:bodyPr anchorCtr="0" anchor="b" bIns="0" lIns="0" spcFirstLastPara="1" rIns="0" wrap="square" tIns="0">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3" name="Google Shape;63;p14"/>
          <p:cNvSpPr txBox="1"/>
          <p:nvPr>
            <p:ph idx="1" type="body"/>
          </p:nvPr>
        </p:nvSpPr>
        <p:spPr>
          <a:xfrm>
            <a:off x="540000" y="1440000"/>
            <a:ext cx="9000000" cy="351000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64" name="Google Shape;64;p14"/>
          <p:cNvSpPr txBox="1"/>
          <p:nvPr>
            <p:ph idx="10" type="dt"/>
          </p:nvPr>
        </p:nvSpPr>
        <p:spPr>
          <a:xfrm>
            <a:off x="540000" y="5130000"/>
            <a:ext cx="2340000" cy="4500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5" name="Google Shape;65;p14"/>
          <p:cNvSpPr txBox="1"/>
          <p:nvPr>
            <p:ph idx="11" type="ftr"/>
          </p:nvPr>
        </p:nvSpPr>
        <p:spPr>
          <a:xfrm>
            <a:off x="3420000" y="5130000"/>
            <a:ext cx="3240000" cy="4500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6" name="Google Shape;66;p14"/>
          <p:cNvSpPr txBox="1"/>
          <p:nvPr>
            <p:ph idx="12" type="sldNum"/>
          </p:nvPr>
        </p:nvSpPr>
        <p:spPr>
          <a:xfrm>
            <a:off x="7200000" y="5130000"/>
            <a:ext cx="2340000" cy="4500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sz="2400" strike="noStrike">
                <a:solidFill>
                  <a:srgbClr val="484848"/>
                </a:solidFill>
                <a:latin typeface="Source Sans Pro"/>
                <a:ea typeface="Source Sans Pro"/>
                <a:cs typeface="Source Sans Pro"/>
                <a:sym typeface="Source Sans Pro"/>
              </a:defRPr>
            </a:lvl1pPr>
            <a:lvl2pPr indent="0" lvl="1" marL="0" marR="0" rtl="0" algn="r">
              <a:spcBef>
                <a:spcPts val="0"/>
              </a:spcBef>
              <a:buNone/>
              <a:defRPr b="0" sz="2400" strike="noStrike">
                <a:solidFill>
                  <a:srgbClr val="484848"/>
                </a:solidFill>
                <a:latin typeface="Source Sans Pro"/>
                <a:ea typeface="Source Sans Pro"/>
                <a:cs typeface="Source Sans Pro"/>
                <a:sym typeface="Source Sans Pro"/>
              </a:defRPr>
            </a:lvl2pPr>
            <a:lvl3pPr indent="0" lvl="2" marL="0" marR="0" rtl="0" algn="r">
              <a:spcBef>
                <a:spcPts val="0"/>
              </a:spcBef>
              <a:buNone/>
              <a:defRPr b="0" sz="2400" strike="noStrike">
                <a:solidFill>
                  <a:srgbClr val="484848"/>
                </a:solidFill>
                <a:latin typeface="Source Sans Pro"/>
                <a:ea typeface="Source Sans Pro"/>
                <a:cs typeface="Source Sans Pro"/>
                <a:sym typeface="Source Sans Pro"/>
              </a:defRPr>
            </a:lvl3pPr>
            <a:lvl4pPr indent="0" lvl="3" marL="0" marR="0" rtl="0" algn="r">
              <a:spcBef>
                <a:spcPts val="0"/>
              </a:spcBef>
              <a:buNone/>
              <a:defRPr b="0" sz="2400" strike="noStrike">
                <a:solidFill>
                  <a:srgbClr val="484848"/>
                </a:solidFill>
                <a:latin typeface="Source Sans Pro"/>
                <a:ea typeface="Source Sans Pro"/>
                <a:cs typeface="Source Sans Pro"/>
                <a:sym typeface="Source Sans Pro"/>
              </a:defRPr>
            </a:lvl4pPr>
            <a:lvl5pPr indent="0" lvl="4" marL="0" marR="0" rtl="0" algn="r">
              <a:spcBef>
                <a:spcPts val="0"/>
              </a:spcBef>
              <a:buNone/>
              <a:defRPr b="0" sz="2400" strike="noStrike">
                <a:solidFill>
                  <a:srgbClr val="484848"/>
                </a:solidFill>
                <a:latin typeface="Source Sans Pro"/>
                <a:ea typeface="Source Sans Pro"/>
                <a:cs typeface="Source Sans Pro"/>
                <a:sym typeface="Source Sans Pro"/>
              </a:defRPr>
            </a:lvl5pPr>
            <a:lvl6pPr indent="0" lvl="5" marL="0" marR="0" rtl="0" algn="r">
              <a:spcBef>
                <a:spcPts val="0"/>
              </a:spcBef>
              <a:buNone/>
              <a:defRPr b="0" sz="2400" strike="noStrike">
                <a:solidFill>
                  <a:srgbClr val="484848"/>
                </a:solidFill>
                <a:latin typeface="Source Sans Pro"/>
                <a:ea typeface="Source Sans Pro"/>
                <a:cs typeface="Source Sans Pro"/>
                <a:sym typeface="Source Sans Pro"/>
              </a:defRPr>
            </a:lvl6pPr>
            <a:lvl7pPr indent="0" lvl="6" marL="0" marR="0" rtl="0" algn="r">
              <a:spcBef>
                <a:spcPts val="0"/>
              </a:spcBef>
              <a:buNone/>
              <a:defRPr b="0" sz="2400" strike="noStrike">
                <a:solidFill>
                  <a:srgbClr val="484848"/>
                </a:solidFill>
                <a:latin typeface="Source Sans Pro"/>
                <a:ea typeface="Source Sans Pro"/>
                <a:cs typeface="Source Sans Pro"/>
                <a:sym typeface="Source Sans Pro"/>
              </a:defRPr>
            </a:lvl7pPr>
            <a:lvl8pPr indent="0" lvl="7" marL="0" marR="0" rtl="0" algn="r">
              <a:spcBef>
                <a:spcPts val="0"/>
              </a:spcBef>
              <a:buNone/>
              <a:defRPr b="0" sz="2400" strike="noStrike">
                <a:solidFill>
                  <a:srgbClr val="484848"/>
                </a:solidFill>
                <a:latin typeface="Source Sans Pro"/>
                <a:ea typeface="Source Sans Pro"/>
                <a:cs typeface="Source Sans Pro"/>
                <a:sym typeface="Source Sans Pro"/>
              </a:defRPr>
            </a:lvl8pPr>
            <a:lvl9pPr indent="0" lvl="8" marL="0" marR="0" rtl="0" algn="r">
              <a:spcBef>
                <a:spcPts val="0"/>
              </a:spcBef>
              <a:buNone/>
              <a:defRPr b="0" sz="2400" strike="noStrike">
                <a:solidFill>
                  <a:srgbClr val="484848"/>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fr-FR"/>
              <a:t>‹#›</a:t>
            </a:fld>
            <a:r>
              <a:rPr lang="fr-FR"/>
              <a:t> </a:t>
            </a:r>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7"/>
          <p:cNvSpPr/>
          <p:nvPr/>
        </p:nvSpPr>
        <p:spPr>
          <a:xfrm flipH="1" rot="10800000">
            <a:off x="0" y="-180000"/>
            <a:ext cx="10080000" cy="180000"/>
          </a:xfrm>
          <a:prstGeom prst="rect">
            <a:avLst/>
          </a:prstGeom>
          <a:solidFill>
            <a:srgbClr val="FFFFFF"/>
          </a:solidFill>
          <a:ln>
            <a:noFill/>
          </a:ln>
          <a:effectLst>
            <a:outerShdw dir="5400000" dist="10800">
              <a:srgbClr val="F491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7"/>
          <p:cNvSpPr txBox="1"/>
          <p:nvPr>
            <p:ph type="title"/>
          </p:nvPr>
        </p:nvSpPr>
        <p:spPr>
          <a:xfrm>
            <a:off x="540000" y="270000"/>
            <a:ext cx="9000000" cy="990000"/>
          </a:xfrm>
          <a:prstGeom prst="rect">
            <a:avLst/>
          </a:prstGeom>
          <a:noFill/>
          <a:ln>
            <a:noFill/>
          </a:ln>
        </p:spPr>
        <p:txBody>
          <a:bodyPr anchorCtr="0" anchor="ctr" bIns="0" lIns="0" spcFirstLastPara="1" rIns="0" wrap="square" tIns="0">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8" name="Google Shape;118;p27"/>
          <p:cNvSpPr txBox="1"/>
          <p:nvPr>
            <p:ph idx="1" type="body"/>
          </p:nvPr>
        </p:nvSpPr>
        <p:spPr>
          <a:xfrm>
            <a:off x="540000" y="1440000"/>
            <a:ext cx="9000000" cy="405000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19" name="Google Shape;119;p27"/>
          <p:cNvSpPr txBox="1"/>
          <p:nvPr>
            <p:ph idx="10" type="dt"/>
          </p:nvPr>
        </p:nvSpPr>
        <p:spPr>
          <a:xfrm>
            <a:off x="540000" y="5130000"/>
            <a:ext cx="2340000" cy="4500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0" name="Google Shape;120;p27"/>
          <p:cNvSpPr txBox="1"/>
          <p:nvPr>
            <p:ph idx="11" type="ftr"/>
          </p:nvPr>
        </p:nvSpPr>
        <p:spPr>
          <a:xfrm>
            <a:off x="3420000" y="5119200"/>
            <a:ext cx="3240000" cy="4500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1" name="Google Shape;121;p27"/>
          <p:cNvSpPr txBox="1"/>
          <p:nvPr>
            <p:ph idx="12" type="sldNum"/>
          </p:nvPr>
        </p:nvSpPr>
        <p:spPr>
          <a:xfrm>
            <a:off x="7650000" y="5130000"/>
            <a:ext cx="1890000" cy="4500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sz="2400" strike="noStrike">
                <a:solidFill>
                  <a:srgbClr val="484848"/>
                </a:solidFill>
                <a:latin typeface="Source Sans Pro"/>
                <a:ea typeface="Source Sans Pro"/>
                <a:cs typeface="Source Sans Pro"/>
                <a:sym typeface="Source Sans Pro"/>
              </a:defRPr>
            </a:lvl1pPr>
            <a:lvl2pPr indent="0" lvl="1" marL="0" marR="0" rtl="0" algn="r">
              <a:spcBef>
                <a:spcPts val="0"/>
              </a:spcBef>
              <a:buNone/>
              <a:defRPr b="0" sz="2400" strike="noStrike">
                <a:solidFill>
                  <a:srgbClr val="484848"/>
                </a:solidFill>
                <a:latin typeface="Source Sans Pro"/>
                <a:ea typeface="Source Sans Pro"/>
                <a:cs typeface="Source Sans Pro"/>
                <a:sym typeface="Source Sans Pro"/>
              </a:defRPr>
            </a:lvl2pPr>
            <a:lvl3pPr indent="0" lvl="2" marL="0" marR="0" rtl="0" algn="r">
              <a:spcBef>
                <a:spcPts val="0"/>
              </a:spcBef>
              <a:buNone/>
              <a:defRPr b="0" sz="2400" strike="noStrike">
                <a:solidFill>
                  <a:srgbClr val="484848"/>
                </a:solidFill>
                <a:latin typeface="Source Sans Pro"/>
                <a:ea typeface="Source Sans Pro"/>
                <a:cs typeface="Source Sans Pro"/>
                <a:sym typeface="Source Sans Pro"/>
              </a:defRPr>
            </a:lvl3pPr>
            <a:lvl4pPr indent="0" lvl="3" marL="0" marR="0" rtl="0" algn="r">
              <a:spcBef>
                <a:spcPts val="0"/>
              </a:spcBef>
              <a:buNone/>
              <a:defRPr b="0" sz="2400" strike="noStrike">
                <a:solidFill>
                  <a:srgbClr val="484848"/>
                </a:solidFill>
                <a:latin typeface="Source Sans Pro"/>
                <a:ea typeface="Source Sans Pro"/>
                <a:cs typeface="Source Sans Pro"/>
                <a:sym typeface="Source Sans Pro"/>
              </a:defRPr>
            </a:lvl4pPr>
            <a:lvl5pPr indent="0" lvl="4" marL="0" marR="0" rtl="0" algn="r">
              <a:spcBef>
                <a:spcPts val="0"/>
              </a:spcBef>
              <a:buNone/>
              <a:defRPr b="0" sz="2400" strike="noStrike">
                <a:solidFill>
                  <a:srgbClr val="484848"/>
                </a:solidFill>
                <a:latin typeface="Source Sans Pro"/>
                <a:ea typeface="Source Sans Pro"/>
                <a:cs typeface="Source Sans Pro"/>
                <a:sym typeface="Source Sans Pro"/>
              </a:defRPr>
            </a:lvl5pPr>
            <a:lvl6pPr indent="0" lvl="5" marL="0" marR="0" rtl="0" algn="r">
              <a:spcBef>
                <a:spcPts val="0"/>
              </a:spcBef>
              <a:buNone/>
              <a:defRPr b="0" sz="2400" strike="noStrike">
                <a:solidFill>
                  <a:srgbClr val="484848"/>
                </a:solidFill>
                <a:latin typeface="Source Sans Pro"/>
                <a:ea typeface="Source Sans Pro"/>
                <a:cs typeface="Source Sans Pro"/>
                <a:sym typeface="Source Sans Pro"/>
              </a:defRPr>
            </a:lvl6pPr>
            <a:lvl7pPr indent="0" lvl="6" marL="0" marR="0" rtl="0" algn="r">
              <a:spcBef>
                <a:spcPts val="0"/>
              </a:spcBef>
              <a:buNone/>
              <a:defRPr b="0" sz="2400" strike="noStrike">
                <a:solidFill>
                  <a:srgbClr val="484848"/>
                </a:solidFill>
                <a:latin typeface="Source Sans Pro"/>
                <a:ea typeface="Source Sans Pro"/>
                <a:cs typeface="Source Sans Pro"/>
                <a:sym typeface="Source Sans Pro"/>
              </a:defRPr>
            </a:lvl7pPr>
            <a:lvl8pPr indent="0" lvl="7" marL="0" marR="0" rtl="0" algn="r">
              <a:spcBef>
                <a:spcPts val="0"/>
              </a:spcBef>
              <a:buNone/>
              <a:defRPr b="0" sz="2400" strike="noStrike">
                <a:solidFill>
                  <a:srgbClr val="484848"/>
                </a:solidFill>
                <a:latin typeface="Source Sans Pro"/>
                <a:ea typeface="Source Sans Pro"/>
                <a:cs typeface="Source Sans Pro"/>
                <a:sym typeface="Source Sans Pro"/>
              </a:defRPr>
            </a:lvl8pPr>
            <a:lvl9pPr indent="0" lvl="8" marL="0" marR="0" rtl="0" algn="r">
              <a:spcBef>
                <a:spcPts val="0"/>
              </a:spcBef>
              <a:buNone/>
              <a:defRPr b="0" sz="2400" strike="noStrike">
                <a:solidFill>
                  <a:srgbClr val="484848"/>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fr-FR"/>
              <a:t>‹#›</a:t>
            </a:fld>
            <a:r>
              <a:rPr lang="fr-FR"/>
              <a:t> </a:t>
            </a:r>
            <a:endParaRPr/>
          </a:p>
        </p:txBody>
      </p:sp>
      <p:sp>
        <p:nvSpPr>
          <p:cNvPr id="122" name="Google Shape;122;p27"/>
          <p:cNvSpPr/>
          <p:nvPr/>
        </p:nvSpPr>
        <p:spPr>
          <a:xfrm>
            <a:off x="0" y="5580000"/>
            <a:ext cx="10080000" cy="90000"/>
          </a:xfrm>
          <a:prstGeom prst="rect">
            <a:avLst/>
          </a:prstGeom>
          <a:solidFill>
            <a:srgbClr val="FFFFFF"/>
          </a:solidFill>
          <a:ln>
            <a:noFill/>
          </a:ln>
          <a:effectLst>
            <a:outerShdw dir="16200000" dist="10800">
              <a:srgbClr val="F491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6.xml"/><Relationship Id="rId3" Type="http://schemas.openxmlformats.org/officeDocument/2006/relationships/image" Target="../media/image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4" name="Shape 174"/>
        <p:cNvGrpSpPr/>
        <p:nvPr/>
      </p:nvGrpSpPr>
      <p:grpSpPr>
        <a:xfrm>
          <a:off x="0" y="0"/>
          <a:ext cx="0" cy="0"/>
          <a:chOff x="0" y="0"/>
          <a:chExt cx="0" cy="0"/>
        </a:xfrm>
      </p:grpSpPr>
      <p:sp>
        <p:nvSpPr>
          <p:cNvPr id="175" name="Google Shape;175;p40"/>
          <p:cNvSpPr txBox="1"/>
          <p:nvPr/>
        </p:nvSpPr>
        <p:spPr>
          <a:xfrm>
            <a:off x="450000" y="270000"/>
            <a:ext cx="9000000" cy="3240000"/>
          </a:xfrm>
          <a:prstGeom prst="rect">
            <a:avLst/>
          </a:prstGeom>
          <a:noFill/>
          <a:ln>
            <a:noFill/>
          </a:ln>
        </p:spPr>
        <p:txBody>
          <a:bodyPr anchorCtr="0" anchor="b" bIns="0" lIns="0" spcFirstLastPara="1" rIns="0" wrap="square" tIns="0">
            <a:normAutofit/>
          </a:bodyPr>
          <a:lstStyle/>
          <a:p>
            <a:pPr indent="0" lvl="0" marL="0" marR="0" rtl="0" algn="l">
              <a:spcBef>
                <a:spcPts val="0"/>
              </a:spcBef>
              <a:spcAft>
                <a:spcPts val="0"/>
              </a:spcAft>
              <a:buNone/>
            </a:pPr>
            <a:r>
              <a:rPr b="0" i="0" lang="fr-FR" sz="6000" u="none" cap="none" strike="noStrike">
                <a:solidFill>
                  <a:srgbClr val="04617B"/>
                </a:solidFill>
                <a:latin typeface="Source Sans Pro"/>
                <a:ea typeface="Source Sans Pro"/>
                <a:cs typeface="Source Sans Pro"/>
                <a:sym typeface="Source Sans Pro"/>
              </a:rPr>
              <a:t>ADDICTION ET DÉPENDANCE</a:t>
            </a:r>
            <a:endParaRPr b="0" sz="6000" strike="noStrike">
              <a:solidFill>
                <a:srgbClr val="04617B"/>
              </a:solidFill>
              <a:latin typeface="Source Sans Pro"/>
              <a:ea typeface="Source Sans Pro"/>
              <a:cs typeface="Source Sans Pro"/>
              <a:sym typeface="Source Sans Pro"/>
            </a:endParaRPr>
          </a:p>
        </p:txBody>
      </p:sp>
      <p:sp>
        <p:nvSpPr>
          <p:cNvPr id="176" name="Google Shape;176;p40"/>
          <p:cNvSpPr txBox="1"/>
          <p:nvPr/>
        </p:nvSpPr>
        <p:spPr>
          <a:xfrm>
            <a:off x="450000" y="3870000"/>
            <a:ext cx="9000000" cy="1170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fr-FR" sz="2700" strike="noStrike">
                <a:solidFill>
                  <a:srgbClr val="DBF5F9"/>
                </a:solidFill>
                <a:latin typeface="Source Sans Pro"/>
                <a:ea typeface="Source Sans Pro"/>
                <a:cs typeface="Source Sans Pro"/>
                <a:sym typeface="Source Sans Pro"/>
              </a:rPr>
              <a:t>AUFFRET VIRGINIE IDE ADDICTOLOGIE CENTRE HOSPITALIER AURILLAC</a:t>
            </a:r>
            <a:endParaRPr b="1" sz="2700" strike="noStrike">
              <a:solidFill>
                <a:srgbClr val="DBF5F9"/>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9"/>
          <p:cNvSpPr txBox="1"/>
          <p:nvPr/>
        </p:nvSpPr>
        <p:spPr>
          <a:xfrm>
            <a:off x="540000" y="270000"/>
            <a:ext cx="9000000" cy="45903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fr-FR" sz="4000" strike="noStrike">
                <a:solidFill>
                  <a:srgbClr val="009EDA"/>
                </a:solidFill>
                <a:latin typeface="Source Sans Pro"/>
                <a:ea typeface="Source Sans Pro"/>
                <a:cs typeface="Source Sans Pro"/>
                <a:sym typeface="Source Sans Pro"/>
              </a:rPr>
              <a:t>Physiopathologie de l’addiction et de la dépendance</a:t>
            </a:r>
            <a:endParaRPr b="1" sz="40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50"/>
          <p:cNvPicPr preferRelativeResize="0"/>
          <p:nvPr/>
        </p:nvPicPr>
        <p:blipFill rotWithShape="1">
          <a:blip r:embed="rId3">
            <a:alphaModFix/>
          </a:blip>
          <a:srcRect b="0" l="0" r="0" t="0"/>
          <a:stretch/>
        </p:blipFill>
        <p:spPr>
          <a:xfrm>
            <a:off x="1080000" y="540000"/>
            <a:ext cx="8280000" cy="4289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51"/>
          <p:cNvPicPr preferRelativeResize="0"/>
          <p:nvPr/>
        </p:nvPicPr>
        <p:blipFill rotWithShape="1">
          <a:blip r:embed="rId3">
            <a:alphaModFix/>
          </a:blip>
          <a:srcRect b="0" l="0" r="0" t="0"/>
          <a:stretch/>
        </p:blipFill>
        <p:spPr>
          <a:xfrm>
            <a:off x="720000" y="360000"/>
            <a:ext cx="8820000" cy="486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52"/>
          <p:cNvSpPr txBox="1"/>
          <p:nvPr/>
        </p:nvSpPr>
        <p:spPr>
          <a:xfrm>
            <a:off x="540000" y="270000"/>
            <a:ext cx="9000000" cy="45903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fr-FR" sz="4400" strike="noStrike">
                <a:solidFill>
                  <a:srgbClr val="000000"/>
                </a:solidFill>
                <a:latin typeface="Century Gothic"/>
                <a:ea typeface="Century Gothic"/>
                <a:cs typeface="Century Gothic"/>
                <a:sym typeface="Century Gothic"/>
              </a:rPr>
              <a:t>L’alcool c’est quoi ?</a:t>
            </a:r>
            <a:endParaRPr b="1" sz="44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53"/>
          <p:cNvSpPr txBox="1"/>
          <p:nvPr/>
        </p:nvSpPr>
        <p:spPr>
          <a:xfrm>
            <a:off x="540000" y="270000"/>
            <a:ext cx="9000000" cy="459036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b="0" lang="fr-FR" sz="2700" strike="noStrike">
                <a:solidFill>
                  <a:srgbClr val="000000"/>
                </a:solidFill>
                <a:latin typeface="Century Gothic"/>
                <a:ea typeface="Century Gothic"/>
                <a:cs typeface="Century Gothic"/>
                <a:sym typeface="Century Gothic"/>
              </a:rPr>
              <a:t>Celui que l’on boit et qu’on appelle communément «</a:t>
            </a:r>
            <a:r>
              <a:rPr b="0" i="1" lang="fr-FR" sz="2700" strike="noStrike">
                <a:solidFill>
                  <a:srgbClr val="000000"/>
                </a:solidFill>
                <a:latin typeface="Century Gothic"/>
                <a:ea typeface="Century Gothic"/>
                <a:cs typeface="Century Gothic"/>
                <a:sym typeface="Century Gothic"/>
              </a:rPr>
              <a:t>alcool</a:t>
            </a:r>
            <a:r>
              <a:rPr b="0" lang="fr-FR" sz="2700" strike="noStrike">
                <a:solidFill>
                  <a:srgbClr val="000000"/>
                </a:solidFill>
                <a:latin typeface="Century Gothic"/>
                <a:ea typeface="Century Gothic"/>
                <a:cs typeface="Century Gothic"/>
                <a:sym typeface="Century Gothic"/>
              </a:rPr>
              <a:t> » est en réalité de l’</a:t>
            </a:r>
            <a:r>
              <a:rPr b="1" lang="fr-FR" sz="2700" strike="noStrike">
                <a:solidFill>
                  <a:srgbClr val="000000"/>
                </a:solidFill>
                <a:latin typeface="Century Gothic"/>
                <a:ea typeface="Century Gothic"/>
                <a:cs typeface="Century Gothic"/>
                <a:sym typeface="Century Gothic"/>
              </a:rPr>
              <a:t>alcool éthylique (ou éthanol)</a:t>
            </a:r>
            <a:r>
              <a:rPr b="0" lang="fr-FR" sz="2700" strike="noStrike">
                <a:solidFill>
                  <a:srgbClr val="000000"/>
                </a:solidFill>
                <a:latin typeface="Century Gothic"/>
                <a:ea typeface="Century Gothic"/>
                <a:cs typeface="Century Gothic"/>
                <a:sym typeface="Century Gothic"/>
              </a:rPr>
              <a:t>. </a:t>
            </a:r>
            <a:endParaRPr b="0" sz="2700" strike="noStrike">
              <a:solidFill>
                <a:srgbClr val="000000"/>
              </a:solidFill>
              <a:latin typeface="Century Gothic"/>
              <a:ea typeface="Century Gothic"/>
              <a:cs typeface="Century Gothic"/>
              <a:sym typeface="Century Gothic"/>
            </a:endParaRPr>
          </a:p>
          <a:p>
            <a:pPr indent="0" lvl="0" marL="0" marR="0" rtl="0" algn="l">
              <a:lnSpc>
                <a:spcPct val="90000"/>
              </a:lnSpc>
              <a:spcBef>
                <a:spcPts val="0"/>
              </a:spcBef>
              <a:spcAft>
                <a:spcPts val="0"/>
              </a:spcAft>
              <a:buNone/>
            </a:pPr>
            <a:r>
              <a:t/>
            </a:r>
            <a:endParaRPr sz="2700">
              <a:latin typeface="Century Gothic"/>
              <a:ea typeface="Century Gothic"/>
              <a:cs typeface="Century Gothic"/>
              <a:sym typeface="Century Gothic"/>
            </a:endParaRPr>
          </a:p>
          <a:p>
            <a:pPr indent="0" lvl="0" marL="0" marR="0" rtl="0" algn="l">
              <a:lnSpc>
                <a:spcPct val="90000"/>
              </a:lnSpc>
              <a:spcBef>
                <a:spcPts val="0"/>
              </a:spcBef>
              <a:spcAft>
                <a:spcPts val="0"/>
              </a:spcAft>
              <a:buNone/>
            </a:pPr>
            <a:r>
              <a:rPr b="0" lang="fr-FR" sz="2700" strike="noStrike">
                <a:solidFill>
                  <a:srgbClr val="000000"/>
                </a:solidFill>
                <a:latin typeface="Century Gothic"/>
                <a:ea typeface="Century Gothic"/>
                <a:cs typeface="Century Gothic"/>
                <a:sym typeface="Century Gothic"/>
              </a:rPr>
              <a:t>Il est obtenu par </a:t>
            </a:r>
            <a:r>
              <a:rPr b="1" lang="fr-FR" sz="2700" strike="noStrike">
                <a:solidFill>
                  <a:srgbClr val="000000"/>
                </a:solidFill>
                <a:latin typeface="Century Gothic"/>
                <a:ea typeface="Century Gothic"/>
                <a:cs typeface="Century Gothic"/>
                <a:sym typeface="Century Gothic"/>
              </a:rPr>
              <a:t>fermentation</a:t>
            </a:r>
            <a:r>
              <a:rPr b="0" lang="fr-FR" sz="2700" strike="noStrike">
                <a:solidFill>
                  <a:srgbClr val="000000"/>
                </a:solidFill>
                <a:latin typeface="Century Gothic"/>
                <a:ea typeface="Century Gothic"/>
                <a:cs typeface="Century Gothic"/>
                <a:sym typeface="Century Gothic"/>
              </a:rPr>
              <a:t> ou par </a:t>
            </a:r>
            <a:r>
              <a:rPr b="1" lang="fr-FR" sz="2700" strike="noStrike">
                <a:solidFill>
                  <a:srgbClr val="000000"/>
                </a:solidFill>
                <a:latin typeface="Century Gothic"/>
                <a:ea typeface="Century Gothic"/>
                <a:cs typeface="Century Gothic"/>
                <a:sym typeface="Century Gothic"/>
              </a:rPr>
              <a:t>distillation</a:t>
            </a:r>
            <a:r>
              <a:rPr b="0" lang="fr-FR" sz="2700" strike="noStrike">
                <a:solidFill>
                  <a:srgbClr val="000000"/>
                </a:solidFill>
                <a:latin typeface="Century Gothic"/>
                <a:ea typeface="Century Gothic"/>
                <a:cs typeface="Century Gothic"/>
                <a:sym typeface="Century Gothic"/>
              </a:rPr>
              <a:t> de certains végétaux (raisins, pommes, céréales…). </a:t>
            </a:r>
            <a:endParaRPr b="0" sz="2700" strike="noStrike">
              <a:solidFill>
                <a:srgbClr val="000000"/>
              </a:solidFill>
              <a:latin typeface="Century Gothic"/>
              <a:ea typeface="Century Gothic"/>
              <a:cs typeface="Century Gothic"/>
              <a:sym typeface="Century Gothic"/>
            </a:endParaRPr>
          </a:p>
          <a:p>
            <a:pPr indent="0" lvl="0" marL="0" marR="0" rtl="0" algn="l">
              <a:lnSpc>
                <a:spcPct val="90000"/>
              </a:lnSpc>
              <a:spcBef>
                <a:spcPts val="0"/>
              </a:spcBef>
              <a:spcAft>
                <a:spcPts val="0"/>
              </a:spcAft>
              <a:buNone/>
            </a:pPr>
            <a:br>
              <a:rPr lang="fr-FR" sz="1800"/>
            </a:br>
            <a:r>
              <a:rPr b="0" lang="fr-FR" sz="2700" strike="noStrike">
                <a:solidFill>
                  <a:srgbClr val="000000"/>
                </a:solidFill>
                <a:latin typeface="Century Gothic"/>
                <a:ea typeface="Century Gothic"/>
                <a:cs typeface="Century Gothic"/>
                <a:sym typeface="Century Gothic"/>
              </a:rPr>
              <a:t>Il entre dans la composition des boissons dites </a:t>
            </a:r>
            <a:r>
              <a:rPr b="1" lang="fr-FR" sz="2700" strike="noStrike">
                <a:solidFill>
                  <a:srgbClr val="000000"/>
                </a:solidFill>
                <a:latin typeface="Century Gothic"/>
                <a:ea typeface="Century Gothic"/>
                <a:cs typeface="Century Gothic"/>
                <a:sym typeface="Century Gothic"/>
              </a:rPr>
              <a:t>alcoolisées</a:t>
            </a:r>
            <a:r>
              <a:rPr b="0" lang="fr-FR" sz="2700" strike="noStrike">
                <a:solidFill>
                  <a:srgbClr val="000000"/>
                </a:solidFill>
                <a:latin typeface="Century Gothic"/>
                <a:ea typeface="Century Gothic"/>
                <a:cs typeface="Century Gothic"/>
                <a:sym typeface="Century Gothic"/>
              </a:rPr>
              <a:t> (ou alcooliques) : vin, cidre, bière, spiritueux (alcool fort), apéritifs et digestifs…</a:t>
            </a:r>
            <a:endParaRPr b="1" sz="27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54"/>
          <p:cNvSpPr txBox="1"/>
          <p:nvPr/>
        </p:nvSpPr>
        <p:spPr>
          <a:xfrm>
            <a:off x="540000" y="270000"/>
            <a:ext cx="9000000" cy="45903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fr-FR" sz="4400" strike="noStrike">
                <a:solidFill>
                  <a:srgbClr val="000000"/>
                </a:solidFill>
                <a:latin typeface="Century Gothic"/>
                <a:ea typeface="Century Gothic"/>
                <a:cs typeface="Century Gothic"/>
                <a:sym typeface="Century Gothic"/>
              </a:rPr>
              <a:t>Qu’est</a:t>
            </a:r>
            <a:r>
              <a:rPr b="1" lang="fr-FR" sz="4400">
                <a:latin typeface="Century Gothic"/>
                <a:ea typeface="Century Gothic"/>
                <a:cs typeface="Century Gothic"/>
                <a:sym typeface="Century Gothic"/>
              </a:rPr>
              <a:t>-</a:t>
            </a:r>
            <a:r>
              <a:rPr b="1" lang="fr-FR" sz="4400" strike="noStrike">
                <a:solidFill>
                  <a:srgbClr val="000000"/>
                </a:solidFill>
                <a:latin typeface="Century Gothic"/>
                <a:ea typeface="Century Gothic"/>
                <a:cs typeface="Century Gothic"/>
                <a:sym typeface="Century Gothic"/>
              </a:rPr>
              <a:t>ce qu’un verre standard ?</a:t>
            </a:r>
            <a:endParaRPr b="1" sz="44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55"/>
          <p:cNvSpPr txBox="1"/>
          <p:nvPr/>
        </p:nvSpPr>
        <p:spPr>
          <a:xfrm>
            <a:off x="540000" y="270000"/>
            <a:ext cx="9000000" cy="45903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lang="fr-FR" sz="1800" strike="noStrike">
                <a:solidFill>
                  <a:srgbClr val="000000"/>
                </a:solidFill>
                <a:latin typeface="Century Gothic"/>
                <a:ea typeface="Century Gothic"/>
                <a:cs typeface="Century Gothic"/>
                <a:sym typeface="Century Gothic"/>
              </a:rPr>
              <a:t>Une bière, un verre de whisky, un verre de vin ou encore un pastis tels qu’on les sert dans les bars contiennent tous approximativement la </a:t>
            </a:r>
            <a:r>
              <a:rPr b="1" lang="fr-FR" sz="1800" strike="noStrike">
                <a:solidFill>
                  <a:srgbClr val="000000"/>
                </a:solidFill>
                <a:latin typeface="Century Gothic"/>
                <a:ea typeface="Century Gothic"/>
                <a:cs typeface="Century Gothic"/>
                <a:sym typeface="Century Gothic"/>
              </a:rPr>
              <a:t>même quantité  d’alcool pur : 10 grammes</a:t>
            </a:r>
            <a:r>
              <a:rPr b="0" lang="fr-FR" sz="1800" strike="noStrike">
                <a:solidFill>
                  <a:srgbClr val="000000"/>
                </a:solidFill>
                <a:latin typeface="Century Gothic"/>
                <a:ea typeface="Century Gothic"/>
                <a:cs typeface="Century Gothic"/>
                <a:sym typeface="Century Gothic"/>
              </a:rPr>
              <a:t>. </a:t>
            </a:r>
            <a:endParaRPr b="0" sz="1800"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sz="18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0" lang="fr-FR" sz="1800" strike="noStrike">
                <a:solidFill>
                  <a:srgbClr val="000000"/>
                </a:solidFill>
                <a:latin typeface="Century Gothic"/>
                <a:ea typeface="Century Gothic"/>
                <a:cs typeface="Century Gothic"/>
                <a:sym typeface="Century Gothic"/>
              </a:rPr>
              <a:t>C’est ce  qu’on appelle un </a:t>
            </a:r>
            <a:r>
              <a:rPr b="1" lang="fr-FR" sz="1800" strike="noStrike">
                <a:solidFill>
                  <a:srgbClr val="000000"/>
                </a:solidFill>
                <a:latin typeface="Century Gothic"/>
                <a:ea typeface="Century Gothic"/>
                <a:cs typeface="Century Gothic"/>
                <a:sym typeface="Century Gothic"/>
              </a:rPr>
              <a:t>verre standard</a:t>
            </a:r>
            <a:r>
              <a:rPr b="0" lang="fr-FR" sz="1800" strike="noStrike">
                <a:solidFill>
                  <a:srgbClr val="000000"/>
                </a:solidFill>
                <a:latin typeface="Century Gothic"/>
                <a:ea typeface="Century Gothic"/>
                <a:cs typeface="Century Gothic"/>
                <a:sym typeface="Century Gothic"/>
              </a:rPr>
              <a:t> ou encore une unité alcool. </a:t>
            </a:r>
            <a:endParaRPr b="0" sz="1800"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sz="18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0" lang="fr-FR" sz="1800" strike="noStrike">
                <a:solidFill>
                  <a:srgbClr val="000000"/>
                </a:solidFill>
                <a:latin typeface="Century Gothic"/>
                <a:ea typeface="Century Gothic"/>
                <a:cs typeface="Century Gothic"/>
                <a:sym typeface="Century Gothic"/>
              </a:rPr>
              <a:t>En revanche, chez soi ou chez des amis, les verres sont </a:t>
            </a:r>
            <a:r>
              <a:rPr lang="fr-FR" sz="1800">
                <a:latin typeface="Century Gothic"/>
                <a:ea typeface="Century Gothic"/>
                <a:cs typeface="Century Gothic"/>
                <a:sym typeface="Century Gothic"/>
              </a:rPr>
              <a:t>souvent servis</a:t>
            </a:r>
            <a:r>
              <a:rPr b="0" lang="fr-FR" sz="1800" strike="noStrike">
                <a:solidFill>
                  <a:srgbClr val="000000"/>
                </a:solidFill>
                <a:latin typeface="Century Gothic"/>
                <a:ea typeface="Century Gothic"/>
                <a:cs typeface="Century Gothic"/>
                <a:sym typeface="Century Gothic"/>
              </a:rPr>
              <a:t> plus généreusement. </a:t>
            </a:r>
            <a:endParaRPr b="0" sz="1800"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sz="18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0" lang="fr-FR" sz="1800" strike="noStrike">
                <a:solidFill>
                  <a:srgbClr val="000000"/>
                </a:solidFill>
                <a:latin typeface="Century Gothic"/>
                <a:ea typeface="Century Gothic"/>
                <a:cs typeface="Century Gothic"/>
                <a:sym typeface="Century Gothic"/>
              </a:rPr>
              <a:t>Ils contiennent alors des quantités d’alcool plus importantes que les verres standards servis dans les bars</a:t>
            </a:r>
            <a:r>
              <a:rPr b="0" lang="fr-FR" sz="2100" strike="noStrike">
                <a:solidFill>
                  <a:srgbClr val="000000"/>
                </a:solidFill>
                <a:latin typeface="Century Gothic"/>
                <a:ea typeface="Century Gothic"/>
                <a:cs typeface="Century Gothic"/>
                <a:sym typeface="Century Gothic"/>
              </a:rPr>
              <a:t>.</a:t>
            </a:r>
            <a:endParaRPr b="1" sz="2100" strike="noStrike">
              <a:solidFill>
                <a:srgbClr val="009EDA"/>
              </a:solidFill>
              <a:latin typeface="Source Sans Pro"/>
              <a:ea typeface="Source Sans Pro"/>
              <a:cs typeface="Source Sans Pro"/>
              <a:sym typeface="Source Sans Pro"/>
            </a:endParaRPr>
          </a:p>
          <a:p>
            <a:pPr indent="0" lvl="0" marL="0" marR="0" rtl="0" algn="l">
              <a:lnSpc>
                <a:spcPct val="100000"/>
              </a:lnSpc>
              <a:spcBef>
                <a:spcPts val="641"/>
              </a:spcBef>
              <a:spcAft>
                <a:spcPts val="0"/>
              </a:spcAft>
              <a:buNone/>
            </a:pPr>
            <a:r>
              <a:t/>
            </a:r>
            <a:endParaRPr b="1" sz="21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descr="Verres-standards-2020-carrousel_large.jpg" id="257" name="Google Shape;257;p56"/>
          <p:cNvPicPr preferRelativeResize="0"/>
          <p:nvPr/>
        </p:nvPicPr>
        <p:blipFill rotWithShape="1">
          <a:blip r:embed="rId3">
            <a:alphaModFix/>
          </a:blip>
          <a:srcRect b="0" l="0" r="0" t="0"/>
          <a:stretch/>
        </p:blipFill>
        <p:spPr>
          <a:xfrm>
            <a:off x="900000" y="1260000"/>
            <a:ext cx="7380000" cy="3780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57"/>
          <p:cNvSpPr txBox="1"/>
          <p:nvPr/>
        </p:nvSpPr>
        <p:spPr>
          <a:xfrm>
            <a:off x="632520" y="2321640"/>
            <a:ext cx="8878320" cy="632880"/>
          </a:xfrm>
          <a:prstGeom prst="rect">
            <a:avLst/>
          </a:prstGeom>
          <a:noFill/>
          <a:ln>
            <a:noFill/>
          </a:ln>
        </p:spPr>
        <p:txBody>
          <a:bodyPr anchorCtr="0" anchor="ctr" bIns="36000" lIns="36000" spcFirstLastPara="1" rIns="36000" wrap="square" tIns="36000">
            <a:noAutofit/>
          </a:bodyPr>
          <a:lstStyle/>
          <a:p>
            <a:pPr indent="0" lvl="0" marL="0" marR="0" rtl="0" algn="l">
              <a:spcBef>
                <a:spcPts val="0"/>
              </a:spcBef>
              <a:spcAft>
                <a:spcPts val="0"/>
              </a:spcAft>
              <a:buNone/>
            </a:pPr>
            <a:r>
              <a:rPr b="1" lang="fr-FR" sz="3600" strike="noStrike">
                <a:solidFill>
                  <a:srgbClr val="000000"/>
                </a:solidFill>
                <a:latin typeface="Century Gothic"/>
                <a:ea typeface="Century Gothic"/>
                <a:cs typeface="Century Gothic"/>
                <a:sym typeface="Century Gothic"/>
              </a:rPr>
              <a:t>Comment l’alcool agit sur l’organisme ?</a:t>
            </a:r>
            <a:endParaRPr b="0" sz="3600" strike="noStrike">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58"/>
          <p:cNvSpPr txBox="1"/>
          <p:nvPr/>
        </p:nvSpPr>
        <p:spPr>
          <a:xfrm>
            <a:off x="540000" y="180000"/>
            <a:ext cx="9000000" cy="5105520"/>
          </a:xfrm>
          <a:prstGeom prst="rect">
            <a:avLst/>
          </a:prstGeom>
          <a:noFill/>
          <a:ln>
            <a:noFill/>
          </a:ln>
        </p:spPr>
        <p:txBody>
          <a:bodyPr anchorCtr="0" anchor="ctr" bIns="0" lIns="0" spcFirstLastPara="1" rIns="0" wrap="square" tIns="0">
            <a:noAutofit/>
          </a:bodyPr>
          <a:lstStyle/>
          <a:p>
            <a:pPr indent="0" lvl="0" marL="0" marR="0" rtl="0" algn="just">
              <a:lnSpc>
                <a:spcPct val="90000"/>
              </a:lnSpc>
              <a:spcBef>
                <a:spcPts val="0"/>
              </a:spcBef>
              <a:spcAft>
                <a:spcPts val="0"/>
              </a:spcAft>
              <a:buNone/>
            </a:pPr>
            <a:r>
              <a:rPr b="0" lang="fr-FR" sz="2000" strike="noStrike">
                <a:solidFill>
                  <a:srgbClr val="000000"/>
                </a:solidFill>
                <a:latin typeface="Century Gothic"/>
                <a:ea typeface="Century Gothic"/>
                <a:cs typeface="Century Gothic"/>
                <a:sym typeface="Century Gothic"/>
              </a:rPr>
              <a:t>20 % de cet alcool traverse la paroi de l'estomac pour se retrouver dans le sang et l’alcool atteint le cerveau après </a:t>
            </a:r>
            <a:r>
              <a:rPr b="1" lang="fr-FR" sz="2000" strike="noStrike">
                <a:solidFill>
                  <a:srgbClr val="000000"/>
                </a:solidFill>
                <a:latin typeface="Century Gothic"/>
                <a:ea typeface="Century Gothic"/>
                <a:cs typeface="Century Gothic"/>
                <a:sym typeface="Century Gothic"/>
              </a:rPr>
              <a:t>10 minutes</a:t>
            </a:r>
            <a:r>
              <a:rPr b="0" lang="fr-FR" sz="2000" strike="noStrike">
                <a:solidFill>
                  <a:srgbClr val="000000"/>
                </a:solidFill>
                <a:latin typeface="Century Gothic"/>
                <a:ea typeface="Century Gothic"/>
                <a:cs typeface="Century Gothic"/>
                <a:sym typeface="Century Gothic"/>
              </a:rPr>
              <a:t> environ, par le sang.</a:t>
            </a:r>
            <a:endParaRPr b="1" sz="2000" strike="noStrike">
              <a:solidFill>
                <a:srgbClr val="009EDA"/>
              </a:solidFill>
              <a:latin typeface="Source Sans Pro"/>
              <a:ea typeface="Source Sans Pro"/>
              <a:cs typeface="Source Sans Pro"/>
              <a:sym typeface="Source Sans Pro"/>
            </a:endParaRPr>
          </a:p>
          <a:p>
            <a:pPr indent="0" lvl="0" marL="0" marR="0" rtl="0" algn="just">
              <a:lnSpc>
                <a:spcPct val="90000"/>
              </a:lnSpc>
              <a:spcBef>
                <a:spcPts val="320"/>
              </a:spcBef>
              <a:spcAft>
                <a:spcPts val="0"/>
              </a:spcAft>
              <a:buNone/>
            </a:pPr>
            <a:r>
              <a:t/>
            </a:r>
            <a:endParaRPr b="1" sz="2000" strike="noStrike">
              <a:solidFill>
                <a:srgbClr val="009EDA"/>
              </a:solidFill>
              <a:latin typeface="Source Sans Pro"/>
              <a:ea typeface="Source Sans Pro"/>
              <a:cs typeface="Source Sans Pro"/>
              <a:sym typeface="Source Sans Pro"/>
            </a:endParaRPr>
          </a:p>
          <a:p>
            <a:pPr indent="0" lvl="0" marL="0" marR="0" rtl="0" algn="just">
              <a:lnSpc>
                <a:spcPct val="90000"/>
              </a:lnSpc>
              <a:spcBef>
                <a:spcPts val="320"/>
              </a:spcBef>
              <a:spcAft>
                <a:spcPts val="0"/>
              </a:spcAft>
              <a:buNone/>
            </a:pPr>
            <a:r>
              <a:rPr b="0" lang="fr-FR" sz="2000" strike="noStrike">
                <a:solidFill>
                  <a:srgbClr val="000000"/>
                </a:solidFill>
                <a:latin typeface="Century Gothic"/>
                <a:ea typeface="Century Gothic"/>
                <a:cs typeface="Century Gothic"/>
                <a:sym typeface="Century Gothic"/>
              </a:rPr>
              <a:t>C'est alors que cette partie du corps et le système nerveux en subissent les effets (narcotiques).</a:t>
            </a:r>
            <a:endParaRPr b="1" sz="2000" strike="noStrike">
              <a:solidFill>
                <a:srgbClr val="009EDA"/>
              </a:solidFill>
              <a:latin typeface="Source Sans Pro"/>
              <a:ea typeface="Source Sans Pro"/>
              <a:cs typeface="Source Sans Pro"/>
              <a:sym typeface="Source Sans Pro"/>
            </a:endParaRPr>
          </a:p>
          <a:p>
            <a:pPr indent="0" lvl="0" marL="0" marR="0" rtl="0" algn="just">
              <a:lnSpc>
                <a:spcPct val="90000"/>
              </a:lnSpc>
              <a:spcBef>
                <a:spcPts val="320"/>
              </a:spcBef>
              <a:spcAft>
                <a:spcPts val="0"/>
              </a:spcAft>
              <a:buNone/>
            </a:pPr>
            <a:r>
              <a:t/>
            </a:r>
            <a:endParaRPr b="1" sz="2000" strike="noStrike">
              <a:solidFill>
                <a:srgbClr val="009EDA"/>
              </a:solidFill>
              <a:latin typeface="Source Sans Pro"/>
              <a:ea typeface="Source Sans Pro"/>
              <a:cs typeface="Source Sans Pro"/>
              <a:sym typeface="Source Sans Pro"/>
            </a:endParaRPr>
          </a:p>
          <a:p>
            <a:pPr indent="0" lvl="0" marL="0" marR="0" rtl="0" algn="just">
              <a:lnSpc>
                <a:spcPct val="90000"/>
              </a:lnSpc>
              <a:spcBef>
                <a:spcPts val="320"/>
              </a:spcBef>
              <a:spcAft>
                <a:spcPts val="0"/>
              </a:spcAft>
              <a:buNone/>
            </a:pPr>
            <a:r>
              <a:rPr b="0" lang="fr-FR" sz="2000" strike="noStrike">
                <a:solidFill>
                  <a:srgbClr val="000000"/>
                </a:solidFill>
                <a:latin typeface="Century Gothic"/>
                <a:ea typeface="Century Gothic"/>
                <a:cs typeface="Century Gothic"/>
                <a:sym typeface="Century Gothic"/>
              </a:rPr>
              <a:t>C'est </a:t>
            </a:r>
            <a:r>
              <a:rPr b="1" lang="fr-FR" sz="2000" strike="noStrike">
                <a:solidFill>
                  <a:srgbClr val="000000"/>
                </a:solidFill>
                <a:latin typeface="Century Gothic"/>
                <a:ea typeface="Century Gothic"/>
                <a:cs typeface="Century Gothic"/>
                <a:sym typeface="Century Gothic"/>
              </a:rPr>
              <a:t>le foie qui traite en majorité</a:t>
            </a:r>
            <a:r>
              <a:rPr b="0" lang="fr-FR" sz="2000" strike="noStrike">
                <a:solidFill>
                  <a:srgbClr val="000000"/>
                </a:solidFill>
                <a:latin typeface="Century Gothic"/>
                <a:ea typeface="Century Gothic"/>
                <a:cs typeface="Century Gothic"/>
                <a:sym typeface="Century Gothic"/>
              </a:rPr>
              <a:t> l'alcool, à savoir à 95 %. Les 5 % restants finissent dans les urines, la sueur et l'haleine.</a:t>
            </a:r>
            <a:endParaRPr b="1" sz="2000" strike="noStrike">
              <a:solidFill>
                <a:srgbClr val="009EDA"/>
              </a:solidFill>
              <a:latin typeface="Source Sans Pro"/>
              <a:ea typeface="Source Sans Pro"/>
              <a:cs typeface="Source Sans Pro"/>
              <a:sym typeface="Source Sans Pro"/>
            </a:endParaRPr>
          </a:p>
          <a:p>
            <a:pPr indent="0" lvl="0" marL="0" marR="0" rtl="0" algn="just">
              <a:lnSpc>
                <a:spcPct val="90000"/>
              </a:lnSpc>
              <a:spcBef>
                <a:spcPts val="320"/>
              </a:spcBef>
              <a:spcAft>
                <a:spcPts val="0"/>
              </a:spcAft>
              <a:buNone/>
            </a:pPr>
            <a:r>
              <a:t/>
            </a:r>
            <a:endParaRPr b="1" sz="2000" strike="noStrike">
              <a:solidFill>
                <a:srgbClr val="009EDA"/>
              </a:solidFill>
              <a:latin typeface="Source Sans Pro"/>
              <a:ea typeface="Source Sans Pro"/>
              <a:cs typeface="Source Sans Pro"/>
              <a:sym typeface="Source Sans Pro"/>
            </a:endParaRPr>
          </a:p>
          <a:p>
            <a:pPr indent="0" lvl="0" marL="0" marR="0" rtl="0" algn="just">
              <a:lnSpc>
                <a:spcPct val="90000"/>
              </a:lnSpc>
              <a:spcBef>
                <a:spcPts val="320"/>
              </a:spcBef>
              <a:spcAft>
                <a:spcPts val="0"/>
              </a:spcAft>
              <a:buNone/>
            </a:pPr>
            <a:r>
              <a:rPr b="0" lang="fr-FR" sz="2000" strike="noStrike">
                <a:solidFill>
                  <a:srgbClr val="000000"/>
                </a:solidFill>
                <a:latin typeface="Century Gothic"/>
                <a:ea typeface="Century Gothic"/>
                <a:cs typeface="Century Gothic"/>
                <a:sym typeface="Century Gothic"/>
              </a:rPr>
              <a:t>Le passage par la respiration permet d’évaluer, dans l’air expiré, la concentration d’alcool, au moyen d’un éthylomètre. Le taux d’alcool dans le sang (alcoolémie) peut être mesuré à l’aide d’une prise de sang.</a:t>
            </a:r>
            <a:endParaRPr b="1" sz="2000" strike="noStrike">
              <a:solidFill>
                <a:srgbClr val="009EDA"/>
              </a:solidFill>
              <a:latin typeface="Source Sans Pro"/>
              <a:ea typeface="Source Sans Pro"/>
              <a:cs typeface="Source Sans Pro"/>
              <a:sym typeface="Source Sans Pro"/>
            </a:endParaRPr>
          </a:p>
          <a:p>
            <a:pPr indent="0" lvl="0" marL="0" marR="0" rtl="0" algn="just">
              <a:lnSpc>
                <a:spcPct val="90000"/>
              </a:lnSpc>
              <a:spcBef>
                <a:spcPts val="320"/>
              </a:spcBef>
              <a:spcAft>
                <a:spcPts val="0"/>
              </a:spcAft>
              <a:buNone/>
            </a:pPr>
            <a:r>
              <a:t/>
            </a:r>
            <a:endParaRPr b="1" sz="2000" strike="noStrike">
              <a:solidFill>
                <a:srgbClr val="009EDA"/>
              </a:solidFill>
              <a:latin typeface="Source Sans Pro"/>
              <a:ea typeface="Source Sans Pro"/>
              <a:cs typeface="Source Sans Pro"/>
              <a:sym typeface="Source Sans Pro"/>
            </a:endParaRPr>
          </a:p>
          <a:p>
            <a:pPr indent="0" lvl="0" marL="0" marR="0" rtl="0" algn="just">
              <a:lnSpc>
                <a:spcPct val="90000"/>
              </a:lnSpc>
              <a:spcBef>
                <a:spcPts val="320"/>
              </a:spcBef>
              <a:spcAft>
                <a:spcPts val="0"/>
              </a:spcAft>
              <a:buNone/>
            </a:pPr>
            <a:r>
              <a:rPr b="0" lang="fr-FR" sz="2000" strike="noStrike">
                <a:solidFill>
                  <a:srgbClr val="FF0000"/>
                </a:solidFill>
                <a:latin typeface="Century Gothic"/>
                <a:ea typeface="Century Gothic"/>
                <a:cs typeface="Century Gothic"/>
                <a:sym typeface="Century Gothic"/>
              </a:rPr>
              <a:t>Le seuil légal d’alcoolémie est de </a:t>
            </a:r>
            <a:r>
              <a:rPr b="1" lang="fr-FR" sz="2000" strike="noStrike">
                <a:solidFill>
                  <a:srgbClr val="FF0000"/>
                </a:solidFill>
                <a:latin typeface="Century Gothic"/>
                <a:ea typeface="Century Gothic"/>
                <a:cs typeface="Century Gothic"/>
                <a:sym typeface="Century Gothic"/>
              </a:rPr>
              <a:t>0.5g/L</a:t>
            </a:r>
            <a:r>
              <a:rPr b="0" lang="fr-FR" sz="2000" strike="noStrike">
                <a:solidFill>
                  <a:srgbClr val="FF0000"/>
                </a:solidFill>
                <a:latin typeface="Century Gothic"/>
                <a:ea typeface="Century Gothic"/>
                <a:cs typeface="Century Gothic"/>
                <a:sym typeface="Century Gothic"/>
              </a:rPr>
              <a:t> de sang ou </a:t>
            </a:r>
            <a:r>
              <a:rPr b="1" lang="fr-FR" sz="2000" strike="noStrike">
                <a:solidFill>
                  <a:srgbClr val="FF0000"/>
                </a:solidFill>
                <a:latin typeface="Century Gothic"/>
                <a:ea typeface="Century Gothic"/>
                <a:cs typeface="Century Gothic"/>
                <a:sym typeface="Century Gothic"/>
              </a:rPr>
              <a:t>0.2g/l pour les jeunes conducteurs</a:t>
            </a:r>
            <a:r>
              <a:rPr b="0" lang="fr-FR" sz="2000" strike="noStrike">
                <a:solidFill>
                  <a:srgbClr val="FF0000"/>
                </a:solidFill>
                <a:latin typeface="Century Gothic"/>
                <a:ea typeface="Century Gothic"/>
                <a:cs typeface="Century Gothic"/>
                <a:sym typeface="Century Gothic"/>
              </a:rPr>
              <a:t>.</a:t>
            </a:r>
            <a:endParaRPr b="1" sz="20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80" name="Shape 180"/>
        <p:cNvGrpSpPr/>
        <p:nvPr/>
      </p:nvGrpSpPr>
      <p:grpSpPr>
        <a:xfrm>
          <a:off x="0" y="0"/>
          <a:ext cx="0" cy="0"/>
          <a:chOff x="0" y="0"/>
          <a:chExt cx="0" cy="0"/>
        </a:xfrm>
      </p:grpSpPr>
      <p:sp>
        <p:nvSpPr>
          <p:cNvPr id="181" name="Google Shape;181;p41"/>
          <p:cNvSpPr txBox="1"/>
          <p:nvPr/>
        </p:nvSpPr>
        <p:spPr>
          <a:xfrm>
            <a:off x="502920" y="90720"/>
            <a:ext cx="9071640" cy="946800"/>
          </a:xfrm>
          <a:prstGeom prst="rect">
            <a:avLst/>
          </a:prstGeom>
          <a:noFill/>
          <a:ln>
            <a:noFill/>
          </a:ln>
        </p:spPr>
        <p:txBody>
          <a:bodyPr anchorCtr="0" anchor="b" bIns="0" lIns="0" spcFirstLastPara="1" rIns="0" wrap="square" tIns="0">
            <a:normAutofit/>
          </a:bodyPr>
          <a:lstStyle/>
          <a:p>
            <a:pPr indent="0" lvl="0" marL="0" marR="0" rtl="0" algn="l">
              <a:spcBef>
                <a:spcPts val="0"/>
              </a:spcBef>
              <a:spcAft>
                <a:spcPts val="0"/>
              </a:spcAft>
              <a:buNone/>
            </a:pPr>
            <a:r>
              <a:rPr b="0" lang="fr-FR" sz="4500" strike="noStrike">
                <a:solidFill>
                  <a:srgbClr val="FFFFFF"/>
                </a:solidFill>
                <a:latin typeface="Source Sans Pro"/>
                <a:ea typeface="Source Sans Pro"/>
                <a:cs typeface="Source Sans Pro"/>
                <a:sym typeface="Source Sans Pro"/>
              </a:rPr>
              <a:t>ADDICTION ET DÉPENDANCE</a:t>
            </a:r>
            <a:endParaRPr b="0" sz="4500" strike="noStrike">
              <a:solidFill>
                <a:srgbClr val="FFFFFF"/>
              </a:solidFill>
              <a:latin typeface="Source Sans Pro"/>
              <a:ea typeface="Source Sans Pro"/>
              <a:cs typeface="Source Sans Pro"/>
              <a:sym typeface="Source Sans Pro"/>
            </a:endParaRPr>
          </a:p>
        </p:txBody>
      </p:sp>
      <p:pic>
        <p:nvPicPr>
          <p:cNvPr descr="ob_92f73f_duval-levesque-thc3a9rapeute-en-psychoth.jpg" id="182" name="Google Shape;182;p41"/>
          <p:cNvPicPr preferRelativeResize="0"/>
          <p:nvPr/>
        </p:nvPicPr>
        <p:blipFill rotWithShape="1">
          <a:blip r:embed="rId3">
            <a:alphaModFix/>
          </a:blip>
          <a:srcRect b="0" l="0" r="0" t="0"/>
          <a:stretch/>
        </p:blipFill>
        <p:spPr>
          <a:xfrm>
            <a:off x="2051640" y="1080000"/>
            <a:ext cx="4968360" cy="47635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59"/>
          <p:cNvSpPr txBox="1"/>
          <p:nvPr/>
        </p:nvSpPr>
        <p:spPr>
          <a:xfrm>
            <a:off x="540000" y="270000"/>
            <a:ext cx="9000000" cy="45903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fr-FR" sz="4400" strike="noStrike">
                <a:solidFill>
                  <a:srgbClr val="000000"/>
                </a:solidFill>
                <a:latin typeface="Century Gothic"/>
                <a:ea typeface="Century Gothic"/>
                <a:cs typeface="Century Gothic"/>
                <a:sym typeface="Century Gothic"/>
              </a:rPr>
              <a:t>Qu’est</a:t>
            </a:r>
            <a:r>
              <a:rPr b="1" lang="fr-FR" sz="4400">
                <a:latin typeface="Century Gothic"/>
                <a:ea typeface="Century Gothic"/>
                <a:cs typeface="Century Gothic"/>
                <a:sym typeface="Century Gothic"/>
              </a:rPr>
              <a:t>-</a:t>
            </a:r>
            <a:r>
              <a:rPr b="1" lang="fr-FR" sz="4400" strike="noStrike">
                <a:solidFill>
                  <a:srgbClr val="000000"/>
                </a:solidFill>
                <a:latin typeface="Century Gothic"/>
                <a:ea typeface="Century Gothic"/>
                <a:cs typeface="Century Gothic"/>
                <a:sym typeface="Century Gothic"/>
              </a:rPr>
              <a:t>ce que l’alcoolémie ?</a:t>
            </a:r>
            <a:r>
              <a:rPr b="0" lang="fr-FR" sz="4400" strike="noStrike">
                <a:solidFill>
                  <a:srgbClr val="000000"/>
                </a:solidFill>
                <a:latin typeface="Century Gothic"/>
                <a:ea typeface="Century Gothic"/>
                <a:cs typeface="Century Gothic"/>
                <a:sym typeface="Century Gothic"/>
              </a:rPr>
              <a:t> </a:t>
            </a:r>
            <a:endParaRPr b="1" sz="44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60"/>
          <p:cNvSpPr txBox="1"/>
          <p:nvPr/>
        </p:nvSpPr>
        <p:spPr>
          <a:xfrm>
            <a:off x="160200" y="735474"/>
            <a:ext cx="9823200" cy="4244400"/>
          </a:xfrm>
          <a:prstGeom prst="rect">
            <a:avLst/>
          </a:prstGeom>
          <a:noFill/>
          <a:ln>
            <a:noFill/>
          </a:ln>
        </p:spPr>
        <p:txBody>
          <a:bodyPr anchorCtr="0" anchor="ctr" bIns="36000" lIns="36000" spcFirstLastPara="1" rIns="36000" wrap="square" tIns="36000">
            <a:noAutofit/>
          </a:bodyPr>
          <a:lstStyle/>
          <a:p>
            <a:pPr indent="0" lvl="0" marL="0" marR="0" rtl="0" algn="l">
              <a:spcBef>
                <a:spcPts val="0"/>
              </a:spcBef>
              <a:spcAft>
                <a:spcPts val="0"/>
              </a:spcAft>
              <a:buNone/>
            </a:pPr>
            <a:r>
              <a:rPr b="0" lang="fr-FR" sz="2400" strike="noStrike">
                <a:solidFill>
                  <a:srgbClr val="000000"/>
                </a:solidFill>
                <a:latin typeface="Century Gothic"/>
                <a:ea typeface="Century Gothic"/>
                <a:cs typeface="Century Gothic"/>
                <a:sym typeface="Century Gothic"/>
              </a:rPr>
              <a:t>L’alcoolémie est le taux (ou concentration) d’alcool dans le sang. Elle s’exprime en grammes d’alcool pur par litre de sang (g/l).</a:t>
            </a:r>
            <a:endParaRPr b="0" sz="2400" strike="noStrike">
              <a:latin typeface="Source Sans Pro"/>
              <a:ea typeface="Source Sans Pro"/>
              <a:cs typeface="Source Sans Pro"/>
              <a:sym typeface="Source Sans Pro"/>
            </a:endParaRPr>
          </a:p>
          <a:p>
            <a:pPr indent="0" lvl="0" marL="0" marR="0" rtl="0" algn="l">
              <a:spcBef>
                <a:spcPts val="0"/>
              </a:spcBef>
              <a:spcAft>
                <a:spcPts val="0"/>
              </a:spcAft>
              <a:buNone/>
            </a:pPr>
            <a:r>
              <a:t/>
            </a:r>
            <a:endParaRPr b="0" sz="2400" strike="noStrike">
              <a:latin typeface="Source Sans Pro"/>
              <a:ea typeface="Source Sans Pro"/>
              <a:cs typeface="Source Sans Pro"/>
              <a:sym typeface="Source Sans Pro"/>
            </a:endParaRPr>
          </a:p>
          <a:p>
            <a:pPr indent="0" lvl="0" marL="0" marR="0" rtl="0" algn="l">
              <a:spcBef>
                <a:spcPts val="0"/>
              </a:spcBef>
              <a:spcAft>
                <a:spcPts val="0"/>
              </a:spcAft>
              <a:buNone/>
            </a:pPr>
            <a:r>
              <a:rPr b="1" lang="fr-FR" sz="2400" strike="noStrike">
                <a:solidFill>
                  <a:srgbClr val="000000"/>
                </a:solidFill>
                <a:latin typeface="Century Gothic"/>
                <a:ea typeface="Century Gothic"/>
                <a:cs typeface="Century Gothic"/>
                <a:sym typeface="Century Gothic"/>
              </a:rPr>
              <a:t>L’alcoolémie varie </a:t>
            </a:r>
            <a:r>
              <a:rPr b="0" lang="fr-FR" sz="2400" strike="noStrike">
                <a:solidFill>
                  <a:srgbClr val="000000"/>
                </a:solidFill>
                <a:latin typeface="Century Gothic"/>
                <a:ea typeface="Century Gothic"/>
                <a:cs typeface="Century Gothic"/>
                <a:sym typeface="Century Gothic"/>
              </a:rPr>
              <a:t>en fonction :</a:t>
            </a:r>
            <a:endParaRPr b="0" sz="2400" strike="noStrike">
              <a:latin typeface="Source Sans Pro"/>
              <a:ea typeface="Source Sans Pro"/>
              <a:cs typeface="Source Sans Pro"/>
              <a:sym typeface="Source Sans Pro"/>
            </a:endParaRPr>
          </a:p>
          <a:p>
            <a:pPr indent="0" lvl="0" marL="0" marR="0" rtl="0" algn="l">
              <a:spcBef>
                <a:spcPts val="0"/>
              </a:spcBef>
              <a:spcAft>
                <a:spcPts val="0"/>
              </a:spcAft>
              <a:buNone/>
            </a:pPr>
            <a:r>
              <a:t/>
            </a:r>
            <a:endParaRPr b="0" sz="2400" strike="noStrike">
              <a:latin typeface="Source Sans Pro"/>
              <a:ea typeface="Source Sans Pro"/>
              <a:cs typeface="Source Sans Pro"/>
              <a:sym typeface="Source Sans Pro"/>
            </a:endParaRPr>
          </a:p>
          <a:p>
            <a:pPr indent="0" lvl="0" marL="0" marR="0" rtl="0" algn="l">
              <a:spcBef>
                <a:spcPts val="0"/>
              </a:spcBef>
              <a:spcAft>
                <a:spcPts val="0"/>
              </a:spcAft>
              <a:buNone/>
            </a:pPr>
            <a:r>
              <a:rPr b="0" lang="fr-FR" sz="2400" strike="noStrike">
                <a:solidFill>
                  <a:srgbClr val="000000"/>
                </a:solidFill>
                <a:latin typeface="Century Gothic"/>
                <a:ea typeface="Century Gothic"/>
                <a:cs typeface="Century Gothic"/>
                <a:sym typeface="Century Gothic"/>
              </a:rPr>
              <a:t>de la quantité d’alcool consommé,</a:t>
            </a:r>
            <a:endParaRPr b="0" sz="2400" strike="noStrike">
              <a:latin typeface="Source Sans Pro"/>
              <a:ea typeface="Source Sans Pro"/>
              <a:cs typeface="Source Sans Pro"/>
              <a:sym typeface="Source Sans Pro"/>
            </a:endParaRPr>
          </a:p>
          <a:p>
            <a:pPr indent="457200" lvl="0" marL="0" marR="0" rtl="0" algn="l">
              <a:spcBef>
                <a:spcPts val="0"/>
              </a:spcBef>
              <a:spcAft>
                <a:spcPts val="0"/>
              </a:spcAft>
              <a:buNone/>
            </a:pPr>
            <a:r>
              <a:rPr b="0" lang="fr-FR" sz="2400" strike="noStrike">
                <a:solidFill>
                  <a:srgbClr val="000000"/>
                </a:solidFill>
                <a:latin typeface="Century Gothic"/>
                <a:ea typeface="Century Gothic"/>
                <a:cs typeface="Century Gothic"/>
                <a:sym typeface="Century Gothic"/>
              </a:rPr>
              <a:t>de la corpulence,</a:t>
            </a:r>
            <a:endParaRPr b="0" sz="2400" strike="noStrike">
              <a:latin typeface="Source Sans Pro"/>
              <a:ea typeface="Source Sans Pro"/>
              <a:cs typeface="Source Sans Pro"/>
              <a:sym typeface="Source Sans Pro"/>
            </a:endParaRPr>
          </a:p>
          <a:p>
            <a:pPr indent="457200" lvl="0" marL="457200" marR="0" rtl="0" algn="l">
              <a:spcBef>
                <a:spcPts val="0"/>
              </a:spcBef>
              <a:spcAft>
                <a:spcPts val="0"/>
              </a:spcAft>
              <a:buNone/>
            </a:pPr>
            <a:r>
              <a:rPr b="0" lang="fr-FR" sz="2400" strike="noStrike">
                <a:solidFill>
                  <a:srgbClr val="000000"/>
                </a:solidFill>
                <a:latin typeface="Century Gothic"/>
                <a:ea typeface="Century Gothic"/>
                <a:cs typeface="Century Gothic"/>
                <a:sym typeface="Century Gothic"/>
              </a:rPr>
              <a:t>du sexe,</a:t>
            </a:r>
            <a:endParaRPr b="0" sz="2400" strike="noStrike">
              <a:latin typeface="Source Sans Pro"/>
              <a:ea typeface="Source Sans Pro"/>
              <a:cs typeface="Source Sans Pro"/>
              <a:sym typeface="Source Sans Pro"/>
            </a:endParaRPr>
          </a:p>
          <a:p>
            <a:pPr indent="457200" lvl="0" marL="914400" marR="0" rtl="0" algn="l">
              <a:spcBef>
                <a:spcPts val="0"/>
              </a:spcBef>
              <a:spcAft>
                <a:spcPts val="0"/>
              </a:spcAft>
              <a:buNone/>
            </a:pPr>
            <a:r>
              <a:rPr b="0" lang="fr-FR" sz="2400" strike="noStrike">
                <a:solidFill>
                  <a:srgbClr val="000000"/>
                </a:solidFill>
                <a:latin typeface="Century Gothic"/>
                <a:ea typeface="Century Gothic"/>
                <a:cs typeface="Century Gothic"/>
                <a:sym typeface="Century Gothic"/>
              </a:rPr>
              <a:t>de la vitesse de consommation,</a:t>
            </a:r>
            <a:endParaRPr sz="2400">
              <a:latin typeface="Source Sans Pro"/>
              <a:ea typeface="Source Sans Pro"/>
              <a:cs typeface="Source Sans Pro"/>
              <a:sym typeface="Source Sans Pro"/>
            </a:endParaRPr>
          </a:p>
          <a:p>
            <a:pPr indent="0" lvl="0" marL="0" marR="0" rtl="0" algn="l">
              <a:spcBef>
                <a:spcPts val="0"/>
              </a:spcBef>
              <a:spcAft>
                <a:spcPts val="0"/>
              </a:spcAft>
              <a:buNone/>
            </a:pPr>
            <a:r>
              <a:t/>
            </a:r>
            <a:endParaRPr sz="2400">
              <a:latin typeface="Source Sans Pro"/>
              <a:ea typeface="Source Sans Pro"/>
              <a:cs typeface="Source Sans Pro"/>
              <a:sym typeface="Source Sans Pro"/>
            </a:endParaRPr>
          </a:p>
          <a:p>
            <a:pPr indent="0" lvl="0" marL="0" marR="0" rtl="0" algn="l">
              <a:spcBef>
                <a:spcPts val="0"/>
              </a:spcBef>
              <a:spcAft>
                <a:spcPts val="0"/>
              </a:spcAft>
              <a:buNone/>
            </a:pPr>
            <a:r>
              <a:rPr b="0" lang="fr-FR" sz="2400" strike="noStrike">
                <a:solidFill>
                  <a:srgbClr val="000000"/>
                </a:solidFill>
                <a:latin typeface="Century Gothic"/>
                <a:ea typeface="Century Gothic"/>
                <a:cs typeface="Century Gothic"/>
                <a:sym typeface="Century Gothic"/>
              </a:rPr>
              <a:t>mais également par le fait d’avoir mangé ou non.</a:t>
            </a:r>
            <a:endParaRPr b="0" sz="2400" strike="noStrike">
              <a:latin typeface="Source Sans Pro"/>
              <a:ea typeface="Source Sans Pro"/>
              <a:cs typeface="Source Sans Pro"/>
              <a:sym typeface="Source Sans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61"/>
          <p:cNvSpPr txBox="1"/>
          <p:nvPr/>
        </p:nvSpPr>
        <p:spPr>
          <a:xfrm>
            <a:off x="540000" y="270000"/>
            <a:ext cx="9000000" cy="4590360"/>
          </a:xfrm>
          <a:prstGeom prst="rect">
            <a:avLst/>
          </a:prstGeom>
          <a:noFill/>
          <a:ln>
            <a:noFill/>
          </a:ln>
        </p:spPr>
        <p:txBody>
          <a:bodyPr anchorCtr="0" anchor="ctr" bIns="0" lIns="0" spcFirstLastPara="1" rIns="0" wrap="square" tIns="0">
            <a:noAutofit/>
          </a:bodyPr>
          <a:lstStyle/>
          <a:p>
            <a:pPr indent="0" lvl="0" marL="0" marR="0" rtl="0" algn="just">
              <a:lnSpc>
                <a:spcPct val="80000"/>
              </a:lnSpc>
              <a:spcBef>
                <a:spcPts val="0"/>
              </a:spcBef>
              <a:spcAft>
                <a:spcPts val="0"/>
              </a:spcAft>
              <a:buNone/>
            </a:pPr>
            <a:r>
              <a:rPr b="0" lang="fr-FR" sz="2400" strike="noStrike">
                <a:solidFill>
                  <a:srgbClr val="000000"/>
                </a:solidFill>
                <a:latin typeface="Century Gothic"/>
                <a:ea typeface="Century Gothic"/>
                <a:cs typeface="Century Gothic"/>
                <a:sym typeface="Century Gothic"/>
              </a:rPr>
              <a:t>De manière générale, un verre standard d’alcool fait </a:t>
            </a:r>
            <a:r>
              <a:rPr b="1" lang="fr-FR" sz="2400" strike="noStrike">
                <a:solidFill>
                  <a:srgbClr val="000000"/>
                </a:solidFill>
                <a:latin typeface="Century Gothic"/>
                <a:ea typeface="Century Gothic"/>
                <a:cs typeface="Century Gothic"/>
                <a:sym typeface="Century Gothic"/>
              </a:rPr>
              <a:t>augmenter</a:t>
            </a:r>
            <a:r>
              <a:rPr b="0" lang="fr-FR" sz="2400" strike="noStrike">
                <a:solidFill>
                  <a:srgbClr val="000000"/>
                </a:solidFill>
                <a:latin typeface="Century Gothic"/>
                <a:ea typeface="Century Gothic"/>
                <a:cs typeface="Century Gothic"/>
                <a:sym typeface="Century Gothic"/>
              </a:rPr>
              <a:t> l’alcoolémie </a:t>
            </a:r>
            <a:r>
              <a:rPr b="1" lang="fr-FR" sz="2400" strike="noStrike">
                <a:solidFill>
                  <a:srgbClr val="000000"/>
                </a:solidFill>
                <a:latin typeface="Century Gothic"/>
                <a:ea typeface="Century Gothic"/>
                <a:cs typeface="Century Gothic"/>
                <a:sym typeface="Century Gothic"/>
              </a:rPr>
              <a:t>de 0.20 à 0.25 g/l</a:t>
            </a:r>
            <a:r>
              <a:rPr b="0" lang="fr-FR" sz="2400" strike="noStrike">
                <a:solidFill>
                  <a:srgbClr val="000000"/>
                </a:solidFill>
                <a:latin typeface="Century Gothic"/>
                <a:ea typeface="Century Gothic"/>
                <a:cs typeface="Century Gothic"/>
                <a:sym typeface="Century Gothic"/>
              </a:rPr>
              <a:t>. </a:t>
            </a:r>
            <a:endParaRPr b="0" sz="2400" strike="noStrike">
              <a:solidFill>
                <a:srgbClr val="000000"/>
              </a:solidFill>
              <a:latin typeface="Century Gothic"/>
              <a:ea typeface="Century Gothic"/>
              <a:cs typeface="Century Gothic"/>
              <a:sym typeface="Century Gothic"/>
            </a:endParaRPr>
          </a:p>
          <a:p>
            <a:pPr indent="0" lvl="0" marL="0" marR="0" rtl="0" algn="just">
              <a:lnSpc>
                <a:spcPct val="80000"/>
              </a:lnSpc>
              <a:spcBef>
                <a:spcPts val="0"/>
              </a:spcBef>
              <a:spcAft>
                <a:spcPts val="0"/>
              </a:spcAft>
              <a:buNone/>
            </a:pPr>
            <a:r>
              <a:t/>
            </a:r>
            <a:endParaRPr sz="2400">
              <a:latin typeface="Century Gothic"/>
              <a:ea typeface="Century Gothic"/>
              <a:cs typeface="Century Gothic"/>
              <a:sym typeface="Century Gothic"/>
            </a:endParaRPr>
          </a:p>
          <a:p>
            <a:pPr indent="0" lvl="0" marL="0" marR="0" rtl="0" algn="just">
              <a:lnSpc>
                <a:spcPct val="80000"/>
              </a:lnSpc>
              <a:spcBef>
                <a:spcPts val="581"/>
              </a:spcBef>
              <a:spcAft>
                <a:spcPts val="0"/>
              </a:spcAft>
              <a:buNone/>
            </a:pPr>
            <a:r>
              <a:rPr b="0" lang="fr-FR" sz="2400" strike="noStrike">
                <a:solidFill>
                  <a:srgbClr val="000000"/>
                </a:solidFill>
                <a:latin typeface="Century Gothic"/>
                <a:ea typeface="Century Gothic"/>
                <a:cs typeface="Century Gothic"/>
                <a:sym typeface="Century Gothic"/>
              </a:rPr>
              <a:t>Quand on boit un verre, l’alcoolémie atteint son maximum environ une heure après (30 minutes si on n’a pas mangé depuis plus de 2 heures), puis elle commence à baisser. </a:t>
            </a:r>
            <a:endParaRPr b="0" sz="2400" strike="noStrike">
              <a:solidFill>
                <a:srgbClr val="000000"/>
              </a:solidFill>
              <a:latin typeface="Century Gothic"/>
              <a:ea typeface="Century Gothic"/>
              <a:cs typeface="Century Gothic"/>
              <a:sym typeface="Century Gothic"/>
            </a:endParaRPr>
          </a:p>
          <a:p>
            <a:pPr indent="0" lvl="0" marL="0" marR="0" rtl="0" algn="just">
              <a:lnSpc>
                <a:spcPct val="80000"/>
              </a:lnSpc>
              <a:spcBef>
                <a:spcPts val="581"/>
              </a:spcBef>
              <a:spcAft>
                <a:spcPts val="0"/>
              </a:spcAft>
              <a:buNone/>
            </a:pPr>
            <a:r>
              <a:t/>
            </a:r>
            <a:endParaRPr sz="2400">
              <a:latin typeface="Century Gothic"/>
              <a:ea typeface="Century Gothic"/>
              <a:cs typeface="Century Gothic"/>
              <a:sym typeface="Century Gothic"/>
            </a:endParaRPr>
          </a:p>
          <a:p>
            <a:pPr indent="0" lvl="0" marL="0" marR="0" rtl="0" algn="just">
              <a:lnSpc>
                <a:spcPct val="80000"/>
              </a:lnSpc>
              <a:spcBef>
                <a:spcPts val="581"/>
              </a:spcBef>
              <a:spcAft>
                <a:spcPts val="0"/>
              </a:spcAft>
              <a:buNone/>
            </a:pPr>
            <a:r>
              <a:rPr b="0" lang="fr-FR" sz="2400" strike="noStrike">
                <a:solidFill>
                  <a:srgbClr val="FF0000"/>
                </a:solidFill>
                <a:latin typeface="Century Gothic"/>
                <a:ea typeface="Century Gothic"/>
                <a:cs typeface="Century Gothic"/>
                <a:sym typeface="Century Gothic"/>
              </a:rPr>
              <a:t>Il faut alors compter environ </a:t>
            </a:r>
            <a:r>
              <a:rPr b="1" lang="fr-FR" sz="2400" strike="noStrike">
                <a:solidFill>
                  <a:srgbClr val="FF0000"/>
                </a:solidFill>
                <a:latin typeface="Century Gothic"/>
                <a:ea typeface="Century Gothic"/>
                <a:cs typeface="Century Gothic"/>
                <a:sym typeface="Century Gothic"/>
              </a:rPr>
              <a:t>1h30 pour éliminer chaque verre d’alcool. </a:t>
            </a:r>
            <a:endParaRPr b="1" sz="2400" strike="noStrike">
              <a:solidFill>
                <a:srgbClr val="FF0000"/>
              </a:solidFill>
              <a:latin typeface="Source Sans Pro"/>
              <a:ea typeface="Source Sans Pro"/>
              <a:cs typeface="Source Sans Pro"/>
              <a:sym typeface="Source Sans Pro"/>
            </a:endParaRPr>
          </a:p>
          <a:p>
            <a:pPr indent="0" lvl="0" marL="0" marR="0" rtl="0" algn="just">
              <a:lnSpc>
                <a:spcPct val="80000"/>
              </a:lnSpc>
              <a:spcBef>
                <a:spcPts val="581"/>
              </a:spcBef>
              <a:spcAft>
                <a:spcPts val="0"/>
              </a:spcAft>
              <a:buNone/>
            </a:pPr>
            <a:r>
              <a:t/>
            </a:r>
            <a:endParaRPr b="1" sz="2400" strike="noStrike">
              <a:solidFill>
                <a:srgbClr val="009EDA"/>
              </a:solidFill>
              <a:latin typeface="Source Sans Pro"/>
              <a:ea typeface="Source Sans Pro"/>
              <a:cs typeface="Source Sans Pro"/>
              <a:sym typeface="Source Sans Pro"/>
            </a:endParaRPr>
          </a:p>
          <a:p>
            <a:pPr indent="0" lvl="0" marL="0" marR="0" rtl="0" algn="just">
              <a:lnSpc>
                <a:spcPct val="80000"/>
              </a:lnSpc>
              <a:spcBef>
                <a:spcPts val="581"/>
              </a:spcBef>
              <a:spcAft>
                <a:spcPts val="0"/>
              </a:spcAft>
              <a:buNone/>
            </a:pPr>
            <a:r>
              <a:rPr b="0" lang="fr-FR" sz="2400" strike="noStrike">
                <a:solidFill>
                  <a:srgbClr val="000000"/>
                </a:solidFill>
                <a:latin typeface="Century Gothic"/>
                <a:ea typeface="Century Gothic"/>
                <a:cs typeface="Century Gothic"/>
                <a:sym typeface="Century Gothic"/>
              </a:rPr>
              <a:t>Cette vitesse d'</a:t>
            </a:r>
            <a:r>
              <a:rPr b="1" lang="fr-FR" sz="2400" strike="noStrike">
                <a:solidFill>
                  <a:srgbClr val="000000"/>
                </a:solidFill>
                <a:latin typeface="Century Gothic"/>
                <a:ea typeface="Century Gothic"/>
                <a:cs typeface="Century Gothic"/>
                <a:sym typeface="Century Gothic"/>
              </a:rPr>
              <a:t>élimination</a:t>
            </a:r>
            <a:r>
              <a:rPr b="0" lang="fr-FR" sz="2400" strike="noStrike">
                <a:solidFill>
                  <a:srgbClr val="000000"/>
                </a:solidFill>
                <a:latin typeface="Century Gothic"/>
                <a:ea typeface="Century Gothic"/>
                <a:cs typeface="Century Gothic"/>
                <a:sym typeface="Century Gothic"/>
              </a:rPr>
              <a:t> est en moyenne de </a:t>
            </a:r>
            <a:r>
              <a:rPr b="1" lang="fr-FR" sz="2400" strike="noStrike">
                <a:solidFill>
                  <a:srgbClr val="000000"/>
                </a:solidFill>
                <a:latin typeface="Century Gothic"/>
                <a:ea typeface="Century Gothic"/>
                <a:cs typeface="Century Gothic"/>
                <a:sym typeface="Century Gothic"/>
              </a:rPr>
              <a:t>0,10g/L à 0,15g/L </a:t>
            </a:r>
            <a:r>
              <a:rPr b="0" lang="fr-FR" sz="2400" strike="noStrike">
                <a:solidFill>
                  <a:srgbClr val="000000"/>
                </a:solidFill>
                <a:latin typeface="Century Gothic"/>
                <a:ea typeface="Century Gothic"/>
                <a:cs typeface="Century Gothic"/>
                <a:sym typeface="Century Gothic"/>
              </a:rPr>
              <a:t>par </a:t>
            </a:r>
            <a:r>
              <a:rPr b="1" lang="fr-FR" sz="2400" strike="noStrike">
                <a:solidFill>
                  <a:srgbClr val="000000"/>
                </a:solidFill>
                <a:latin typeface="Century Gothic"/>
                <a:ea typeface="Century Gothic"/>
                <a:cs typeface="Century Gothic"/>
                <a:sym typeface="Century Gothic"/>
              </a:rPr>
              <a:t>heure.</a:t>
            </a:r>
            <a:endParaRPr b="1" sz="24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62"/>
          <p:cNvSpPr txBox="1"/>
          <p:nvPr/>
        </p:nvSpPr>
        <p:spPr>
          <a:xfrm>
            <a:off x="2107080" y="2259360"/>
            <a:ext cx="5929560" cy="757800"/>
          </a:xfrm>
          <a:prstGeom prst="rect">
            <a:avLst/>
          </a:prstGeom>
          <a:noFill/>
          <a:ln>
            <a:noFill/>
          </a:ln>
        </p:spPr>
        <p:txBody>
          <a:bodyPr anchorCtr="0" anchor="ctr" bIns="36000" lIns="36000" spcFirstLastPara="1" rIns="36000" wrap="square" tIns="36000">
            <a:noAutofit/>
          </a:bodyPr>
          <a:lstStyle/>
          <a:p>
            <a:pPr indent="0" lvl="0" marL="0" marR="0" rtl="0" algn="l">
              <a:spcBef>
                <a:spcPts val="0"/>
              </a:spcBef>
              <a:spcAft>
                <a:spcPts val="0"/>
              </a:spcAft>
              <a:buNone/>
            </a:pPr>
            <a:r>
              <a:rPr b="1" lang="fr-FR" sz="4400" strike="noStrike">
                <a:solidFill>
                  <a:srgbClr val="000000"/>
                </a:solidFill>
                <a:latin typeface="Century Gothic"/>
                <a:ea typeface="Century Gothic"/>
                <a:cs typeface="Century Gothic"/>
                <a:sym typeface="Century Gothic"/>
              </a:rPr>
              <a:t>Les risques immédiats</a:t>
            </a:r>
            <a:endParaRPr b="0" sz="4400" strike="noStrike">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63"/>
          <p:cNvSpPr txBox="1"/>
          <p:nvPr/>
        </p:nvSpPr>
        <p:spPr>
          <a:xfrm>
            <a:off x="540000" y="270000"/>
            <a:ext cx="9000000" cy="4894500"/>
          </a:xfrm>
          <a:prstGeom prst="rect">
            <a:avLst/>
          </a:prstGeom>
          <a:noFill/>
          <a:ln>
            <a:noFill/>
          </a:ln>
        </p:spPr>
        <p:txBody>
          <a:bodyPr anchorCtr="0" anchor="ctr" bIns="0" lIns="0" spcFirstLastPara="1" rIns="0" wrap="square" tIns="0">
            <a:noAutofit/>
          </a:bodyPr>
          <a:lstStyle/>
          <a:p>
            <a:pPr indent="0" lvl="0" marL="0" marR="0" rtl="0" algn="just">
              <a:lnSpc>
                <a:spcPct val="100000"/>
              </a:lnSpc>
              <a:spcBef>
                <a:spcPts val="0"/>
              </a:spcBef>
              <a:spcAft>
                <a:spcPts val="0"/>
              </a:spcAft>
              <a:buNone/>
            </a:pPr>
            <a:r>
              <a:rPr b="0" i="1" lang="fr-FR" sz="1800" strike="noStrike">
                <a:solidFill>
                  <a:srgbClr val="000000"/>
                </a:solidFill>
                <a:latin typeface="Century Gothic"/>
                <a:ea typeface="Century Gothic"/>
                <a:cs typeface="Century Gothic"/>
                <a:sym typeface="Century Gothic"/>
              </a:rPr>
              <a:t>L’alcool a des </a:t>
            </a:r>
            <a:r>
              <a:rPr b="1" i="1" lang="fr-FR" sz="1800" strike="noStrike">
                <a:solidFill>
                  <a:srgbClr val="000000"/>
                </a:solidFill>
                <a:latin typeface="Century Gothic"/>
                <a:ea typeface="Century Gothic"/>
                <a:cs typeface="Century Gothic"/>
                <a:sym typeface="Century Gothic"/>
              </a:rPr>
              <a:t>effets immédiats</a:t>
            </a:r>
            <a:r>
              <a:rPr b="0" i="1" lang="fr-FR" sz="1800" strike="noStrike">
                <a:solidFill>
                  <a:srgbClr val="000000"/>
                </a:solidFill>
                <a:latin typeface="Century Gothic"/>
                <a:ea typeface="Century Gothic"/>
                <a:cs typeface="Century Gothic"/>
                <a:sym typeface="Century Gothic"/>
              </a:rPr>
              <a:t>, essentiellement sur le cerveau, qui se</a:t>
            </a:r>
            <a:r>
              <a:rPr i="1" lang="fr-FR" sz="1800">
                <a:latin typeface="Century Gothic"/>
                <a:ea typeface="Century Gothic"/>
                <a:cs typeface="Century Gothic"/>
                <a:sym typeface="Century Gothic"/>
              </a:rPr>
              <a:t> </a:t>
            </a:r>
            <a:r>
              <a:rPr b="0" i="1" lang="fr-FR" sz="1800" strike="noStrike">
                <a:solidFill>
                  <a:srgbClr val="000000"/>
                </a:solidFill>
                <a:latin typeface="Century Gothic"/>
                <a:ea typeface="Century Gothic"/>
                <a:cs typeface="Century Gothic"/>
                <a:sym typeface="Century Gothic"/>
              </a:rPr>
              <a:t>manifestent quelques minutes après la consommation et qui peuvent durer plusieurs heures. Durant toute cette période, le fonctionnement du cerveau et le comportement sont perturbés, entraînant des risques spécifiques.</a:t>
            </a:r>
            <a:endParaRPr b="1" sz="1800" strike="noStrike">
              <a:solidFill>
                <a:srgbClr val="009EDA"/>
              </a:solidFill>
              <a:latin typeface="Source Sans Pro"/>
              <a:ea typeface="Source Sans Pro"/>
              <a:cs typeface="Source Sans Pro"/>
              <a:sym typeface="Source Sans Pro"/>
            </a:endParaRPr>
          </a:p>
          <a:p>
            <a:pPr indent="-343080" lvl="0" marL="343080" marR="0" rtl="0" algn="l">
              <a:lnSpc>
                <a:spcPct val="100000"/>
              </a:lnSpc>
              <a:spcBef>
                <a:spcPts val="281"/>
              </a:spcBef>
              <a:spcAft>
                <a:spcPts val="0"/>
              </a:spcAft>
              <a:buNone/>
            </a:pPr>
            <a:r>
              <a:t/>
            </a:r>
            <a:endParaRPr b="1" sz="1800" strike="noStrike">
              <a:solidFill>
                <a:srgbClr val="009EDA"/>
              </a:solidFill>
              <a:latin typeface="Source Sans Pro"/>
              <a:ea typeface="Source Sans Pro"/>
              <a:cs typeface="Source Sans Pro"/>
              <a:sym typeface="Source Sans Pro"/>
            </a:endParaRPr>
          </a:p>
          <a:p>
            <a:pPr indent="0" lvl="0" marL="0" marR="0" rtl="0" algn="l">
              <a:lnSpc>
                <a:spcPct val="100000"/>
              </a:lnSpc>
              <a:spcBef>
                <a:spcPts val="420"/>
              </a:spcBef>
              <a:spcAft>
                <a:spcPts val="0"/>
              </a:spcAft>
              <a:buNone/>
            </a:pPr>
            <a:r>
              <a:rPr b="1" lang="fr-FR" sz="1800" u="sng" strike="noStrike">
                <a:solidFill>
                  <a:srgbClr val="000000"/>
                </a:solidFill>
                <a:latin typeface="Century Gothic"/>
                <a:ea typeface="Century Gothic"/>
                <a:cs typeface="Century Gothic"/>
                <a:sym typeface="Century Gothic"/>
              </a:rPr>
              <a:t>Les effets de l’ivresse</a:t>
            </a:r>
            <a:endParaRPr b="1" sz="1800" strike="noStrike">
              <a:solidFill>
                <a:srgbClr val="009EDA"/>
              </a:solidFill>
              <a:latin typeface="Source Sans Pro"/>
              <a:ea typeface="Source Sans Pro"/>
              <a:cs typeface="Source Sans Pro"/>
              <a:sym typeface="Source Sans Pro"/>
            </a:endParaRPr>
          </a:p>
          <a:p>
            <a:pPr indent="0" lvl="0" marL="0" marR="0" rtl="0" algn="l">
              <a:lnSpc>
                <a:spcPct val="100000"/>
              </a:lnSpc>
              <a:spcBef>
                <a:spcPts val="420"/>
              </a:spcBef>
              <a:spcAft>
                <a:spcPts val="0"/>
              </a:spcAft>
              <a:buNone/>
            </a:pPr>
            <a:r>
              <a:t/>
            </a:r>
            <a:endParaRPr b="1" sz="1800" strike="noStrike">
              <a:solidFill>
                <a:srgbClr val="009EDA"/>
              </a:solidFill>
              <a:latin typeface="Source Sans Pro"/>
              <a:ea typeface="Source Sans Pro"/>
              <a:cs typeface="Source Sans Pro"/>
              <a:sym typeface="Source Sans Pro"/>
            </a:endParaRPr>
          </a:p>
          <a:p>
            <a:pPr indent="0" lvl="0" marL="0" marR="0" rtl="0" algn="l">
              <a:lnSpc>
                <a:spcPct val="100000"/>
              </a:lnSpc>
              <a:spcBef>
                <a:spcPts val="320"/>
              </a:spcBef>
              <a:spcAft>
                <a:spcPts val="0"/>
              </a:spcAft>
              <a:buNone/>
            </a:pPr>
            <a:r>
              <a:rPr b="0" lang="fr-FR" sz="1800" strike="noStrike">
                <a:solidFill>
                  <a:srgbClr val="000000"/>
                </a:solidFill>
                <a:latin typeface="Century Gothic"/>
                <a:ea typeface="Century Gothic"/>
                <a:cs typeface="Century Gothic"/>
                <a:sym typeface="Century Gothic"/>
              </a:rPr>
              <a:t>L’ivresse altère les facultés et le comportement de la personne. </a:t>
            </a:r>
            <a:endParaRPr b="0" sz="1800" strike="noStrike">
              <a:solidFill>
                <a:srgbClr val="000000"/>
              </a:solidFill>
              <a:latin typeface="Century Gothic"/>
              <a:ea typeface="Century Gothic"/>
              <a:cs typeface="Century Gothic"/>
              <a:sym typeface="Century Gothic"/>
            </a:endParaRPr>
          </a:p>
          <a:p>
            <a:pPr indent="0" lvl="0" marL="0" marR="0" rtl="0" algn="l">
              <a:lnSpc>
                <a:spcPct val="100000"/>
              </a:lnSpc>
              <a:spcBef>
                <a:spcPts val="320"/>
              </a:spcBef>
              <a:spcAft>
                <a:spcPts val="0"/>
              </a:spcAft>
              <a:buNone/>
            </a:pPr>
            <a:r>
              <a:t/>
            </a:r>
            <a:endParaRPr sz="1800">
              <a:latin typeface="Century Gothic"/>
              <a:ea typeface="Century Gothic"/>
              <a:cs typeface="Century Gothic"/>
              <a:sym typeface="Century Gothic"/>
            </a:endParaRPr>
          </a:p>
          <a:p>
            <a:pPr indent="0" lvl="0" marL="0" marR="0" rtl="0" algn="l">
              <a:lnSpc>
                <a:spcPct val="100000"/>
              </a:lnSpc>
              <a:spcBef>
                <a:spcPts val="320"/>
              </a:spcBef>
              <a:spcAft>
                <a:spcPts val="0"/>
              </a:spcAft>
              <a:buNone/>
            </a:pPr>
            <a:r>
              <a:rPr b="0" lang="fr-FR" sz="1800" strike="noStrike">
                <a:solidFill>
                  <a:srgbClr val="000000"/>
                </a:solidFill>
                <a:latin typeface="Century Gothic"/>
                <a:ea typeface="Century Gothic"/>
                <a:cs typeface="Century Gothic"/>
                <a:sym typeface="Century Gothic"/>
              </a:rPr>
              <a:t>Très rapidement, elle n’est plus en état de conduire. </a:t>
            </a:r>
            <a:endParaRPr b="0" sz="1800" strike="noStrike">
              <a:solidFill>
                <a:srgbClr val="000000"/>
              </a:solidFill>
              <a:latin typeface="Century Gothic"/>
              <a:ea typeface="Century Gothic"/>
              <a:cs typeface="Century Gothic"/>
              <a:sym typeface="Century Gothic"/>
            </a:endParaRPr>
          </a:p>
          <a:p>
            <a:pPr indent="0" lvl="0" marL="0" marR="0" rtl="0" algn="l">
              <a:lnSpc>
                <a:spcPct val="100000"/>
              </a:lnSpc>
              <a:spcBef>
                <a:spcPts val="320"/>
              </a:spcBef>
              <a:spcAft>
                <a:spcPts val="0"/>
              </a:spcAft>
              <a:buNone/>
            </a:pPr>
            <a:r>
              <a:t/>
            </a:r>
            <a:endParaRPr sz="1800">
              <a:latin typeface="Century Gothic"/>
              <a:ea typeface="Century Gothic"/>
              <a:cs typeface="Century Gothic"/>
              <a:sym typeface="Century Gothic"/>
            </a:endParaRPr>
          </a:p>
          <a:p>
            <a:pPr indent="0" lvl="0" marL="0" marR="0" rtl="0" algn="l">
              <a:lnSpc>
                <a:spcPct val="100000"/>
              </a:lnSpc>
              <a:spcBef>
                <a:spcPts val="320"/>
              </a:spcBef>
              <a:spcAft>
                <a:spcPts val="0"/>
              </a:spcAft>
              <a:buNone/>
            </a:pPr>
            <a:r>
              <a:rPr b="0" lang="fr-FR" sz="1800" strike="noStrike">
                <a:solidFill>
                  <a:srgbClr val="000000"/>
                </a:solidFill>
                <a:latin typeface="Century Gothic"/>
                <a:ea typeface="Century Gothic"/>
                <a:cs typeface="Century Gothic"/>
                <a:sym typeface="Century Gothic"/>
              </a:rPr>
              <a:t>Si elle continue à consommer, son humeur devient instable et elle est plus susceptible d’agressivité. </a:t>
            </a:r>
            <a:endParaRPr b="0" sz="1800" strike="noStrike">
              <a:solidFill>
                <a:srgbClr val="000000"/>
              </a:solidFill>
              <a:latin typeface="Century Gothic"/>
              <a:ea typeface="Century Gothic"/>
              <a:cs typeface="Century Gothic"/>
              <a:sym typeface="Century Gothic"/>
            </a:endParaRPr>
          </a:p>
          <a:p>
            <a:pPr indent="0" lvl="0" marL="0" marR="0" rtl="0" algn="l">
              <a:lnSpc>
                <a:spcPct val="100000"/>
              </a:lnSpc>
              <a:spcBef>
                <a:spcPts val="320"/>
              </a:spcBef>
              <a:spcAft>
                <a:spcPts val="0"/>
              </a:spcAft>
              <a:buNone/>
            </a:pPr>
            <a:r>
              <a:t/>
            </a:r>
            <a:endParaRPr sz="1800">
              <a:latin typeface="Century Gothic"/>
              <a:ea typeface="Century Gothic"/>
              <a:cs typeface="Century Gothic"/>
              <a:sym typeface="Century Gothic"/>
            </a:endParaRPr>
          </a:p>
          <a:p>
            <a:pPr indent="0" lvl="0" marL="0" marR="0" rtl="0" algn="l">
              <a:lnSpc>
                <a:spcPct val="100000"/>
              </a:lnSpc>
              <a:spcBef>
                <a:spcPts val="320"/>
              </a:spcBef>
              <a:spcAft>
                <a:spcPts val="0"/>
              </a:spcAft>
              <a:buNone/>
            </a:pPr>
            <a:r>
              <a:rPr b="0" lang="fr-FR" sz="1800" strike="noStrike">
                <a:solidFill>
                  <a:srgbClr val="000000"/>
                </a:solidFill>
                <a:latin typeface="Century Gothic"/>
                <a:ea typeface="Century Gothic"/>
                <a:cs typeface="Century Gothic"/>
                <a:sym typeface="Century Gothic"/>
              </a:rPr>
              <a:t>Une ivresse importante favorise la prise de risque sans que le consommateur n’en mesure réellement la portée.</a:t>
            </a:r>
            <a:endParaRPr b="1" sz="18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64"/>
          <p:cNvSpPr txBox="1"/>
          <p:nvPr/>
        </p:nvSpPr>
        <p:spPr>
          <a:xfrm>
            <a:off x="540000" y="270000"/>
            <a:ext cx="9000000" cy="45903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fr-FR" sz="2000" u="sng" strike="noStrike">
                <a:solidFill>
                  <a:srgbClr val="000000"/>
                </a:solidFill>
                <a:latin typeface="Century Gothic"/>
                <a:ea typeface="Century Gothic"/>
                <a:cs typeface="Century Gothic"/>
                <a:sym typeface="Century Gothic"/>
              </a:rPr>
              <a:t>La « gueule de bois » et le trou noir</a:t>
            </a:r>
            <a:endParaRPr b="1" sz="2000" strike="noStrike">
              <a:solidFill>
                <a:srgbClr val="009EDA"/>
              </a:solidFill>
              <a:latin typeface="Source Sans Pro"/>
              <a:ea typeface="Source Sans Pro"/>
              <a:cs typeface="Source Sans Pro"/>
              <a:sym typeface="Source Sans Pro"/>
            </a:endParaRPr>
          </a:p>
          <a:p>
            <a:pPr indent="0" lvl="0" marL="0" marR="0" rtl="0" algn="l">
              <a:lnSpc>
                <a:spcPct val="100000"/>
              </a:lnSpc>
              <a:spcBef>
                <a:spcPts val="420"/>
              </a:spcBef>
              <a:spcAft>
                <a:spcPts val="0"/>
              </a:spcAft>
              <a:buNone/>
            </a:pPr>
            <a:r>
              <a:t/>
            </a:r>
            <a:endParaRPr b="1" sz="2000" strike="noStrike">
              <a:solidFill>
                <a:srgbClr val="009EDA"/>
              </a:solidFill>
              <a:latin typeface="Source Sans Pro"/>
              <a:ea typeface="Source Sans Pro"/>
              <a:cs typeface="Source Sans Pro"/>
              <a:sym typeface="Source Sans Pro"/>
            </a:endParaRPr>
          </a:p>
          <a:p>
            <a:pPr indent="0" lvl="0" marL="0" marR="0" rtl="0" algn="just">
              <a:lnSpc>
                <a:spcPct val="100000"/>
              </a:lnSpc>
              <a:spcBef>
                <a:spcPts val="320"/>
              </a:spcBef>
              <a:spcAft>
                <a:spcPts val="0"/>
              </a:spcAft>
              <a:buNone/>
            </a:pPr>
            <a:r>
              <a:rPr b="0" lang="fr-FR" sz="2000" strike="noStrike">
                <a:solidFill>
                  <a:srgbClr val="000000"/>
                </a:solidFill>
                <a:latin typeface="Century Gothic"/>
                <a:ea typeface="Century Gothic"/>
                <a:cs typeface="Century Gothic"/>
                <a:sym typeface="Century Gothic"/>
              </a:rPr>
              <a:t>L’abus d’alcool peut aussi avoir des répercussions le lendemain. Le phénomène le plus connu est celui de « </a:t>
            </a:r>
            <a:r>
              <a:rPr b="1" lang="fr-FR" sz="2000" strike="noStrike">
                <a:solidFill>
                  <a:srgbClr val="000000"/>
                </a:solidFill>
                <a:latin typeface="Century Gothic"/>
                <a:ea typeface="Century Gothic"/>
                <a:cs typeface="Century Gothic"/>
                <a:sym typeface="Century Gothic"/>
              </a:rPr>
              <a:t> la gueule de bois</a:t>
            </a:r>
            <a:r>
              <a:rPr b="0" lang="fr-FR" sz="2000" strike="noStrike">
                <a:solidFill>
                  <a:srgbClr val="000000"/>
                </a:solidFill>
                <a:latin typeface="Century Gothic"/>
                <a:ea typeface="Century Gothic"/>
                <a:cs typeface="Century Gothic"/>
                <a:sym typeface="Century Gothic"/>
              </a:rPr>
              <a:t> » : maux de tête, fatigue et déshydratation en sont les principaux symptômes. </a:t>
            </a:r>
            <a:endParaRPr b="0" sz="2000" strike="noStrike">
              <a:solidFill>
                <a:srgbClr val="000000"/>
              </a:solidFill>
              <a:latin typeface="Century Gothic"/>
              <a:ea typeface="Century Gothic"/>
              <a:cs typeface="Century Gothic"/>
              <a:sym typeface="Century Gothic"/>
            </a:endParaRPr>
          </a:p>
          <a:p>
            <a:pPr indent="0" lvl="0" marL="0" marR="0" rtl="0" algn="just">
              <a:lnSpc>
                <a:spcPct val="100000"/>
              </a:lnSpc>
              <a:spcBef>
                <a:spcPts val="320"/>
              </a:spcBef>
              <a:spcAft>
                <a:spcPts val="0"/>
              </a:spcAft>
              <a:buNone/>
            </a:pPr>
            <a:r>
              <a:t/>
            </a:r>
            <a:endParaRPr sz="2000">
              <a:latin typeface="Century Gothic"/>
              <a:ea typeface="Century Gothic"/>
              <a:cs typeface="Century Gothic"/>
              <a:sym typeface="Century Gothic"/>
            </a:endParaRPr>
          </a:p>
          <a:p>
            <a:pPr indent="0" lvl="0" marL="0" marR="0" rtl="0" algn="just">
              <a:lnSpc>
                <a:spcPct val="100000"/>
              </a:lnSpc>
              <a:spcBef>
                <a:spcPts val="320"/>
              </a:spcBef>
              <a:spcAft>
                <a:spcPts val="0"/>
              </a:spcAft>
              <a:buNone/>
            </a:pPr>
            <a:r>
              <a:rPr b="0" lang="fr-FR" sz="2000" strike="noStrike">
                <a:solidFill>
                  <a:srgbClr val="000000"/>
                </a:solidFill>
                <a:latin typeface="Century Gothic"/>
                <a:ea typeface="Century Gothic"/>
                <a:cs typeface="Century Gothic"/>
                <a:sym typeface="Century Gothic"/>
              </a:rPr>
              <a:t>Un autre phénomène bien connu est celui du « </a:t>
            </a:r>
            <a:r>
              <a:rPr b="1" lang="fr-FR" sz="2000" strike="noStrike">
                <a:solidFill>
                  <a:srgbClr val="000000"/>
                </a:solidFill>
                <a:latin typeface="Century Gothic"/>
                <a:ea typeface="Century Gothic"/>
                <a:cs typeface="Century Gothic"/>
                <a:sym typeface="Century Gothic"/>
              </a:rPr>
              <a:t>trou noir</a:t>
            </a:r>
            <a:r>
              <a:rPr b="0" lang="fr-FR" sz="2000" strike="noStrike">
                <a:solidFill>
                  <a:srgbClr val="000000"/>
                </a:solidFill>
                <a:latin typeface="Century Gothic"/>
                <a:ea typeface="Century Gothic"/>
                <a:cs typeface="Century Gothic"/>
                <a:sym typeface="Century Gothic"/>
              </a:rPr>
              <a:t> » : le consommateur peut avoir oublié ce qui s’est passé la veille parce qu’il n’était plus en capacité de l’enregistrer et de le mémoriser.</a:t>
            </a:r>
            <a:endParaRPr b="1" sz="20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65"/>
          <p:cNvSpPr txBox="1"/>
          <p:nvPr/>
        </p:nvSpPr>
        <p:spPr>
          <a:xfrm>
            <a:off x="126725" y="883452"/>
            <a:ext cx="9890400" cy="4366500"/>
          </a:xfrm>
          <a:prstGeom prst="rect">
            <a:avLst/>
          </a:prstGeom>
          <a:noFill/>
          <a:ln>
            <a:noFill/>
          </a:ln>
        </p:spPr>
        <p:txBody>
          <a:bodyPr anchorCtr="0" anchor="ctr" bIns="36000" lIns="36000" spcFirstLastPara="1" rIns="36000" wrap="square" tIns="36000">
            <a:noAutofit/>
          </a:bodyPr>
          <a:lstStyle/>
          <a:p>
            <a:pPr indent="0" lvl="0" marL="0" marR="0" rtl="0" algn="l">
              <a:spcBef>
                <a:spcPts val="0"/>
              </a:spcBef>
              <a:spcAft>
                <a:spcPts val="0"/>
              </a:spcAft>
              <a:buNone/>
            </a:pPr>
            <a:r>
              <a:rPr b="1" lang="fr-FR" sz="2000" u="sng" strike="noStrike">
                <a:solidFill>
                  <a:srgbClr val="000000"/>
                </a:solidFill>
                <a:latin typeface="Century Gothic"/>
                <a:ea typeface="Century Gothic"/>
                <a:cs typeface="Century Gothic"/>
                <a:sym typeface="Century Gothic"/>
              </a:rPr>
              <a:t>Les risques de coma éthylique :</a:t>
            </a:r>
            <a:endParaRPr b="0" sz="2000" strike="noStrike">
              <a:latin typeface="Source Sans Pro"/>
              <a:ea typeface="Source Sans Pro"/>
              <a:cs typeface="Source Sans Pro"/>
              <a:sym typeface="Source Sans Pro"/>
            </a:endParaRPr>
          </a:p>
          <a:p>
            <a:pPr indent="0" lvl="0" marL="0" marR="0" rtl="0" algn="l">
              <a:spcBef>
                <a:spcPts val="0"/>
              </a:spcBef>
              <a:spcAft>
                <a:spcPts val="0"/>
              </a:spcAft>
              <a:buNone/>
            </a:pPr>
            <a:r>
              <a:t/>
            </a:r>
            <a:endParaRPr b="0" sz="2000" strike="noStrike">
              <a:latin typeface="Source Sans Pro"/>
              <a:ea typeface="Source Sans Pro"/>
              <a:cs typeface="Source Sans Pro"/>
              <a:sym typeface="Source Sans Pro"/>
            </a:endParaRPr>
          </a:p>
          <a:p>
            <a:pPr indent="0" lvl="0" marL="0" marR="0" rtl="0" algn="l">
              <a:spcBef>
                <a:spcPts val="0"/>
              </a:spcBef>
              <a:spcAft>
                <a:spcPts val="0"/>
              </a:spcAft>
              <a:buNone/>
            </a:pPr>
            <a:r>
              <a:rPr b="0" lang="fr-FR" sz="2000" strike="noStrike">
                <a:solidFill>
                  <a:srgbClr val="000000"/>
                </a:solidFill>
                <a:latin typeface="Century Gothic"/>
                <a:ea typeface="Century Gothic"/>
                <a:cs typeface="Century Gothic"/>
                <a:sym typeface="Century Gothic"/>
              </a:rPr>
              <a:t>Le </a:t>
            </a:r>
            <a:r>
              <a:rPr b="1" lang="fr-FR" sz="2000" strike="noStrike">
                <a:solidFill>
                  <a:srgbClr val="000000"/>
                </a:solidFill>
                <a:latin typeface="Century Gothic"/>
                <a:ea typeface="Century Gothic"/>
                <a:cs typeface="Century Gothic"/>
                <a:sym typeface="Century Gothic"/>
              </a:rPr>
              <a:t>coma éthylique</a:t>
            </a:r>
            <a:r>
              <a:rPr b="0" lang="fr-FR" sz="2000" strike="noStrike">
                <a:solidFill>
                  <a:srgbClr val="000000"/>
                </a:solidFill>
                <a:latin typeface="Century Gothic"/>
                <a:ea typeface="Century Gothic"/>
                <a:cs typeface="Century Gothic"/>
                <a:sym typeface="Century Gothic"/>
              </a:rPr>
              <a:t> est une intoxication aigüe.</a:t>
            </a:r>
            <a:endParaRPr b="0" sz="2000" strike="noStrike">
              <a:latin typeface="Source Sans Pro"/>
              <a:ea typeface="Source Sans Pro"/>
              <a:cs typeface="Source Sans Pro"/>
              <a:sym typeface="Source Sans Pro"/>
            </a:endParaRPr>
          </a:p>
          <a:p>
            <a:pPr indent="0" lvl="0" marL="0" marR="0" rtl="0" algn="l">
              <a:spcBef>
                <a:spcPts val="0"/>
              </a:spcBef>
              <a:spcAft>
                <a:spcPts val="0"/>
              </a:spcAft>
              <a:buNone/>
            </a:pPr>
            <a:r>
              <a:t/>
            </a:r>
            <a:endParaRPr b="0" sz="2000" strike="noStrike">
              <a:latin typeface="Source Sans Pro"/>
              <a:ea typeface="Source Sans Pro"/>
              <a:cs typeface="Source Sans Pro"/>
              <a:sym typeface="Source Sans Pro"/>
            </a:endParaRPr>
          </a:p>
          <a:p>
            <a:pPr indent="0" lvl="0" marL="0" marR="0" rtl="0" algn="l">
              <a:spcBef>
                <a:spcPts val="0"/>
              </a:spcBef>
              <a:spcAft>
                <a:spcPts val="0"/>
              </a:spcAft>
              <a:buNone/>
            </a:pPr>
            <a:r>
              <a:rPr b="0" lang="fr-FR" sz="2000" strike="noStrike">
                <a:solidFill>
                  <a:srgbClr val="000000"/>
                </a:solidFill>
                <a:latin typeface="Century Gothic"/>
                <a:ea typeface="Century Gothic"/>
                <a:cs typeface="Century Gothic"/>
                <a:sym typeface="Century Gothic"/>
              </a:rPr>
              <a:t>Des taux d'alcoolémie variables </a:t>
            </a:r>
            <a:r>
              <a:rPr b="1" lang="fr-FR" sz="2000" strike="noStrike">
                <a:solidFill>
                  <a:srgbClr val="000000"/>
                </a:solidFill>
                <a:latin typeface="Century Gothic"/>
                <a:ea typeface="Century Gothic"/>
                <a:cs typeface="Century Gothic"/>
                <a:sym typeface="Century Gothic"/>
              </a:rPr>
              <a:t>: entre 2 et 4 g d'alcool par litre de sang.</a:t>
            </a:r>
            <a:endParaRPr b="1" sz="2000" strike="noStrike">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2000">
              <a:latin typeface="Century Gothic"/>
              <a:ea typeface="Century Gothic"/>
              <a:cs typeface="Century Gothic"/>
              <a:sym typeface="Century Gothic"/>
            </a:endParaRPr>
          </a:p>
          <a:p>
            <a:pPr indent="0" lvl="0" marL="0" marR="0" rtl="0" algn="l">
              <a:spcBef>
                <a:spcPts val="0"/>
              </a:spcBef>
              <a:spcAft>
                <a:spcPts val="0"/>
              </a:spcAft>
              <a:buNone/>
            </a:pPr>
            <a:r>
              <a:rPr b="0" lang="fr-FR" sz="2000" strike="noStrike">
                <a:solidFill>
                  <a:srgbClr val="000000"/>
                </a:solidFill>
                <a:latin typeface="Century Gothic"/>
                <a:ea typeface="Century Gothic"/>
                <a:cs typeface="Century Gothic"/>
                <a:sym typeface="Century Gothic"/>
              </a:rPr>
              <a:t>Les personnes souffrant de coma éthylique présentent souvent un relâchement musculaire (</a:t>
            </a:r>
            <a:r>
              <a:rPr b="1" lang="fr-FR" sz="2000" strike="noStrike">
                <a:solidFill>
                  <a:srgbClr val="000000"/>
                </a:solidFill>
                <a:latin typeface="Century Gothic"/>
                <a:ea typeface="Century Gothic"/>
                <a:cs typeface="Century Gothic"/>
                <a:sym typeface="Century Gothic"/>
              </a:rPr>
              <a:t>hypotonie</a:t>
            </a:r>
            <a:r>
              <a:rPr b="0" lang="fr-FR" sz="2000" strike="noStrike">
                <a:solidFill>
                  <a:srgbClr val="000000"/>
                </a:solidFill>
                <a:latin typeface="Century Gothic"/>
                <a:ea typeface="Century Gothic"/>
                <a:cs typeface="Century Gothic"/>
                <a:sym typeface="Century Gothic"/>
              </a:rPr>
              <a:t>), des difficultés à respirer, une tension artérielle très basse (</a:t>
            </a:r>
            <a:r>
              <a:rPr b="1" lang="fr-FR" sz="2000" strike="noStrike">
                <a:solidFill>
                  <a:srgbClr val="000000"/>
                </a:solidFill>
                <a:latin typeface="Century Gothic"/>
                <a:ea typeface="Century Gothic"/>
                <a:cs typeface="Century Gothic"/>
                <a:sym typeface="Century Gothic"/>
              </a:rPr>
              <a:t>hypotension</a:t>
            </a:r>
            <a:r>
              <a:rPr b="0" lang="fr-FR" sz="2000" strike="noStrike">
                <a:solidFill>
                  <a:srgbClr val="000000"/>
                </a:solidFill>
                <a:latin typeface="Century Gothic"/>
                <a:ea typeface="Century Gothic"/>
                <a:cs typeface="Century Gothic"/>
                <a:sym typeface="Century Gothic"/>
              </a:rPr>
              <a:t>) et une température corporelle en dessous du seuil normal (</a:t>
            </a:r>
            <a:r>
              <a:rPr b="1" lang="fr-FR" sz="2000" strike="noStrike">
                <a:solidFill>
                  <a:srgbClr val="000000"/>
                </a:solidFill>
                <a:latin typeface="Century Gothic"/>
                <a:ea typeface="Century Gothic"/>
                <a:cs typeface="Century Gothic"/>
                <a:sym typeface="Century Gothic"/>
              </a:rPr>
              <a:t>hypothermie</a:t>
            </a:r>
            <a:r>
              <a:rPr b="0" lang="fr-FR" sz="2000" strike="noStrike">
                <a:solidFill>
                  <a:srgbClr val="000000"/>
                </a:solidFill>
                <a:latin typeface="Century Gothic"/>
                <a:ea typeface="Century Gothic"/>
                <a:cs typeface="Century Gothic"/>
                <a:sym typeface="Century Gothic"/>
              </a:rPr>
              <a:t> / 36,5 degrés Celsius). </a:t>
            </a:r>
            <a:endParaRPr b="0" sz="2000" strike="noStrike">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latin typeface="Century Gothic"/>
              <a:ea typeface="Century Gothic"/>
              <a:cs typeface="Century Gothic"/>
              <a:sym typeface="Century Gothic"/>
            </a:endParaRPr>
          </a:p>
          <a:p>
            <a:pPr indent="0" lvl="0" marL="0" marR="0" rtl="0" algn="ctr">
              <a:spcBef>
                <a:spcPts val="0"/>
              </a:spcBef>
              <a:spcAft>
                <a:spcPts val="0"/>
              </a:spcAft>
              <a:buNone/>
            </a:pPr>
            <a:r>
              <a:rPr b="0" lang="fr-FR" sz="2000" strike="noStrike">
                <a:solidFill>
                  <a:srgbClr val="FF0000"/>
                </a:solidFill>
                <a:latin typeface="Century Gothic"/>
                <a:ea typeface="Century Gothic"/>
                <a:cs typeface="Century Gothic"/>
                <a:sym typeface="Century Gothic"/>
              </a:rPr>
              <a:t>Le coma éthylique peut être </a:t>
            </a:r>
            <a:r>
              <a:rPr b="1" lang="fr-FR" sz="2000" strike="noStrike">
                <a:solidFill>
                  <a:srgbClr val="FF0000"/>
                </a:solidFill>
                <a:latin typeface="Century Gothic"/>
                <a:ea typeface="Century Gothic"/>
                <a:cs typeface="Century Gothic"/>
                <a:sym typeface="Century Gothic"/>
              </a:rPr>
              <a:t>mortel</a:t>
            </a:r>
            <a:r>
              <a:rPr b="0" lang="fr-FR" sz="2000" strike="noStrike">
                <a:solidFill>
                  <a:srgbClr val="FF0000"/>
                </a:solidFill>
                <a:latin typeface="Century Gothic"/>
                <a:ea typeface="Century Gothic"/>
                <a:cs typeface="Century Gothic"/>
                <a:sym typeface="Century Gothic"/>
              </a:rPr>
              <a:t> </a:t>
            </a:r>
            <a:endParaRPr b="0" sz="2000" strike="noStrike">
              <a:solidFill>
                <a:srgbClr val="FF0000"/>
              </a:solidFill>
              <a:latin typeface="Century Gothic"/>
              <a:ea typeface="Century Gothic"/>
              <a:cs typeface="Century Gothic"/>
              <a:sym typeface="Century Gothic"/>
            </a:endParaRPr>
          </a:p>
          <a:p>
            <a:pPr indent="0" lvl="0" marL="0" marR="0" rtl="0" algn="l">
              <a:spcBef>
                <a:spcPts val="0"/>
              </a:spcBef>
              <a:spcAft>
                <a:spcPts val="0"/>
              </a:spcAft>
              <a:buNone/>
            </a:pPr>
            <a:r>
              <a:rPr b="0" lang="fr-FR" sz="2000" strike="noStrike">
                <a:solidFill>
                  <a:srgbClr val="000000"/>
                </a:solidFill>
                <a:latin typeface="Century Gothic"/>
                <a:ea typeface="Century Gothic"/>
                <a:cs typeface="Century Gothic"/>
                <a:sym typeface="Century Gothic"/>
              </a:rPr>
              <a:t>et le risque d'accident est fortement augmenté. Il peut être précédé de troubles de l'équilibre, vomissements, blackouts.</a:t>
            </a:r>
            <a:endParaRPr b="0" sz="2000" strike="noStrike">
              <a:latin typeface="Source Sans Pro"/>
              <a:ea typeface="Source Sans Pro"/>
              <a:cs typeface="Source Sans Pro"/>
              <a:sym typeface="Source Sans Pr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66"/>
          <p:cNvSpPr txBox="1"/>
          <p:nvPr/>
        </p:nvSpPr>
        <p:spPr>
          <a:xfrm>
            <a:off x="540000" y="270000"/>
            <a:ext cx="9000000" cy="4590360"/>
          </a:xfrm>
          <a:prstGeom prst="rect">
            <a:avLst/>
          </a:prstGeom>
          <a:noFill/>
          <a:ln>
            <a:noFill/>
          </a:ln>
        </p:spPr>
        <p:txBody>
          <a:bodyPr anchorCtr="0" anchor="ctr" bIns="0" lIns="0" spcFirstLastPara="1" rIns="0" wrap="square" tIns="0">
            <a:noAutofit/>
          </a:bodyPr>
          <a:lstStyle/>
          <a:p>
            <a:pPr indent="0" lvl="0" marL="0" marR="0" rtl="0" algn="just">
              <a:lnSpc>
                <a:spcPct val="90000"/>
              </a:lnSpc>
              <a:spcBef>
                <a:spcPts val="0"/>
              </a:spcBef>
              <a:spcAft>
                <a:spcPts val="0"/>
              </a:spcAft>
              <a:buNone/>
            </a:pPr>
            <a:r>
              <a:rPr b="0" lang="fr-FR" sz="2400" strike="noStrike">
                <a:solidFill>
                  <a:srgbClr val="000000"/>
                </a:solidFill>
                <a:latin typeface="Century Gothic"/>
                <a:ea typeface="Century Gothic"/>
                <a:cs typeface="Century Gothic"/>
                <a:sym typeface="Century Gothic"/>
              </a:rPr>
              <a:t>Le coma éthylique se marque par une fluctuation rapide de l'état de conscience. On observe une alternance de phases d'agitation et de confusion avec altération de la vigilance allant jusqu'à la </a:t>
            </a:r>
            <a:r>
              <a:rPr b="1" lang="fr-FR" sz="2400" strike="noStrike">
                <a:solidFill>
                  <a:srgbClr val="000000"/>
                </a:solidFill>
                <a:latin typeface="Century Gothic"/>
                <a:ea typeface="Century Gothic"/>
                <a:cs typeface="Century Gothic"/>
                <a:sym typeface="Century Gothic"/>
              </a:rPr>
              <a:t>perte de conscience.</a:t>
            </a:r>
            <a:endParaRPr b="1" sz="2400" strike="noStrike">
              <a:solidFill>
                <a:srgbClr val="009EDA"/>
              </a:solidFill>
              <a:latin typeface="Source Sans Pro"/>
              <a:ea typeface="Source Sans Pro"/>
              <a:cs typeface="Source Sans Pro"/>
              <a:sym typeface="Source Sans Pro"/>
            </a:endParaRPr>
          </a:p>
          <a:p>
            <a:pPr indent="0" lvl="0" marL="0" marR="0" rtl="0" algn="just">
              <a:lnSpc>
                <a:spcPct val="90000"/>
              </a:lnSpc>
              <a:spcBef>
                <a:spcPts val="320"/>
              </a:spcBef>
              <a:spcAft>
                <a:spcPts val="0"/>
              </a:spcAft>
              <a:buNone/>
            </a:pPr>
            <a:r>
              <a:t/>
            </a:r>
            <a:endParaRPr b="1" sz="2400" strike="noStrike">
              <a:solidFill>
                <a:srgbClr val="009EDA"/>
              </a:solidFill>
              <a:latin typeface="Source Sans Pro"/>
              <a:ea typeface="Source Sans Pro"/>
              <a:cs typeface="Source Sans Pro"/>
              <a:sym typeface="Source Sans Pro"/>
            </a:endParaRPr>
          </a:p>
          <a:p>
            <a:pPr indent="0" lvl="0" marL="0" marR="0" rtl="0" algn="ctr">
              <a:lnSpc>
                <a:spcPct val="90000"/>
              </a:lnSpc>
              <a:spcBef>
                <a:spcPts val="320"/>
              </a:spcBef>
              <a:spcAft>
                <a:spcPts val="0"/>
              </a:spcAft>
              <a:buNone/>
            </a:pPr>
            <a:r>
              <a:rPr b="0" lang="fr-FR" sz="2400" strike="noStrike">
                <a:solidFill>
                  <a:srgbClr val="FF0000"/>
                </a:solidFill>
                <a:latin typeface="Century Gothic"/>
                <a:ea typeface="Century Gothic"/>
                <a:cs typeface="Century Gothic"/>
                <a:sym typeface="Century Gothic"/>
              </a:rPr>
              <a:t>Le coma est une </a:t>
            </a:r>
            <a:r>
              <a:rPr b="1" lang="fr-FR" sz="2400" strike="noStrike">
                <a:solidFill>
                  <a:srgbClr val="FF0000"/>
                </a:solidFill>
                <a:latin typeface="Century Gothic"/>
                <a:ea typeface="Century Gothic"/>
                <a:cs typeface="Century Gothic"/>
                <a:sym typeface="Century Gothic"/>
              </a:rPr>
              <a:t>urgence médicale</a:t>
            </a:r>
            <a:r>
              <a:rPr b="0" lang="fr-FR" sz="2400" strike="noStrike">
                <a:solidFill>
                  <a:srgbClr val="FF0000"/>
                </a:solidFill>
                <a:latin typeface="Century Gothic"/>
                <a:ea typeface="Century Gothic"/>
                <a:cs typeface="Century Gothic"/>
                <a:sym typeface="Century Gothic"/>
              </a:rPr>
              <a:t>.</a:t>
            </a:r>
            <a:r>
              <a:rPr b="0" lang="fr-FR" sz="2400" strike="noStrike">
                <a:solidFill>
                  <a:srgbClr val="000000"/>
                </a:solidFill>
                <a:latin typeface="Century Gothic"/>
                <a:ea typeface="Century Gothic"/>
                <a:cs typeface="Century Gothic"/>
                <a:sym typeface="Century Gothic"/>
              </a:rPr>
              <a:t> </a:t>
            </a:r>
            <a:endParaRPr b="1" sz="2400" strike="noStrike">
              <a:solidFill>
                <a:srgbClr val="009EDA"/>
              </a:solidFill>
              <a:latin typeface="Source Sans Pro"/>
              <a:ea typeface="Source Sans Pro"/>
              <a:cs typeface="Source Sans Pro"/>
              <a:sym typeface="Source Sans Pro"/>
            </a:endParaRPr>
          </a:p>
          <a:p>
            <a:pPr indent="0" lvl="0" marL="0" marR="0" rtl="0" algn="just">
              <a:lnSpc>
                <a:spcPct val="90000"/>
              </a:lnSpc>
              <a:spcBef>
                <a:spcPts val="320"/>
              </a:spcBef>
              <a:spcAft>
                <a:spcPts val="0"/>
              </a:spcAft>
              <a:buNone/>
            </a:pPr>
            <a:r>
              <a:t/>
            </a:r>
            <a:endParaRPr b="1" sz="2400" strike="noStrike">
              <a:solidFill>
                <a:srgbClr val="009EDA"/>
              </a:solidFill>
              <a:latin typeface="Source Sans Pro"/>
              <a:ea typeface="Source Sans Pro"/>
              <a:cs typeface="Source Sans Pro"/>
              <a:sym typeface="Source Sans Pro"/>
            </a:endParaRPr>
          </a:p>
          <a:p>
            <a:pPr indent="0" lvl="0" marL="0" marR="0" rtl="0" algn="just">
              <a:lnSpc>
                <a:spcPct val="90000"/>
              </a:lnSpc>
              <a:spcBef>
                <a:spcPts val="320"/>
              </a:spcBef>
              <a:spcAft>
                <a:spcPts val="0"/>
              </a:spcAft>
              <a:buNone/>
            </a:pPr>
            <a:r>
              <a:rPr b="0" lang="fr-FR" sz="2400" strike="noStrike">
                <a:solidFill>
                  <a:srgbClr val="000000"/>
                </a:solidFill>
                <a:latin typeface="Century Gothic"/>
                <a:ea typeface="Century Gothic"/>
                <a:cs typeface="Century Gothic"/>
                <a:sym typeface="Century Gothic"/>
              </a:rPr>
              <a:t>Si vous vous trouvez face à une personne qui est inconsciente, il faut la sécuriser notamment en la mettant en PLS et </a:t>
            </a:r>
            <a:r>
              <a:rPr b="0" lang="fr-FR" sz="2400" u="sng" strike="noStrike">
                <a:solidFill>
                  <a:srgbClr val="000000"/>
                </a:solidFill>
                <a:latin typeface="Century Gothic"/>
                <a:ea typeface="Century Gothic"/>
                <a:cs typeface="Century Gothic"/>
                <a:sym typeface="Century Gothic"/>
              </a:rPr>
              <a:t>contacter les secours </a:t>
            </a:r>
            <a:r>
              <a:rPr b="0" lang="fr-FR" sz="2400" strike="noStrike">
                <a:solidFill>
                  <a:srgbClr val="000000"/>
                </a:solidFill>
                <a:latin typeface="Century Gothic"/>
                <a:ea typeface="Century Gothic"/>
                <a:cs typeface="Century Gothic"/>
                <a:sym typeface="Century Gothic"/>
              </a:rPr>
              <a:t>(15).</a:t>
            </a:r>
            <a:endParaRPr b="1" sz="24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67"/>
          <p:cNvSpPr txBox="1"/>
          <p:nvPr/>
        </p:nvSpPr>
        <p:spPr>
          <a:xfrm>
            <a:off x="540000" y="221400"/>
            <a:ext cx="9000000" cy="4687560"/>
          </a:xfrm>
          <a:prstGeom prst="rect">
            <a:avLst/>
          </a:prstGeom>
          <a:noFill/>
          <a:ln>
            <a:noFill/>
          </a:ln>
        </p:spPr>
        <p:txBody>
          <a:bodyPr anchorCtr="0" anchor="ctr" bIns="0" lIns="0" spcFirstLastPara="1" rIns="0" wrap="square" tIns="0">
            <a:noAutofit/>
          </a:bodyPr>
          <a:lstStyle/>
          <a:p>
            <a:pPr indent="0" lvl="0" marL="0" marR="0" rtl="0" algn="just">
              <a:lnSpc>
                <a:spcPct val="100000"/>
              </a:lnSpc>
              <a:spcBef>
                <a:spcPts val="0"/>
              </a:spcBef>
              <a:spcAft>
                <a:spcPts val="0"/>
              </a:spcAft>
              <a:buNone/>
            </a:pPr>
            <a:r>
              <a:rPr b="1" lang="fr-FR" sz="2000" u="sng" strike="noStrike">
                <a:solidFill>
                  <a:srgbClr val="000000"/>
                </a:solidFill>
                <a:latin typeface="Century Gothic"/>
                <a:ea typeface="Century Gothic"/>
                <a:cs typeface="Century Gothic"/>
                <a:sym typeface="Century Gothic"/>
              </a:rPr>
              <a:t>Les dangers du «  binge drinking » </a:t>
            </a:r>
            <a:br>
              <a:rPr lang="fr-FR" sz="1800"/>
            </a:br>
            <a:r>
              <a:rPr b="0" lang="fr-FR" sz="2000" strike="noStrike">
                <a:solidFill>
                  <a:srgbClr val="000000"/>
                </a:solidFill>
                <a:latin typeface="Century Gothic"/>
                <a:ea typeface="Century Gothic"/>
                <a:cs typeface="Century Gothic"/>
                <a:sym typeface="Century Gothic"/>
              </a:rPr>
              <a:t> </a:t>
            </a:r>
            <a:br>
              <a:rPr lang="fr-FR" sz="1800"/>
            </a:br>
            <a:r>
              <a:rPr b="0" lang="fr-FR" sz="2000" strike="noStrike">
                <a:solidFill>
                  <a:srgbClr val="000000"/>
                </a:solidFill>
                <a:latin typeface="Century Gothic"/>
                <a:ea typeface="Century Gothic"/>
                <a:cs typeface="Century Gothic"/>
                <a:sym typeface="Century Gothic"/>
              </a:rPr>
              <a:t>Boire beaucoup d’alcool lorsqu’on fait la fête n’est pas nouveau. </a:t>
            </a:r>
            <a:br>
              <a:rPr lang="fr-FR" sz="1800"/>
            </a:br>
            <a:r>
              <a:rPr b="0" lang="fr-FR" sz="2000" strike="noStrike">
                <a:solidFill>
                  <a:srgbClr val="000000"/>
                </a:solidFill>
                <a:latin typeface="Century Gothic"/>
                <a:ea typeface="Century Gothic"/>
                <a:cs typeface="Century Gothic"/>
                <a:sym typeface="Century Gothic"/>
              </a:rPr>
              <a:t>Par contre le « </a:t>
            </a:r>
            <a:r>
              <a:rPr b="1" lang="fr-FR" sz="2000" strike="noStrike">
                <a:solidFill>
                  <a:srgbClr val="000000"/>
                </a:solidFill>
                <a:latin typeface="Century Gothic"/>
                <a:ea typeface="Century Gothic"/>
                <a:cs typeface="Century Gothic"/>
                <a:sym typeface="Century Gothic"/>
              </a:rPr>
              <a:t>binge drinking</a:t>
            </a:r>
            <a:r>
              <a:rPr b="0" lang="fr-FR" sz="2000" strike="noStrike">
                <a:solidFill>
                  <a:srgbClr val="000000"/>
                </a:solidFill>
                <a:latin typeface="Century Gothic"/>
                <a:ea typeface="Century Gothic"/>
                <a:cs typeface="Century Gothic"/>
                <a:sym typeface="Century Gothic"/>
              </a:rPr>
              <a:t> » est un phénomène relativement récent. </a:t>
            </a:r>
            <a:br>
              <a:rPr lang="fr-FR" sz="1800"/>
            </a:br>
            <a:r>
              <a:rPr b="0" lang="fr-FR" sz="2000" strike="noStrike">
                <a:solidFill>
                  <a:srgbClr val="000000"/>
                </a:solidFill>
                <a:latin typeface="Century Gothic"/>
                <a:ea typeface="Century Gothic"/>
                <a:cs typeface="Century Gothic"/>
                <a:sym typeface="Century Gothic"/>
              </a:rPr>
              <a:t> </a:t>
            </a:r>
            <a:br>
              <a:rPr lang="fr-FR" sz="1800"/>
            </a:br>
            <a:r>
              <a:rPr b="0" lang="fr-FR" sz="2000" strike="noStrike">
                <a:solidFill>
                  <a:srgbClr val="000000"/>
                </a:solidFill>
                <a:latin typeface="Century Gothic"/>
                <a:ea typeface="Century Gothic"/>
                <a:cs typeface="Century Gothic"/>
                <a:sym typeface="Century Gothic"/>
              </a:rPr>
              <a:t>Il consiste à chercher à boire le plus possible d’alcool en un minimum de temps. </a:t>
            </a:r>
            <a:br>
              <a:rPr lang="fr-FR" sz="1800"/>
            </a:br>
            <a:r>
              <a:rPr b="0" lang="fr-FR" sz="2000" strike="noStrike">
                <a:solidFill>
                  <a:srgbClr val="000000"/>
                </a:solidFill>
                <a:latin typeface="Century Gothic"/>
                <a:ea typeface="Century Gothic"/>
                <a:cs typeface="Century Gothic"/>
                <a:sym typeface="Century Gothic"/>
              </a:rPr>
              <a:t>Le but recherché est donc « l’ivresse pour l’ivresse ». </a:t>
            </a:r>
            <a:br>
              <a:rPr lang="fr-FR" sz="1800"/>
            </a:br>
            <a:r>
              <a:rPr b="0" lang="fr-FR" sz="2000" strike="noStrike">
                <a:solidFill>
                  <a:srgbClr val="000000"/>
                </a:solidFill>
                <a:latin typeface="Century Gothic"/>
                <a:ea typeface="Century Gothic"/>
                <a:cs typeface="Century Gothic"/>
                <a:sym typeface="Century Gothic"/>
              </a:rPr>
              <a:t>En un court laps de temps, l’ivresse devient maximale et les pertes de contrôle de soi et de conscience ne sont pas rares. </a:t>
            </a:r>
            <a:br>
              <a:rPr lang="fr-FR" sz="1800"/>
            </a:br>
            <a:r>
              <a:rPr b="0" lang="fr-FR" sz="2000" strike="noStrike">
                <a:solidFill>
                  <a:srgbClr val="000000"/>
                </a:solidFill>
                <a:latin typeface="Century Gothic"/>
                <a:ea typeface="Century Gothic"/>
                <a:cs typeface="Century Gothic"/>
                <a:sym typeface="Century Gothic"/>
              </a:rPr>
              <a:t> </a:t>
            </a:r>
            <a:br>
              <a:rPr lang="fr-FR" sz="1800"/>
            </a:br>
            <a:r>
              <a:rPr b="0" lang="fr-FR" sz="2000" strike="noStrike">
                <a:solidFill>
                  <a:srgbClr val="000000"/>
                </a:solidFill>
                <a:latin typeface="Century Gothic"/>
                <a:ea typeface="Century Gothic"/>
                <a:cs typeface="Century Gothic"/>
                <a:sym typeface="Century Gothic"/>
              </a:rPr>
              <a:t>Ce récent mode de consommation est particulièrement dangereux à court terme pour la santé des jeunes, qui se retrouvent de plus en plus souvent aux urgences. </a:t>
            </a:r>
            <a:br>
              <a:rPr lang="fr-FR" sz="1800"/>
            </a:br>
            <a:endParaRPr b="1" sz="20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68"/>
          <p:cNvSpPr txBox="1"/>
          <p:nvPr/>
        </p:nvSpPr>
        <p:spPr>
          <a:xfrm>
            <a:off x="540000" y="270000"/>
            <a:ext cx="9000000" cy="45903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fr-FR" sz="2400" strike="noStrike">
                <a:solidFill>
                  <a:srgbClr val="000000"/>
                </a:solidFill>
                <a:latin typeface="Century Gothic"/>
                <a:ea typeface="Century Gothic"/>
                <a:cs typeface="Century Gothic"/>
                <a:sym typeface="Century Gothic"/>
              </a:rPr>
              <a:t>Les dangers du «  binge drinking » </a:t>
            </a:r>
            <a:br>
              <a:rPr lang="fr-FR" sz="1800"/>
            </a:br>
            <a:r>
              <a:rPr b="0" lang="fr-FR" sz="2400" strike="noStrike">
                <a:solidFill>
                  <a:srgbClr val="000000"/>
                </a:solidFill>
                <a:latin typeface="Century Gothic"/>
                <a:ea typeface="Century Gothic"/>
                <a:cs typeface="Century Gothic"/>
                <a:sym typeface="Century Gothic"/>
              </a:rPr>
              <a:t> </a:t>
            </a:r>
            <a:br>
              <a:rPr lang="fr-FR" sz="1800"/>
            </a:br>
            <a:r>
              <a:rPr b="0" lang="fr-FR" sz="2400" strike="noStrike">
                <a:solidFill>
                  <a:srgbClr val="000000"/>
                </a:solidFill>
                <a:latin typeface="Century Gothic"/>
                <a:ea typeface="Century Gothic"/>
                <a:cs typeface="Century Gothic"/>
                <a:sym typeface="Century Gothic"/>
              </a:rPr>
              <a:t> </a:t>
            </a:r>
            <a:br>
              <a:rPr lang="fr-FR" sz="1800"/>
            </a:br>
            <a:r>
              <a:rPr b="0" lang="fr-FR" sz="2400" strike="noStrike">
                <a:solidFill>
                  <a:srgbClr val="000000"/>
                </a:solidFill>
                <a:latin typeface="Century Gothic"/>
                <a:ea typeface="Century Gothic"/>
                <a:cs typeface="Century Gothic"/>
                <a:sym typeface="Century Gothic"/>
              </a:rPr>
              <a:t>Ce mode de consommation peut avoir des </a:t>
            </a:r>
            <a:r>
              <a:rPr b="1" lang="fr-FR" sz="2400" strike="noStrike">
                <a:solidFill>
                  <a:srgbClr val="000000"/>
                </a:solidFill>
                <a:latin typeface="Century Gothic"/>
                <a:ea typeface="Century Gothic"/>
                <a:cs typeface="Century Gothic"/>
                <a:sym typeface="Century Gothic"/>
              </a:rPr>
              <a:t>conséquences importantes</a:t>
            </a:r>
            <a:r>
              <a:rPr b="0" lang="fr-FR" sz="2400" strike="noStrike">
                <a:solidFill>
                  <a:srgbClr val="000000"/>
                </a:solidFill>
                <a:latin typeface="Century Gothic"/>
                <a:ea typeface="Century Gothic"/>
                <a:cs typeface="Century Gothic"/>
                <a:sym typeface="Century Gothic"/>
              </a:rPr>
              <a:t>, à la fois à </a:t>
            </a:r>
            <a:r>
              <a:rPr b="1" lang="fr-FR" sz="2400" strike="noStrike">
                <a:solidFill>
                  <a:srgbClr val="000000"/>
                </a:solidFill>
                <a:latin typeface="Century Gothic"/>
                <a:ea typeface="Century Gothic"/>
                <a:cs typeface="Century Gothic"/>
                <a:sym typeface="Century Gothic"/>
              </a:rPr>
              <a:t>court terme </a:t>
            </a:r>
            <a:r>
              <a:rPr b="0" lang="fr-FR" sz="2400" strike="noStrike">
                <a:solidFill>
                  <a:srgbClr val="000000"/>
                </a:solidFill>
                <a:latin typeface="Century Gothic"/>
                <a:ea typeface="Century Gothic"/>
                <a:cs typeface="Century Gothic"/>
                <a:sym typeface="Century Gothic"/>
              </a:rPr>
              <a:t>(coma éthylique, accidents de la circulation, accès de violence et d’agressivité…) </a:t>
            </a:r>
            <a:br>
              <a:rPr lang="fr-FR" sz="1800"/>
            </a:br>
            <a:r>
              <a:rPr b="0" lang="fr-FR" sz="2400" strike="noStrike">
                <a:solidFill>
                  <a:srgbClr val="000000"/>
                </a:solidFill>
                <a:latin typeface="Century Gothic"/>
                <a:ea typeface="Century Gothic"/>
                <a:cs typeface="Century Gothic"/>
                <a:sym typeface="Century Gothic"/>
              </a:rPr>
              <a:t> mais également à </a:t>
            </a:r>
            <a:r>
              <a:rPr b="1" lang="fr-FR" sz="2400" strike="noStrike">
                <a:solidFill>
                  <a:srgbClr val="000000"/>
                </a:solidFill>
                <a:latin typeface="Century Gothic"/>
                <a:ea typeface="Century Gothic"/>
                <a:cs typeface="Century Gothic"/>
                <a:sym typeface="Century Gothic"/>
              </a:rPr>
              <a:t>long terme </a:t>
            </a:r>
            <a:r>
              <a:rPr b="0" lang="fr-FR" sz="2400" strike="noStrike">
                <a:solidFill>
                  <a:srgbClr val="000000"/>
                </a:solidFill>
                <a:latin typeface="Century Gothic"/>
                <a:ea typeface="Century Gothic"/>
                <a:cs typeface="Century Gothic"/>
                <a:sym typeface="Century Gothic"/>
              </a:rPr>
              <a:t>(conséquences neurologiques sur le cerveau, difficultés d’apprentissage, risques potentiels de dépendance, etc...).</a:t>
            </a:r>
            <a:endParaRPr b="1" sz="24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42"/>
          <p:cNvSpPr txBox="1"/>
          <p:nvPr/>
        </p:nvSpPr>
        <p:spPr>
          <a:xfrm>
            <a:off x="502920" y="630720"/>
            <a:ext cx="9071640" cy="43887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fr-FR" sz="4000" strike="noStrike">
                <a:solidFill>
                  <a:srgbClr val="009EDA"/>
                </a:solidFill>
                <a:latin typeface="Source Sans Pro"/>
                <a:ea typeface="Source Sans Pro"/>
                <a:cs typeface="Source Sans Pro"/>
                <a:sym typeface="Source Sans Pro"/>
              </a:rPr>
              <a:t>QU</a:t>
            </a:r>
            <a:r>
              <a:rPr b="1" lang="fr-FR" sz="4000">
                <a:solidFill>
                  <a:srgbClr val="009EDA"/>
                </a:solidFill>
                <a:latin typeface="Source Sans Pro"/>
                <a:ea typeface="Source Sans Pro"/>
                <a:cs typeface="Source Sans Pro"/>
                <a:sym typeface="Source Sans Pro"/>
              </a:rPr>
              <a:t>’</a:t>
            </a:r>
            <a:r>
              <a:rPr b="1" lang="fr-FR" sz="4000" strike="noStrike">
                <a:solidFill>
                  <a:srgbClr val="009EDA"/>
                </a:solidFill>
                <a:latin typeface="Source Sans Pro"/>
                <a:ea typeface="Source Sans Pro"/>
                <a:cs typeface="Source Sans Pro"/>
                <a:sym typeface="Source Sans Pro"/>
              </a:rPr>
              <a:t>ES</a:t>
            </a:r>
            <a:r>
              <a:rPr b="1" lang="fr-FR" sz="4000">
                <a:solidFill>
                  <a:srgbClr val="009EDA"/>
                </a:solidFill>
                <a:latin typeface="Source Sans Pro"/>
                <a:ea typeface="Source Sans Pro"/>
                <a:cs typeface="Source Sans Pro"/>
                <a:sym typeface="Source Sans Pro"/>
              </a:rPr>
              <a:t>T</a:t>
            </a:r>
            <a:r>
              <a:rPr b="1" lang="fr-FR" sz="4000" strike="noStrike">
                <a:solidFill>
                  <a:srgbClr val="009EDA"/>
                </a:solidFill>
                <a:latin typeface="Source Sans Pro"/>
                <a:ea typeface="Source Sans Pro"/>
                <a:cs typeface="Source Sans Pro"/>
                <a:sym typeface="Source Sans Pro"/>
              </a:rPr>
              <a:t>-</a:t>
            </a:r>
            <a:r>
              <a:rPr b="1" lang="fr-FR" sz="4000">
                <a:solidFill>
                  <a:srgbClr val="009EDA"/>
                </a:solidFill>
                <a:latin typeface="Source Sans Pro"/>
                <a:ea typeface="Source Sans Pro"/>
                <a:cs typeface="Source Sans Pro"/>
                <a:sym typeface="Source Sans Pro"/>
              </a:rPr>
              <a:t>CE</a:t>
            </a:r>
            <a:r>
              <a:rPr b="1" lang="fr-FR" sz="4000" strike="noStrike">
                <a:solidFill>
                  <a:srgbClr val="009EDA"/>
                </a:solidFill>
                <a:latin typeface="Source Sans Pro"/>
                <a:ea typeface="Source Sans Pro"/>
                <a:cs typeface="Source Sans Pro"/>
                <a:sym typeface="Source Sans Pro"/>
              </a:rPr>
              <a:t> QUE L’ADDICTION ?</a:t>
            </a:r>
            <a:endParaRPr b="1" sz="40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69"/>
          <p:cNvSpPr txBox="1"/>
          <p:nvPr/>
        </p:nvSpPr>
        <p:spPr>
          <a:xfrm>
            <a:off x="540000" y="270000"/>
            <a:ext cx="9000000" cy="45903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fr-FR" sz="2100" u="sng" strike="noStrike">
                <a:solidFill>
                  <a:srgbClr val="000000"/>
                </a:solidFill>
                <a:latin typeface="Century Gothic"/>
                <a:ea typeface="Century Gothic"/>
                <a:cs typeface="Century Gothic"/>
                <a:sym typeface="Century Gothic"/>
              </a:rPr>
              <a:t>Les dangers de l’alcool au volant : </a:t>
            </a:r>
            <a:br>
              <a:rPr lang="fr-FR" sz="1800"/>
            </a:br>
            <a:r>
              <a:rPr b="0" lang="fr-FR" sz="1600" strike="noStrike">
                <a:solidFill>
                  <a:srgbClr val="000000"/>
                </a:solidFill>
                <a:latin typeface="Century Gothic"/>
                <a:ea typeface="Century Gothic"/>
                <a:cs typeface="Century Gothic"/>
                <a:sym typeface="Century Gothic"/>
              </a:rPr>
              <a:t> </a:t>
            </a:r>
            <a:br>
              <a:rPr lang="fr-FR" sz="1800"/>
            </a:br>
            <a:r>
              <a:rPr b="0" lang="fr-FR" sz="1600" strike="noStrike">
                <a:solidFill>
                  <a:srgbClr val="000000"/>
                </a:solidFill>
                <a:latin typeface="Century Gothic"/>
                <a:ea typeface="Century Gothic"/>
                <a:cs typeface="Century Gothic"/>
                <a:sym typeface="Century Gothic"/>
              </a:rPr>
              <a:t> L’alcool </a:t>
            </a:r>
            <a:r>
              <a:rPr b="1" lang="fr-FR" sz="1600" strike="noStrike">
                <a:solidFill>
                  <a:srgbClr val="000000"/>
                </a:solidFill>
                <a:latin typeface="Century Gothic"/>
                <a:ea typeface="Century Gothic"/>
                <a:cs typeface="Century Gothic"/>
                <a:sym typeface="Century Gothic"/>
              </a:rPr>
              <a:t>augmente le temps de réaction</a:t>
            </a:r>
            <a:r>
              <a:rPr b="0" lang="fr-FR" sz="1600" strike="noStrike">
                <a:solidFill>
                  <a:srgbClr val="000000"/>
                </a:solidFill>
                <a:latin typeface="Century Gothic"/>
                <a:ea typeface="Century Gothic"/>
                <a:cs typeface="Century Gothic"/>
                <a:sym typeface="Century Gothic"/>
              </a:rPr>
              <a:t>. </a:t>
            </a:r>
            <a:br>
              <a:rPr lang="fr-FR" sz="1800"/>
            </a:br>
            <a:r>
              <a:rPr b="0" lang="fr-FR" sz="1600" strike="noStrike">
                <a:solidFill>
                  <a:srgbClr val="000000"/>
                </a:solidFill>
                <a:latin typeface="Century Gothic"/>
                <a:ea typeface="Century Gothic"/>
                <a:cs typeface="Century Gothic"/>
                <a:sym typeface="Century Gothic"/>
              </a:rPr>
              <a:t> </a:t>
            </a:r>
            <a:br>
              <a:rPr lang="fr-FR" sz="1800"/>
            </a:br>
            <a:r>
              <a:rPr b="0" lang="fr-FR" sz="1600" strike="noStrike">
                <a:solidFill>
                  <a:srgbClr val="000000"/>
                </a:solidFill>
                <a:latin typeface="Century Gothic"/>
                <a:ea typeface="Century Gothic"/>
                <a:cs typeface="Century Gothic"/>
                <a:sym typeface="Century Gothic"/>
              </a:rPr>
              <a:t> Il </a:t>
            </a:r>
            <a:r>
              <a:rPr b="1" lang="fr-FR" sz="1600" strike="noStrike">
                <a:solidFill>
                  <a:srgbClr val="000000"/>
                </a:solidFill>
                <a:latin typeface="Century Gothic"/>
                <a:ea typeface="Century Gothic"/>
                <a:cs typeface="Century Gothic"/>
                <a:sym typeface="Century Gothic"/>
              </a:rPr>
              <a:t>diminue les réflexes, la vigilance et la résistance à la fatigue</a:t>
            </a:r>
            <a:r>
              <a:rPr b="0" lang="fr-FR" sz="1600" strike="noStrike">
                <a:solidFill>
                  <a:srgbClr val="000000"/>
                </a:solidFill>
                <a:latin typeface="Century Gothic"/>
                <a:ea typeface="Century Gothic"/>
                <a:cs typeface="Century Gothic"/>
                <a:sym typeface="Century Gothic"/>
              </a:rPr>
              <a:t>. </a:t>
            </a:r>
            <a:br>
              <a:rPr lang="fr-FR" sz="1800"/>
            </a:br>
            <a:r>
              <a:rPr b="0" lang="fr-FR" sz="1600" strike="noStrike">
                <a:solidFill>
                  <a:srgbClr val="000000"/>
                </a:solidFill>
                <a:latin typeface="Century Gothic"/>
                <a:ea typeface="Century Gothic"/>
                <a:cs typeface="Century Gothic"/>
                <a:sym typeface="Century Gothic"/>
              </a:rPr>
              <a:t> </a:t>
            </a:r>
            <a:br>
              <a:rPr lang="fr-FR" sz="1800"/>
            </a:br>
            <a:r>
              <a:rPr b="0" lang="fr-FR" sz="1600" strike="noStrike">
                <a:solidFill>
                  <a:srgbClr val="000000"/>
                </a:solidFill>
                <a:latin typeface="Century Gothic"/>
                <a:ea typeface="Century Gothic"/>
                <a:cs typeface="Century Gothic"/>
                <a:sym typeface="Century Gothic"/>
              </a:rPr>
              <a:t> Il perturbe également </a:t>
            </a:r>
            <a:r>
              <a:rPr b="1" lang="fr-FR" sz="1600" strike="noStrike">
                <a:solidFill>
                  <a:srgbClr val="000000"/>
                </a:solidFill>
                <a:latin typeface="Century Gothic"/>
                <a:ea typeface="Century Gothic"/>
                <a:cs typeface="Century Gothic"/>
                <a:sym typeface="Century Gothic"/>
              </a:rPr>
              <a:t>la vision</a:t>
            </a:r>
            <a:r>
              <a:rPr b="0" lang="fr-FR" sz="1600" strike="noStrike">
                <a:solidFill>
                  <a:srgbClr val="000000"/>
                </a:solidFill>
                <a:latin typeface="Century Gothic"/>
                <a:ea typeface="Century Gothic"/>
                <a:cs typeface="Century Gothic"/>
                <a:sym typeface="Century Gothic"/>
              </a:rPr>
              <a:t>, </a:t>
            </a:r>
            <a:r>
              <a:rPr b="1" lang="fr-FR" sz="1600" strike="noStrike">
                <a:solidFill>
                  <a:srgbClr val="000000"/>
                </a:solidFill>
                <a:latin typeface="Century Gothic"/>
                <a:ea typeface="Century Gothic"/>
                <a:cs typeface="Century Gothic"/>
                <a:sym typeface="Century Gothic"/>
              </a:rPr>
              <a:t>l’estimation des distances. </a:t>
            </a:r>
            <a:br>
              <a:rPr lang="fr-FR" sz="1800"/>
            </a:br>
            <a:r>
              <a:rPr b="1" lang="fr-FR" sz="1600" strike="noStrike">
                <a:solidFill>
                  <a:srgbClr val="000000"/>
                </a:solidFill>
                <a:latin typeface="Century Gothic"/>
                <a:ea typeface="Century Gothic"/>
                <a:cs typeface="Century Gothic"/>
                <a:sym typeface="Century Gothic"/>
              </a:rPr>
              <a:t> </a:t>
            </a:r>
            <a:br>
              <a:rPr lang="fr-FR" sz="1800"/>
            </a:br>
            <a:r>
              <a:rPr b="0" lang="fr-FR" sz="1600" strike="noStrike">
                <a:solidFill>
                  <a:srgbClr val="000000"/>
                </a:solidFill>
                <a:latin typeface="Century Gothic"/>
                <a:ea typeface="Century Gothic"/>
                <a:cs typeface="Century Gothic"/>
                <a:sym typeface="Century Gothic"/>
              </a:rPr>
              <a:t> La </a:t>
            </a:r>
            <a:r>
              <a:rPr b="1" lang="fr-FR" sz="1600" strike="noStrike">
                <a:solidFill>
                  <a:srgbClr val="000000"/>
                </a:solidFill>
                <a:latin typeface="Century Gothic"/>
                <a:ea typeface="Century Gothic"/>
                <a:cs typeface="Century Gothic"/>
                <a:sym typeface="Century Gothic"/>
              </a:rPr>
              <a:t>coordination des mouvements</a:t>
            </a:r>
            <a:r>
              <a:rPr b="0" lang="fr-FR" sz="1600" strike="noStrike">
                <a:solidFill>
                  <a:srgbClr val="000000"/>
                </a:solidFill>
                <a:latin typeface="Century Gothic"/>
                <a:ea typeface="Century Gothic"/>
                <a:cs typeface="Century Gothic"/>
                <a:sym typeface="Century Gothic"/>
              </a:rPr>
              <a:t>. </a:t>
            </a:r>
            <a:br>
              <a:rPr lang="fr-FR" sz="1800"/>
            </a:br>
            <a:endParaRPr b="1" sz="16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70"/>
          <p:cNvSpPr txBox="1"/>
          <p:nvPr/>
        </p:nvSpPr>
        <p:spPr>
          <a:xfrm>
            <a:off x="71640" y="1196280"/>
            <a:ext cx="10000080" cy="2883600"/>
          </a:xfrm>
          <a:prstGeom prst="rect">
            <a:avLst/>
          </a:prstGeom>
          <a:noFill/>
          <a:ln>
            <a:noFill/>
          </a:ln>
        </p:spPr>
        <p:txBody>
          <a:bodyPr anchorCtr="0" anchor="ctr" bIns="36000" lIns="36000" spcFirstLastPara="1" rIns="36000" wrap="square" tIns="36000">
            <a:noAutofit/>
          </a:bodyPr>
          <a:lstStyle/>
          <a:p>
            <a:pPr indent="0" lvl="0" marL="0" marR="0" rtl="0" algn="l">
              <a:spcBef>
                <a:spcPts val="0"/>
              </a:spcBef>
              <a:spcAft>
                <a:spcPts val="0"/>
              </a:spcAft>
              <a:buNone/>
            </a:pPr>
            <a:r>
              <a:rPr b="1" lang="fr-FR" sz="2100" u="sng" strike="noStrike">
                <a:solidFill>
                  <a:srgbClr val="000000"/>
                </a:solidFill>
                <a:latin typeface="Century Gothic"/>
                <a:ea typeface="Century Gothic"/>
                <a:cs typeface="Century Gothic"/>
                <a:sym typeface="Century Gothic"/>
              </a:rPr>
              <a:t>Les dangers de l’alcool au volant : </a:t>
            </a:r>
            <a:br>
              <a:rPr lang="fr-FR" sz="1800"/>
            </a:br>
            <a:r>
              <a:rPr b="0" lang="fr-FR" sz="1600" strike="noStrike">
                <a:solidFill>
                  <a:srgbClr val="000000"/>
                </a:solidFill>
                <a:latin typeface="Century Gothic"/>
                <a:ea typeface="Century Gothic"/>
                <a:cs typeface="Century Gothic"/>
                <a:sym typeface="Century Gothic"/>
              </a:rPr>
              <a:t> </a:t>
            </a:r>
            <a:br>
              <a:rPr lang="fr-FR" sz="1800"/>
            </a:br>
            <a:r>
              <a:rPr b="0" lang="fr-FR" sz="1600" strike="noStrike">
                <a:solidFill>
                  <a:srgbClr val="000000"/>
                </a:solidFill>
                <a:latin typeface="Century Gothic"/>
                <a:ea typeface="Century Gothic"/>
                <a:cs typeface="Century Gothic"/>
                <a:sym typeface="Century Gothic"/>
              </a:rPr>
              <a:t> </a:t>
            </a:r>
            <a:br>
              <a:rPr lang="fr-FR" sz="1800"/>
            </a:br>
            <a:r>
              <a:rPr b="0" lang="fr-FR" sz="1600" strike="noStrike">
                <a:solidFill>
                  <a:srgbClr val="000000"/>
                </a:solidFill>
                <a:latin typeface="Century Gothic"/>
                <a:ea typeface="Century Gothic"/>
                <a:cs typeface="Century Gothic"/>
                <a:sym typeface="Century Gothic"/>
              </a:rPr>
              <a:t> Sous évaluer le danger et ainsi à </a:t>
            </a:r>
            <a:r>
              <a:rPr b="1" lang="fr-FR" sz="1600" strike="noStrike">
                <a:solidFill>
                  <a:srgbClr val="000000"/>
                </a:solidFill>
                <a:latin typeface="Century Gothic"/>
                <a:ea typeface="Century Gothic"/>
                <a:cs typeface="Century Gothic"/>
                <a:sym typeface="Century Gothic"/>
              </a:rPr>
              <a:t>prendre des risques</a:t>
            </a:r>
            <a:r>
              <a:rPr b="0" lang="fr-FR" sz="1600" strike="noStrike">
                <a:solidFill>
                  <a:srgbClr val="000000"/>
                </a:solidFill>
                <a:latin typeface="Century Gothic"/>
                <a:ea typeface="Century Gothic"/>
                <a:cs typeface="Century Gothic"/>
                <a:sym typeface="Century Gothic"/>
              </a:rPr>
              <a:t> : oublier de boucler sa ceinture ou de porter un casque, vitesse excessive, etc ... </a:t>
            </a:r>
            <a:br>
              <a:rPr lang="fr-FR" sz="1800"/>
            </a:br>
            <a:r>
              <a:rPr b="0" lang="fr-FR" sz="1600" strike="noStrike">
                <a:solidFill>
                  <a:srgbClr val="000000"/>
                </a:solidFill>
                <a:latin typeface="Century Gothic"/>
                <a:ea typeface="Century Gothic"/>
                <a:cs typeface="Century Gothic"/>
                <a:sym typeface="Century Gothic"/>
              </a:rPr>
              <a:t> </a:t>
            </a:r>
            <a:br>
              <a:rPr lang="fr-FR" sz="1800"/>
            </a:br>
            <a:r>
              <a:rPr b="0" lang="fr-FR" sz="1600" strike="noStrike">
                <a:solidFill>
                  <a:srgbClr val="000000"/>
                </a:solidFill>
                <a:latin typeface="Century Gothic"/>
                <a:ea typeface="Century Gothic"/>
                <a:cs typeface="Century Gothic"/>
                <a:sym typeface="Century Gothic"/>
              </a:rPr>
              <a:t>Le risque d’être </a:t>
            </a:r>
            <a:r>
              <a:rPr b="1" lang="fr-FR" sz="1600" strike="noStrike">
                <a:solidFill>
                  <a:srgbClr val="000000"/>
                </a:solidFill>
                <a:latin typeface="Century Gothic"/>
                <a:ea typeface="Century Gothic"/>
                <a:cs typeface="Century Gothic"/>
                <a:sym typeface="Century Gothic"/>
              </a:rPr>
              <a:t>responsable d’un accident mortel </a:t>
            </a:r>
            <a:r>
              <a:rPr b="0" lang="fr-FR" sz="1600" strike="noStrike">
                <a:solidFill>
                  <a:srgbClr val="000000"/>
                </a:solidFill>
                <a:latin typeface="Century Gothic"/>
                <a:ea typeface="Century Gothic"/>
                <a:cs typeface="Century Gothic"/>
                <a:sym typeface="Century Gothic"/>
              </a:rPr>
              <a:t>est multiplié par 8. </a:t>
            </a:r>
            <a:br>
              <a:rPr lang="fr-FR" sz="1800"/>
            </a:br>
            <a:r>
              <a:rPr b="0" lang="fr-FR" sz="1600" strike="noStrike">
                <a:solidFill>
                  <a:srgbClr val="000000"/>
                </a:solidFill>
                <a:latin typeface="Century Gothic"/>
                <a:ea typeface="Century Gothic"/>
                <a:cs typeface="Century Gothic"/>
                <a:sym typeface="Century Gothic"/>
              </a:rPr>
              <a:t> </a:t>
            </a:r>
            <a:br>
              <a:rPr lang="fr-FR" sz="1800"/>
            </a:br>
            <a:r>
              <a:rPr b="0" lang="fr-FR" sz="1600" strike="noStrike">
                <a:solidFill>
                  <a:srgbClr val="000000"/>
                </a:solidFill>
                <a:latin typeface="Century Gothic"/>
                <a:ea typeface="Century Gothic"/>
                <a:cs typeface="Century Gothic"/>
                <a:sym typeface="Century Gothic"/>
              </a:rPr>
              <a:t> Ce risque augmente très rapidement en fonction du taux d’alcool dans le sang : </a:t>
            </a:r>
            <a:br>
              <a:rPr lang="fr-FR" sz="1800"/>
            </a:br>
            <a:r>
              <a:rPr b="0" lang="fr-FR" sz="1600" strike="noStrike">
                <a:solidFill>
                  <a:srgbClr val="000000"/>
                </a:solidFill>
                <a:latin typeface="Century Gothic"/>
                <a:ea typeface="Century Gothic"/>
                <a:cs typeface="Century Gothic"/>
                <a:sym typeface="Century Gothic"/>
              </a:rPr>
              <a:t>- il est multiplié par 6 pour un taux compris entre 0.5 et 0.8g/l, </a:t>
            </a:r>
            <a:br>
              <a:rPr lang="fr-FR" sz="1800"/>
            </a:br>
            <a:r>
              <a:rPr b="0" lang="fr-FR" sz="1600" strike="noStrike">
                <a:solidFill>
                  <a:srgbClr val="000000"/>
                </a:solidFill>
                <a:latin typeface="Century Gothic"/>
                <a:ea typeface="Century Gothic"/>
                <a:cs typeface="Century Gothic"/>
                <a:sym typeface="Century Gothic"/>
              </a:rPr>
              <a:t>- et par 40 pour un taux supérieur à 2g/l</a:t>
            </a:r>
            <a:endParaRPr b="0" sz="1600" strike="noStrike">
              <a:latin typeface="Source Sans Pro"/>
              <a:ea typeface="Source Sans Pro"/>
              <a:cs typeface="Source Sans Pro"/>
              <a:sym typeface="Source Sans Pr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71"/>
          <p:cNvSpPr txBox="1"/>
          <p:nvPr/>
        </p:nvSpPr>
        <p:spPr>
          <a:xfrm>
            <a:off x="55080" y="1002240"/>
            <a:ext cx="10033560" cy="3271680"/>
          </a:xfrm>
          <a:prstGeom prst="rect">
            <a:avLst/>
          </a:prstGeom>
          <a:noFill/>
          <a:ln>
            <a:noFill/>
          </a:ln>
        </p:spPr>
        <p:txBody>
          <a:bodyPr anchorCtr="0" anchor="ctr" bIns="36000" lIns="36000" spcFirstLastPara="1" rIns="36000" wrap="square" tIns="36000">
            <a:noAutofit/>
          </a:bodyPr>
          <a:lstStyle/>
          <a:p>
            <a:pPr indent="0" lvl="0" marL="0" marR="0" rtl="0" algn="l">
              <a:spcBef>
                <a:spcPts val="0"/>
              </a:spcBef>
              <a:spcAft>
                <a:spcPts val="0"/>
              </a:spcAft>
              <a:buNone/>
            </a:pPr>
            <a:r>
              <a:rPr b="1" lang="fr-FR" sz="2600" u="sng" strike="noStrike">
                <a:solidFill>
                  <a:srgbClr val="000000"/>
                </a:solidFill>
                <a:latin typeface="Century Gothic"/>
                <a:ea typeface="Century Gothic"/>
                <a:cs typeface="Century Gothic"/>
                <a:sym typeface="Century Gothic"/>
              </a:rPr>
              <a:t>Alcool et violence</a:t>
            </a:r>
            <a:endParaRPr b="0" sz="2600" strike="noStrike">
              <a:latin typeface="Source Sans Pro"/>
              <a:ea typeface="Source Sans Pro"/>
              <a:cs typeface="Source Sans Pro"/>
              <a:sym typeface="Source Sans Pro"/>
            </a:endParaRPr>
          </a:p>
          <a:p>
            <a:pPr indent="0" lvl="0" marL="0" marR="0" rtl="0" algn="l">
              <a:spcBef>
                <a:spcPts val="0"/>
              </a:spcBef>
              <a:spcAft>
                <a:spcPts val="0"/>
              </a:spcAft>
              <a:buNone/>
            </a:pPr>
            <a:r>
              <a:t/>
            </a:r>
            <a:endParaRPr b="0" sz="2600" strike="noStrike">
              <a:latin typeface="Source Sans Pro"/>
              <a:ea typeface="Source Sans Pro"/>
              <a:cs typeface="Source Sans Pro"/>
              <a:sym typeface="Source Sans Pro"/>
            </a:endParaRPr>
          </a:p>
          <a:p>
            <a:pPr indent="0" lvl="0" marL="0" marR="0" rtl="0" algn="l">
              <a:spcBef>
                <a:spcPts val="0"/>
              </a:spcBef>
              <a:spcAft>
                <a:spcPts val="0"/>
              </a:spcAft>
              <a:buNone/>
            </a:pPr>
            <a:r>
              <a:rPr b="0" lang="fr-FR" sz="2200" strike="noStrike">
                <a:solidFill>
                  <a:srgbClr val="000000"/>
                </a:solidFill>
                <a:latin typeface="Century Gothic"/>
                <a:ea typeface="Century Gothic"/>
                <a:cs typeface="Century Gothic"/>
                <a:sym typeface="Century Gothic"/>
              </a:rPr>
              <a:t>L'alcool </a:t>
            </a:r>
            <a:r>
              <a:rPr b="1" lang="fr-FR" sz="2200" strike="noStrike">
                <a:solidFill>
                  <a:srgbClr val="000000"/>
                </a:solidFill>
                <a:latin typeface="Century Gothic"/>
                <a:ea typeface="Century Gothic"/>
                <a:cs typeface="Century Gothic"/>
                <a:sym typeface="Century Gothic"/>
              </a:rPr>
              <a:t>perturbe les fonctions cognitives</a:t>
            </a:r>
            <a:r>
              <a:rPr b="0" lang="fr-FR" sz="2200" strike="noStrike">
                <a:solidFill>
                  <a:srgbClr val="000000"/>
                </a:solidFill>
                <a:latin typeface="Century Gothic"/>
                <a:ea typeface="Century Gothic"/>
                <a:cs typeface="Century Gothic"/>
                <a:sym typeface="Century Gothic"/>
              </a:rPr>
              <a:t>. </a:t>
            </a:r>
            <a:endParaRPr b="0" sz="2200" strike="noStrike">
              <a:latin typeface="Source Sans Pro"/>
              <a:ea typeface="Source Sans Pro"/>
              <a:cs typeface="Source Sans Pro"/>
              <a:sym typeface="Source Sans Pro"/>
            </a:endParaRPr>
          </a:p>
          <a:p>
            <a:pPr indent="0" lvl="0" marL="0" marR="0" rtl="0" algn="l">
              <a:spcBef>
                <a:spcPts val="0"/>
              </a:spcBef>
              <a:spcAft>
                <a:spcPts val="0"/>
              </a:spcAft>
              <a:buNone/>
            </a:pPr>
            <a:r>
              <a:rPr b="0" lang="fr-FR" sz="2200" strike="noStrike">
                <a:solidFill>
                  <a:srgbClr val="000000"/>
                </a:solidFill>
                <a:latin typeface="Century Gothic"/>
                <a:ea typeface="Century Gothic"/>
                <a:cs typeface="Century Gothic"/>
                <a:sym typeface="Century Gothic"/>
              </a:rPr>
              <a:t>Il </a:t>
            </a:r>
            <a:r>
              <a:rPr b="1" lang="fr-FR" sz="2200" strike="noStrike">
                <a:solidFill>
                  <a:srgbClr val="000000"/>
                </a:solidFill>
                <a:latin typeface="Century Gothic"/>
                <a:ea typeface="Century Gothic"/>
                <a:cs typeface="Century Gothic"/>
                <a:sym typeface="Century Gothic"/>
              </a:rPr>
              <a:t>affecte notamment la capacité à traiter l'information</a:t>
            </a:r>
            <a:r>
              <a:rPr b="0" lang="fr-FR" sz="2200" strike="noStrike">
                <a:solidFill>
                  <a:srgbClr val="000000"/>
                </a:solidFill>
                <a:latin typeface="Century Gothic"/>
                <a:ea typeface="Century Gothic"/>
                <a:cs typeface="Century Gothic"/>
                <a:sym typeface="Century Gothic"/>
              </a:rPr>
              <a:t>. </a:t>
            </a:r>
            <a:endParaRPr b="0" sz="2200" strike="noStrike">
              <a:latin typeface="Source Sans Pro"/>
              <a:ea typeface="Source Sans Pro"/>
              <a:cs typeface="Source Sans Pro"/>
              <a:sym typeface="Source Sans Pro"/>
            </a:endParaRPr>
          </a:p>
          <a:p>
            <a:pPr indent="0" lvl="0" marL="0" marR="0" rtl="0" algn="l">
              <a:spcBef>
                <a:spcPts val="0"/>
              </a:spcBef>
              <a:spcAft>
                <a:spcPts val="0"/>
              </a:spcAft>
              <a:buNone/>
            </a:pPr>
            <a:r>
              <a:rPr b="0" lang="fr-FR" sz="2200" strike="noStrike">
                <a:solidFill>
                  <a:srgbClr val="000000"/>
                </a:solidFill>
                <a:latin typeface="Century Gothic"/>
                <a:ea typeface="Century Gothic"/>
                <a:cs typeface="Century Gothic"/>
                <a:sym typeface="Century Gothic"/>
              </a:rPr>
              <a:t>La personne va </a:t>
            </a:r>
            <a:r>
              <a:rPr b="1" lang="fr-FR" sz="2200" strike="noStrike">
                <a:solidFill>
                  <a:srgbClr val="000000"/>
                </a:solidFill>
                <a:latin typeface="Century Gothic"/>
                <a:ea typeface="Century Gothic"/>
                <a:cs typeface="Century Gothic"/>
                <a:sym typeface="Century Gothic"/>
              </a:rPr>
              <a:t>se focaliser sur l'action immédiate</a:t>
            </a:r>
            <a:r>
              <a:rPr b="0" lang="fr-FR" sz="2200" strike="noStrike">
                <a:solidFill>
                  <a:srgbClr val="000000"/>
                </a:solidFill>
                <a:latin typeface="Century Gothic"/>
                <a:ea typeface="Century Gothic"/>
                <a:cs typeface="Century Gothic"/>
                <a:sym typeface="Century Gothic"/>
              </a:rPr>
              <a:t> et la réaction que cela provoque en lui et </a:t>
            </a:r>
            <a:r>
              <a:rPr b="1" lang="fr-FR" sz="2200" strike="noStrike">
                <a:solidFill>
                  <a:srgbClr val="000000"/>
                </a:solidFill>
                <a:latin typeface="Century Gothic"/>
                <a:ea typeface="Century Gothic"/>
                <a:cs typeface="Century Gothic"/>
                <a:sym typeface="Century Gothic"/>
              </a:rPr>
              <a:t>non sur les conséquences</a:t>
            </a:r>
            <a:r>
              <a:rPr b="0" lang="fr-FR" sz="2200" strike="noStrike">
                <a:solidFill>
                  <a:srgbClr val="000000"/>
                </a:solidFill>
                <a:latin typeface="Century Gothic"/>
                <a:ea typeface="Century Gothic"/>
                <a:cs typeface="Century Gothic"/>
                <a:sym typeface="Century Gothic"/>
              </a:rPr>
              <a:t> que cela peut avoir à plus long terme. </a:t>
            </a:r>
            <a:endParaRPr b="0" sz="2200" strike="noStrike">
              <a:latin typeface="Source Sans Pro"/>
              <a:ea typeface="Source Sans Pro"/>
              <a:cs typeface="Source Sans Pro"/>
              <a:sym typeface="Source Sans Pro"/>
            </a:endParaRPr>
          </a:p>
          <a:p>
            <a:pPr indent="0" lvl="0" marL="0" marR="0" rtl="0" algn="l">
              <a:spcBef>
                <a:spcPts val="0"/>
              </a:spcBef>
              <a:spcAft>
                <a:spcPts val="0"/>
              </a:spcAft>
              <a:buNone/>
            </a:pPr>
            <a:r>
              <a:t/>
            </a:r>
            <a:endParaRPr b="0" sz="2200" strike="noStrike">
              <a:latin typeface="Source Sans Pro"/>
              <a:ea typeface="Source Sans Pro"/>
              <a:cs typeface="Source Sans Pro"/>
              <a:sym typeface="Source Sans Pro"/>
            </a:endParaRPr>
          </a:p>
          <a:p>
            <a:pPr indent="0" lvl="0" marL="0" marR="0" rtl="0" algn="l">
              <a:spcBef>
                <a:spcPts val="0"/>
              </a:spcBef>
              <a:spcAft>
                <a:spcPts val="0"/>
              </a:spcAft>
              <a:buNone/>
            </a:pPr>
            <a:r>
              <a:rPr b="0" lang="fr-FR" sz="2200" strike="noStrike">
                <a:solidFill>
                  <a:srgbClr val="000000"/>
                </a:solidFill>
                <a:latin typeface="Century Gothic"/>
                <a:ea typeface="Century Gothic"/>
                <a:cs typeface="Century Gothic"/>
                <a:sym typeface="Century Gothic"/>
              </a:rPr>
              <a:t>C'est ce qu'on appelle </a:t>
            </a:r>
            <a:r>
              <a:rPr b="1" lang="fr-FR" sz="2200" strike="noStrike">
                <a:solidFill>
                  <a:srgbClr val="000000"/>
                </a:solidFill>
                <a:latin typeface="Century Gothic"/>
                <a:ea typeface="Century Gothic"/>
                <a:cs typeface="Century Gothic"/>
                <a:sym typeface="Century Gothic"/>
              </a:rPr>
              <a:t>"la myopie alcoolique"</a:t>
            </a:r>
            <a:r>
              <a:rPr b="0" lang="fr-FR" sz="2200" strike="noStrike">
                <a:solidFill>
                  <a:srgbClr val="000000"/>
                </a:solidFill>
                <a:latin typeface="Century Gothic"/>
                <a:ea typeface="Century Gothic"/>
                <a:cs typeface="Century Gothic"/>
                <a:sym typeface="Century Gothic"/>
              </a:rPr>
              <a:t>.  </a:t>
            </a:r>
            <a:endParaRPr b="0" sz="2200" strike="noStrike">
              <a:latin typeface="Source Sans Pro"/>
              <a:ea typeface="Source Sans Pro"/>
              <a:cs typeface="Source Sans Pro"/>
              <a:sym typeface="Source Sans Pr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72"/>
          <p:cNvSpPr txBox="1"/>
          <p:nvPr/>
        </p:nvSpPr>
        <p:spPr>
          <a:xfrm>
            <a:off x="540000" y="270000"/>
            <a:ext cx="9000000" cy="4590360"/>
          </a:xfrm>
          <a:prstGeom prst="rect">
            <a:avLst/>
          </a:prstGeom>
          <a:noFill/>
          <a:ln>
            <a:noFill/>
          </a:ln>
        </p:spPr>
        <p:txBody>
          <a:bodyPr anchorCtr="0" anchor="ctr" bIns="0" lIns="0" spcFirstLastPara="1" rIns="0" wrap="square" tIns="0">
            <a:noAutofit/>
          </a:bodyPr>
          <a:lstStyle/>
          <a:p>
            <a:pPr indent="-343080" lvl="0" marL="343080" marR="0" rtl="0" algn="l">
              <a:lnSpc>
                <a:spcPct val="70000"/>
              </a:lnSpc>
              <a:spcBef>
                <a:spcPts val="0"/>
              </a:spcBef>
              <a:spcAft>
                <a:spcPts val="0"/>
              </a:spcAft>
              <a:buNone/>
            </a:pPr>
            <a:r>
              <a:rPr b="0" lang="fr-FR" sz="2200" strike="noStrike">
                <a:solidFill>
                  <a:srgbClr val="000000"/>
                </a:solidFill>
                <a:latin typeface="Century Gothic"/>
                <a:ea typeface="Century Gothic"/>
                <a:cs typeface="Century Gothic"/>
                <a:sym typeface="Century Gothic"/>
              </a:rPr>
              <a:t>L'alcool </a:t>
            </a:r>
            <a:r>
              <a:rPr b="1" lang="fr-FR" sz="2200" strike="noStrike">
                <a:solidFill>
                  <a:srgbClr val="000000"/>
                </a:solidFill>
                <a:latin typeface="Century Gothic"/>
                <a:ea typeface="Century Gothic"/>
                <a:cs typeface="Century Gothic"/>
                <a:sym typeface="Century Gothic"/>
              </a:rPr>
              <a:t>accroît donc l'impulsivité</a:t>
            </a:r>
            <a:r>
              <a:rPr b="0" lang="fr-FR" sz="2200" strike="noStrike">
                <a:solidFill>
                  <a:srgbClr val="000000"/>
                </a:solidFill>
                <a:latin typeface="Century Gothic"/>
                <a:ea typeface="Century Gothic"/>
                <a:cs typeface="Century Gothic"/>
                <a:sym typeface="Century Gothic"/>
              </a:rPr>
              <a:t>, ce qui aurait suscité un léger énervement peut alors prendre des proportions excessives, se transformant en une explosion d'agressivité verbale ou physique. </a:t>
            </a:r>
            <a:endParaRPr b="1" sz="2200" strike="noStrike">
              <a:solidFill>
                <a:srgbClr val="009EDA"/>
              </a:solidFill>
              <a:latin typeface="Source Sans Pro"/>
              <a:ea typeface="Source Sans Pro"/>
              <a:cs typeface="Source Sans Pro"/>
              <a:sym typeface="Source Sans Pro"/>
            </a:endParaRPr>
          </a:p>
          <a:p>
            <a:pPr indent="-343080" lvl="0" marL="343080" marR="0" rtl="0" algn="l">
              <a:lnSpc>
                <a:spcPct val="70000"/>
              </a:lnSpc>
              <a:spcBef>
                <a:spcPts val="519"/>
              </a:spcBef>
              <a:spcAft>
                <a:spcPts val="0"/>
              </a:spcAft>
              <a:buNone/>
            </a:pPr>
            <a:r>
              <a:t/>
            </a:r>
            <a:endParaRPr b="1" sz="2200" strike="noStrike">
              <a:solidFill>
                <a:srgbClr val="009EDA"/>
              </a:solidFill>
              <a:latin typeface="Source Sans Pro"/>
              <a:ea typeface="Source Sans Pro"/>
              <a:cs typeface="Source Sans Pro"/>
              <a:sym typeface="Source Sans Pro"/>
            </a:endParaRPr>
          </a:p>
          <a:p>
            <a:pPr indent="-343080" lvl="0" marL="343080" marR="0" rtl="0" algn="l">
              <a:lnSpc>
                <a:spcPct val="70000"/>
              </a:lnSpc>
              <a:spcBef>
                <a:spcPts val="519"/>
              </a:spcBef>
              <a:spcAft>
                <a:spcPts val="0"/>
              </a:spcAft>
              <a:buNone/>
            </a:pPr>
            <a:r>
              <a:rPr b="0" lang="fr-FR" sz="2200" strike="noStrike">
                <a:solidFill>
                  <a:srgbClr val="000000"/>
                </a:solidFill>
                <a:latin typeface="Century Gothic"/>
                <a:ea typeface="Century Gothic"/>
                <a:cs typeface="Century Gothic"/>
                <a:sym typeface="Century Gothic"/>
              </a:rPr>
              <a:t>Aussi, </a:t>
            </a:r>
            <a:r>
              <a:rPr b="1" lang="fr-FR" sz="2200" strike="noStrike">
                <a:solidFill>
                  <a:srgbClr val="000000"/>
                </a:solidFill>
                <a:latin typeface="Century Gothic"/>
                <a:ea typeface="Century Gothic"/>
                <a:cs typeface="Century Gothic"/>
                <a:sym typeface="Century Gothic"/>
              </a:rPr>
              <a:t>plus on boit, moins on est capable d'évaluer la situation</a:t>
            </a:r>
            <a:r>
              <a:rPr b="0" lang="fr-FR" sz="2200" strike="noStrike">
                <a:solidFill>
                  <a:srgbClr val="000000"/>
                </a:solidFill>
                <a:latin typeface="Century Gothic"/>
                <a:ea typeface="Century Gothic"/>
                <a:cs typeface="Century Gothic"/>
                <a:sym typeface="Century Gothic"/>
              </a:rPr>
              <a:t> dans laquelle on se trouve, le risque de prendre un acte banal pour une provocation est alors multiplié et comme l'alcool pousse à se surestimer, certains n'hésiteront pas à riposter pour intimider l'autre. (violence verbale, physique, sexuelle</a:t>
            </a:r>
            <a:r>
              <a:rPr b="0" lang="fr-FR" sz="1700" strike="noStrike">
                <a:solidFill>
                  <a:srgbClr val="000000"/>
                </a:solidFill>
                <a:latin typeface="Century Gothic"/>
                <a:ea typeface="Century Gothic"/>
                <a:cs typeface="Century Gothic"/>
                <a:sym typeface="Century Gothic"/>
              </a:rPr>
              <a:t>)</a:t>
            </a:r>
            <a:endParaRPr b="1" sz="1700" strike="noStrike">
              <a:solidFill>
                <a:srgbClr val="009EDA"/>
              </a:solidFill>
              <a:latin typeface="Source Sans Pro"/>
              <a:ea typeface="Source Sans Pro"/>
              <a:cs typeface="Source Sans Pro"/>
              <a:sym typeface="Source Sans Pro"/>
            </a:endParaRPr>
          </a:p>
          <a:p>
            <a:pPr indent="0" lvl="0" marL="0" marR="0" rtl="0" algn="l">
              <a:lnSpc>
                <a:spcPct val="70000"/>
              </a:lnSpc>
              <a:spcBef>
                <a:spcPts val="519"/>
              </a:spcBef>
              <a:spcAft>
                <a:spcPts val="0"/>
              </a:spcAft>
              <a:buNone/>
            </a:pPr>
            <a:r>
              <a:t/>
            </a:r>
            <a:endParaRPr b="1" sz="17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73"/>
          <p:cNvSpPr txBox="1"/>
          <p:nvPr/>
        </p:nvSpPr>
        <p:spPr>
          <a:xfrm>
            <a:off x="216360" y="674280"/>
            <a:ext cx="9710640" cy="3927600"/>
          </a:xfrm>
          <a:prstGeom prst="rect">
            <a:avLst/>
          </a:prstGeom>
          <a:noFill/>
          <a:ln>
            <a:noFill/>
          </a:ln>
        </p:spPr>
        <p:txBody>
          <a:bodyPr anchorCtr="0" anchor="ctr" bIns="36000" lIns="36000" spcFirstLastPara="1" rIns="36000" wrap="square" tIns="36000">
            <a:noAutofit/>
          </a:bodyPr>
          <a:lstStyle/>
          <a:p>
            <a:pPr indent="0" lvl="0" marL="0" marR="0" rtl="0" algn="l">
              <a:spcBef>
                <a:spcPts val="0"/>
              </a:spcBef>
              <a:spcAft>
                <a:spcPts val="0"/>
              </a:spcAft>
              <a:buNone/>
            </a:pPr>
            <a:r>
              <a:rPr b="1" lang="fr-FR" sz="2800" u="sng" strike="noStrike">
                <a:solidFill>
                  <a:srgbClr val="000000"/>
                </a:solidFill>
                <a:latin typeface="Century Gothic"/>
                <a:ea typeface="Century Gothic"/>
                <a:cs typeface="Century Gothic"/>
                <a:sym typeface="Century Gothic"/>
              </a:rPr>
              <a:t>Alcool et sexualité</a:t>
            </a:r>
            <a:endParaRPr b="0" sz="2800" strike="noStrike">
              <a:latin typeface="Source Sans Pro"/>
              <a:ea typeface="Source Sans Pro"/>
              <a:cs typeface="Source Sans Pro"/>
              <a:sym typeface="Source Sans Pro"/>
            </a:endParaRPr>
          </a:p>
          <a:p>
            <a:pPr indent="0" lvl="0" marL="0" marR="0" rtl="0" algn="l">
              <a:spcBef>
                <a:spcPts val="0"/>
              </a:spcBef>
              <a:spcAft>
                <a:spcPts val="0"/>
              </a:spcAft>
              <a:buNone/>
            </a:pPr>
            <a:r>
              <a:t/>
            </a:r>
            <a:endParaRPr b="0" sz="2800" strike="noStrike">
              <a:latin typeface="Source Sans Pro"/>
              <a:ea typeface="Source Sans Pro"/>
              <a:cs typeface="Source Sans Pro"/>
              <a:sym typeface="Source Sans Pro"/>
            </a:endParaRPr>
          </a:p>
          <a:p>
            <a:pPr indent="0" lvl="0" marL="0" marR="0" rtl="0" algn="l">
              <a:spcBef>
                <a:spcPts val="0"/>
              </a:spcBef>
              <a:spcAft>
                <a:spcPts val="0"/>
              </a:spcAft>
              <a:buNone/>
            </a:pPr>
            <a:r>
              <a:rPr b="0" lang="fr-FR" sz="2400" strike="noStrike">
                <a:solidFill>
                  <a:srgbClr val="000000"/>
                </a:solidFill>
                <a:latin typeface="Century Gothic"/>
                <a:ea typeface="Century Gothic"/>
                <a:cs typeface="Century Gothic"/>
                <a:sym typeface="Century Gothic"/>
              </a:rPr>
              <a:t>Mauvais cocktail ! </a:t>
            </a:r>
            <a:endParaRPr b="0" sz="2400" strike="noStrike">
              <a:latin typeface="Source Sans Pro"/>
              <a:ea typeface="Source Sans Pro"/>
              <a:cs typeface="Source Sans Pro"/>
              <a:sym typeface="Source Sans Pro"/>
            </a:endParaRPr>
          </a:p>
          <a:p>
            <a:pPr indent="0" lvl="0" marL="0" marR="0" rtl="0" algn="l">
              <a:spcBef>
                <a:spcPts val="0"/>
              </a:spcBef>
              <a:spcAft>
                <a:spcPts val="0"/>
              </a:spcAft>
              <a:buNone/>
            </a:pPr>
            <a:r>
              <a:t/>
            </a:r>
            <a:endParaRPr b="0" sz="2400" strike="noStrike">
              <a:latin typeface="Source Sans Pro"/>
              <a:ea typeface="Source Sans Pro"/>
              <a:cs typeface="Source Sans Pro"/>
              <a:sym typeface="Source Sans Pro"/>
            </a:endParaRPr>
          </a:p>
          <a:p>
            <a:pPr indent="0" lvl="0" marL="0" marR="0" rtl="0" algn="l">
              <a:spcBef>
                <a:spcPts val="0"/>
              </a:spcBef>
              <a:spcAft>
                <a:spcPts val="0"/>
              </a:spcAft>
              <a:buNone/>
            </a:pPr>
            <a:r>
              <a:rPr b="0" lang="fr-FR" sz="2400" strike="noStrike">
                <a:solidFill>
                  <a:srgbClr val="000000"/>
                </a:solidFill>
                <a:latin typeface="Century Gothic"/>
                <a:ea typeface="Century Gothic"/>
                <a:cs typeface="Century Gothic"/>
                <a:sym typeface="Century Gothic"/>
              </a:rPr>
              <a:t>Bien que l’alcool désinhibe et puisse aider à s’affranchir, il peut également </a:t>
            </a:r>
            <a:r>
              <a:rPr b="1" lang="fr-FR" sz="2400" strike="noStrike">
                <a:solidFill>
                  <a:srgbClr val="000000"/>
                </a:solidFill>
                <a:latin typeface="Century Gothic"/>
                <a:ea typeface="Century Gothic"/>
                <a:cs typeface="Century Gothic"/>
                <a:sym typeface="Century Gothic"/>
              </a:rPr>
              <a:t>perturber l’érection et l’éjaculation chez l’homme </a:t>
            </a:r>
            <a:r>
              <a:rPr b="0" lang="fr-FR" sz="2400" strike="noStrike">
                <a:solidFill>
                  <a:srgbClr val="000000"/>
                </a:solidFill>
                <a:latin typeface="Century Gothic"/>
                <a:ea typeface="Century Gothic"/>
                <a:cs typeface="Century Gothic"/>
                <a:sym typeface="Century Gothic"/>
              </a:rPr>
              <a:t>et </a:t>
            </a:r>
            <a:r>
              <a:rPr b="1" lang="fr-FR" sz="2400" strike="noStrike">
                <a:solidFill>
                  <a:srgbClr val="000000"/>
                </a:solidFill>
                <a:latin typeface="Century Gothic"/>
                <a:ea typeface="Century Gothic"/>
                <a:cs typeface="Century Gothic"/>
                <a:sym typeface="Century Gothic"/>
              </a:rPr>
              <a:t>diminuer le plaisir chez la femme</a:t>
            </a:r>
            <a:r>
              <a:rPr b="0" lang="fr-FR" sz="2400" strike="noStrike">
                <a:solidFill>
                  <a:srgbClr val="000000"/>
                </a:solidFill>
                <a:latin typeface="Century Gothic"/>
                <a:ea typeface="Century Gothic"/>
                <a:cs typeface="Century Gothic"/>
                <a:sym typeface="Century Gothic"/>
              </a:rPr>
              <a:t>. </a:t>
            </a:r>
            <a:endParaRPr b="0" sz="2400" strike="noStrike">
              <a:latin typeface="Source Sans Pro"/>
              <a:ea typeface="Source Sans Pro"/>
              <a:cs typeface="Source Sans Pro"/>
              <a:sym typeface="Source Sans Pro"/>
            </a:endParaRPr>
          </a:p>
          <a:p>
            <a:pPr indent="0" lvl="0" marL="0" marR="0" rtl="0" algn="l">
              <a:spcBef>
                <a:spcPts val="0"/>
              </a:spcBef>
              <a:spcAft>
                <a:spcPts val="0"/>
              </a:spcAft>
              <a:buNone/>
            </a:pPr>
            <a:r>
              <a:rPr b="0" lang="fr-FR" sz="2400" strike="noStrike">
                <a:solidFill>
                  <a:srgbClr val="000000"/>
                </a:solidFill>
                <a:latin typeface="Century Gothic"/>
                <a:ea typeface="Century Gothic"/>
                <a:cs typeface="Century Gothic"/>
                <a:sym typeface="Century Gothic"/>
              </a:rPr>
              <a:t>Les choix sont donc faits sous l’emprise de l’alcool, et les risques d’avoir une </a:t>
            </a:r>
            <a:r>
              <a:rPr b="1" lang="fr-FR" sz="2400" strike="noStrike">
                <a:solidFill>
                  <a:srgbClr val="000000"/>
                </a:solidFill>
                <a:latin typeface="Century Gothic"/>
                <a:ea typeface="Century Gothic"/>
                <a:cs typeface="Century Gothic"/>
                <a:sym typeface="Century Gothic"/>
              </a:rPr>
              <a:t>relation sexuelle non souhaitée ou non protégée</a:t>
            </a:r>
            <a:r>
              <a:rPr b="0" lang="fr-FR" sz="2400" strike="noStrike">
                <a:solidFill>
                  <a:srgbClr val="000000"/>
                </a:solidFill>
                <a:latin typeface="Century Gothic"/>
                <a:ea typeface="Century Gothic"/>
                <a:cs typeface="Century Gothic"/>
                <a:sym typeface="Century Gothic"/>
              </a:rPr>
              <a:t> sont accrus (risque IST, risque de rapport violent, agression sexuelle).</a:t>
            </a:r>
            <a:endParaRPr b="0" sz="2400" strike="noStrike">
              <a:latin typeface="Source Sans Pro"/>
              <a:ea typeface="Source Sans Pro"/>
              <a:cs typeface="Source Sans Pro"/>
              <a:sym typeface="Source Sans Pr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74"/>
          <p:cNvSpPr txBox="1"/>
          <p:nvPr/>
        </p:nvSpPr>
        <p:spPr>
          <a:xfrm>
            <a:off x="108360" y="1482120"/>
            <a:ext cx="9927000" cy="2311920"/>
          </a:xfrm>
          <a:prstGeom prst="rect">
            <a:avLst/>
          </a:prstGeom>
          <a:noFill/>
          <a:ln>
            <a:noFill/>
          </a:ln>
        </p:spPr>
        <p:txBody>
          <a:bodyPr anchorCtr="0" anchor="ctr" bIns="36000" lIns="36000" spcFirstLastPara="1" rIns="36000" wrap="square" tIns="36000">
            <a:noAutofit/>
          </a:bodyPr>
          <a:lstStyle/>
          <a:p>
            <a:pPr indent="0" lvl="0" marL="0" marR="0" rtl="0" algn="l">
              <a:spcBef>
                <a:spcPts val="0"/>
              </a:spcBef>
              <a:spcAft>
                <a:spcPts val="0"/>
              </a:spcAft>
              <a:buNone/>
            </a:pPr>
            <a:r>
              <a:rPr b="0" lang="fr-FR" sz="2400" strike="noStrike">
                <a:solidFill>
                  <a:srgbClr val="000000"/>
                </a:solidFill>
                <a:latin typeface="Century Gothic"/>
                <a:ea typeface="Century Gothic"/>
                <a:cs typeface="Century Gothic"/>
                <a:sym typeface="Century Gothic"/>
              </a:rPr>
              <a:t>L’</a:t>
            </a:r>
            <a:r>
              <a:rPr b="1" lang="fr-FR" sz="2400" strike="noStrike">
                <a:solidFill>
                  <a:srgbClr val="000000"/>
                </a:solidFill>
                <a:latin typeface="Century Gothic"/>
                <a:ea typeface="Century Gothic"/>
                <a:cs typeface="Century Gothic"/>
                <a:sym typeface="Century Gothic"/>
              </a:rPr>
              <a:t>alcool</a:t>
            </a:r>
            <a:r>
              <a:rPr b="0" lang="fr-FR" sz="2400" strike="noStrike">
                <a:solidFill>
                  <a:srgbClr val="000000"/>
                </a:solidFill>
                <a:latin typeface="Century Gothic"/>
                <a:ea typeface="Century Gothic"/>
                <a:cs typeface="Century Gothic"/>
                <a:sym typeface="Century Gothic"/>
              </a:rPr>
              <a:t> a une incidence indéniable sur le fonctionnement d’une personne, mais aussi sur l’image que renvoie cette dernière auprès des autres, notamment du point de vue affectif et sexuel. </a:t>
            </a:r>
            <a:endParaRPr b="0" sz="2400" strike="noStrike">
              <a:latin typeface="Source Sans Pro"/>
              <a:ea typeface="Source Sans Pro"/>
              <a:cs typeface="Source Sans Pro"/>
              <a:sym typeface="Source Sans Pro"/>
            </a:endParaRPr>
          </a:p>
          <a:p>
            <a:pPr indent="0" lvl="0" marL="0" marR="0" rtl="0" algn="l">
              <a:spcBef>
                <a:spcPts val="0"/>
              </a:spcBef>
              <a:spcAft>
                <a:spcPts val="0"/>
              </a:spcAft>
              <a:buNone/>
            </a:pPr>
            <a:r>
              <a:t/>
            </a:r>
            <a:endParaRPr b="0" sz="2400" strike="noStrike">
              <a:latin typeface="Source Sans Pro"/>
              <a:ea typeface="Source Sans Pro"/>
              <a:cs typeface="Source Sans Pro"/>
              <a:sym typeface="Source Sans Pro"/>
            </a:endParaRPr>
          </a:p>
          <a:p>
            <a:pPr indent="0" lvl="0" marL="0" marR="0" rtl="0" algn="l">
              <a:spcBef>
                <a:spcPts val="0"/>
              </a:spcBef>
              <a:spcAft>
                <a:spcPts val="0"/>
              </a:spcAft>
              <a:buNone/>
            </a:pPr>
            <a:r>
              <a:rPr b="0" lang="fr-FR" sz="2400" strike="noStrike">
                <a:solidFill>
                  <a:srgbClr val="000000"/>
                </a:solidFill>
                <a:latin typeface="Century Gothic"/>
                <a:ea typeface="Century Gothic"/>
                <a:cs typeface="Century Gothic"/>
                <a:sym typeface="Century Gothic"/>
              </a:rPr>
              <a:t>Ainsi, à court terme comme à moyen et long terme, il peut avoir des </a:t>
            </a:r>
            <a:r>
              <a:rPr b="1" lang="fr-FR" sz="2400" strike="noStrike">
                <a:solidFill>
                  <a:srgbClr val="000000"/>
                </a:solidFill>
                <a:latin typeface="Century Gothic"/>
                <a:ea typeface="Century Gothic"/>
                <a:cs typeface="Century Gothic"/>
                <a:sym typeface="Century Gothic"/>
              </a:rPr>
              <a:t>répercussions néfastes sur la relation aux autres et la sexualité</a:t>
            </a:r>
            <a:r>
              <a:rPr b="0" lang="fr-FR" sz="2400" strike="noStrike">
                <a:solidFill>
                  <a:srgbClr val="000000"/>
                </a:solidFill>
                <a:latin typeface="Century Gothic"/>
                <a:ea typeface="Century Gothic"/>
                <a:cs typeface="Century Gothic"/>
                <a:sym typeface="Century Gothic"/>
              </a:rPr>
              <a:t>.</a:t>
            </a:r>
            <a:endParaRPr b="0" sz="2400" strike="noStrike">
              <a:latin typeface="Source Sans Pro"/>
              <a:ea typeface="Source Sans Pro"/>
              <a:cs typeface="Source Sans Pro"/>
              <a:sym typeface="Source Sans Pr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descr="B9722999519Z.1_20200320223840_000+G00FOV5QV.1-0.jpg" id="352" name="Google Shape;352;p75"/>
          <p:cNvPicPr preferRelativeResize="0"/>
          <p:nvPr/>
        </p:nvPicPr>
        <p:blipFill rotWithShape="1">
          <a:blip r:embed="rId3">
            <a:alphaModFix/>
          </a:blip>
          <a:srcRect b="0" l="0" r="0" t="0"/>
          <a:stretch/>
        </p:blipFill>
        <p:spPr>
          <a:xfrm>
            <a:off x="900000" y="514440"/>
            <a:ext cx="8037720" cy="452556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76"/>
          <p:cNvSpPr txBox="1"/>
          <p:nvPr/>
        </p:nvSpPr>
        <p:spPr>
          <a:xfrm>
            <a:off x="540000" y="270000"/>
            <a:ext cx="9000000" cy="45903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fr-FR" sz="4400" strike="noStrike">
                <a:solidFill>
                  <a:srgbClr val="000000"/>
                </a:solidFill>
                <a:latin typeface="Century Gothic"/>
                <a:ea typeface="Century Gothic"/>
                <a:cs typeface="Century Gothic"/>
                <a:sym typeface="Century Gothic"/>
              </a:rPr>
              <a:t>       Les risques à long terme</a:t>
            </a:r>
            <a:endParaRPr b="1" sz="44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77"/>
          <p:cNvSpPr txBox="1"/>
          <p:nvPr/>
        </p:nvSpPr>
        <p:spPr>
          <a:xfrm>
            <a:off x="540000" y="270000"/>
            <a:ext cx="9000000" cy="45903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fr-FR" sz="2000" strike="noStrike">
                <a:solidFill>
                  <a:srgbClr val="000000"/>
                </a:solidFill>
                <a:latin typeface="Calibri"/>
                <a:ea typeface="Calibri"/>
                <a:cs typeface="Calibri"/>
                <a:sym typeface="Calibri"/>
              </a:rPr>
              <a:t>Même consommé en faible quantité, l’alcool a une influence sur le développement de nombreuses maladies. </a:t>
            </a:r>
            <a:br>
              <a:rPr lang="fr-FR" sz="1800"/>
            </a:br>
            <a:r>
              <a:rPr b="0" i="1" lang="fr-FR" sz="2000" strike="noStrike">
                <a:solidFill>
                  <a:srgbClr val="000000"/>
                </a:solidFill>
                <a:latin typeface="Calibri"/>
                <a:ea typeface="Calibri"/>
                <a:cs typeface="Calibri"/>
                <a:sym typeface="Calibri"/>
              </a:rPr>
              <a:t> </a:t>
            </a:r>
            <a:br>
              <a:rPr lang="fr-FR" sz="1800"/>
            </a:br>
            <a:r>
              <a:rPr b="0" lang="fr-FR" sz="2000" u="sng" strike="noStrike">
                <a:solidFill>
                  <a:srgbClr val="000000"/>
                </a:solidFill>
                <a:latin typeface="Calibri"/>
                <a:ea typeface="Calibri"/>
                <a:cs typeface="Calibri"/>
                <a:sym typeface="Calibri"/>
              </a:rPr>
              <a:t>Alcool et risque de cancers :</a:t>
            </a:r>
            <a:r>
              <a:rPr b="0" lang="fr-FR" sz="2000" strike="noStrike">
                <a:solidFill>
                  <a:srgbClr val="000000"/>
                </a:solidFill>
                <a:latin typeface="Calibri"/>
                <a:ea typeface="Calibri"/>
                <a:cs typeface="Calibri"/>
                <a:sym typeface="Calibri"/>
              </a:rPr>
              <a:t>   </a:t>
            </a:r>
            <a:br>
              <a:rPr lang="fr-FR" sz="1800"/>
            </a:br>
            <a:r>
              <a:rPr b="0" lang="fr-FR" sz="2000" strike="noStrike">
                <a:solidFill>
                  <a:srgbClr val="000000"/>
                </a:solidFill>
                <a:latin typeface="Calibri"/>
                <a:ea typeface="Calibri"/>
                <a:cs typeface="Calibri"/>
                <a:sym typeface="Calibri"/>
              </a:rPr>
              <a:t> </a:t>
            </a:r>
            <a:br>
              <a:rPr lang="fr-FR" sz="1800"/>
            </a:br>
            <a:r>
              <a:rPr b="0" lang="fr-FR" sz="2000" strike="noStrike">
                <a:solidFill>
                  <a:srgbClr val="000000"/>
                </a:solidFill>
                <a:latin typeface="Calibri"/>
                <a:ea typeface="Calibri"/>
                <a:cs typeface="Calibri"/>
                <a:sym typeface="Calibri"/>
              </a:rPr>
              <a:t>La consommation de boissons alcoolisées augmente le risque de certains cancers et </a:t>
            </a:r>
            <a:r>
              <a:rPr b="1" lang="fr-FR" sz="2000" strike="noStrike">
                <a:solidFill>
                  <a:srgbClr val="000000"/>
                </a:solidFill>
                <a:latin typeface="Calibri"/>
                <a:ea typeface="Calibri"/>
                <a:cs typeface="Calibri"/>
                <a:sym typeface="Calibri"/>
              </a:rPr>
              <a:t>ce à partir d’un verre d’alcool par jour. </a:t>
            </a:r>
            <a:br>
              <a:rPr lang="fr-FR" sz="1800"/>
            </a:br>
            <a:r>
              <a:rPr b="0" lang="fr-FR" sz="2000" strike="noStrike">
                <a:solidFill>
                  <a:srgbClr val="000000"/>
                </a:solidFill>
                <a:latin typeface="Calibri"/>
                <a:ea typeface="Calibri"/>
                <a:cs typeface="Calibri"/>
                <a:sym typeface="Calibri"/>
              </a:rPr>
              <a:t>Ce risque est le même quelque soit la boisson alcoolisée consommée : vin, bière, apéritifs ou alcool fort. </a:t>
            </a:r>
            <a:br>
              <a:rPr lang="fr-FR" sz="1800"/>
            </a:br>
            <a:r>
              <a:rPr b="0" lang="fr-FR" sz="2000" strike="noStrike">
                <a:solidFill>
                  <a:srgbClr val="000000"/>
                </a:solidFill>
                <a:latin typeface="Calibri"/>
                <a:ea typeface="Calibri"/>
                <a:cs typeface="Calibri"/>
                <a:sym typeface="Calibri"/>
              </a:rPr>
              <a:t>C’est la molécule d’alcool (éthanol) qui est cancérigène. </a:t>
            </a:r>
            <a:endParaRPr b="1" sz="20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78"/>
          <p:cNvSpPr txBox="1"/>
          <p:nvPr/>
        </p:nvSpPr>
        <p:spPr>
          <a:xfrm>
            <a:off x="176040" y="1382400"/>
            <a:ext cx="9791280" cy="2511360"/>
          </a:xfrm>
          <a:prstGeom prst="rect">
            <a:avLst/>
          </a:prstGeom>
          <a:noFill/>
          <a:ln>
            <a:noFill/>
          </a:ln>
        </p:spPr>
        <p:txBody>
          <a:bodyPr anchorCtr="0" anchor="ctr" bIns="36000" lIns="36000" spcFirstLastPara="1" rIns="36000" wrap="square" tIns="36000">
            <a:noAutofit/>
          </a:bodyPr>
          <a:lstStyle/>
          <a:p>
            <a:pPr indent="0" lvl="0" marL="0" marR="0" rtl="0" algn="l">
              <a:spcBef>
                <a:spcPts val="0"/>
              </a:spcBef>
              <a:spcAft>
                <a:spcPts val="0"/>
              </a:spcAft>
              <a:buNone/>
            </a:pPr>
            <a:r>
              <a:rPr b="0" lang="fr-FR" sz="2400" strike="noStrike">
                <a:solidFill>
                  <a:srgbClr val="000000"/>
                </a:solidFill>
                <a:latin typeface="Calibri"/>
                <a:ea typeface="Calibri"/>
                <a:cs typeface="Calibri"/>
                <a:sym typeface="Calibri"/>
              </a:rPr>
              <a:t>Sept cancers ont un lien avéré avec une consommation d’alcool dès 1 verre par jour :</a:t>
            </a:r>
            <a:endParaRPr b="0" sz="2400" strike="noStrike">
              <a:latin typeface="Source Sans Pro"/>
              <a:ea typeface="Source Sans Pro"/>
              <a:cs typeface="Source Sans Pro"/>
              <a:sym typeface="Source Sans Pro"/>
            </a:endParaRPr>
          </a:p>
          <a:p>
            <a:pPr indent="0" lvl="0" marL="0" marR="0" rtl="0" algn="l">
              <a:spcBef>
                <a:spcPts val="0"/>
              </a:spcBef>
              <a:spcAft>
                <a:spcPts val="0"/>
              </a:spcAft>
              <a:buNone/>
            </a:pPr>
            <a:br>
              <a:rPr lang="fr-FR" sz="1800"/>
            </a:br>
            <a:r>
              <a:rPr b="0" lang="fr-FR" sz="2400" strike="noStrike">
                <a:solidFill>
                  <a:srgbClr val="000000"/>
                </a:solidFill>
                <a:latin typeface="Calibri"/>
                <a:ea typeface="Calibri"/>
                <a:cs typeface="Calibri"/>
                <a:sym typeface="Calibri"/>
              </a:rPr>
              <a:t>- de la bouche et de la gorge </a:t>
            </a:r>
            <a:br>
              <a:rPr lang="fr-FR" sz="1800"/>
            </a:br>
            <a:r>
              <a:rPr b="0" lang="fr-FR" sz="2400" strike="noStrike">
                <a:solidFill>
                  <a:srgbClr val="000000"/>
                </a:solidFill>
                <a:latin typeface="Calibri"/>
                <a:ea typeface="Calibri"/>
                <a:cs typeface="Calibri"/>
                <a:sym typeface="Calibri"/>
              </a:rPr>
              <a:t>- de l’œsophage </a:t>
            </a:r>
            <a:br>
              <a:rPr lang="fr-FR" sz="1800"/>
            </a:br>
            <a:r>
              <a:rPr b="0" lang="fr-FR" sz="2400" strike="noStrike">
                <a:solidFill>
                  <a:srgbClr val="000000"/>
                </a:solidFill>
                <a:latin typeface="Calibri"/>
                <a:ea typeface="Calibri"/>
                <a:cs typeface="Calibri"/>
                <a:sym typeface="Calibri"/>
              </a:rPr>
              <a:t>- du foie </a:t>
            </a:r>
            <a:br>
              <a:rPr lang="fr-FR" sz="1800"/>
            </a:br>
            <a:r>
              <a:rPr b="0" lang="fr-FR" sz="2400" strike="noStrike">
                <a:solidFill>
                  <a:srgbClr val="000000"/>
                </a:solidFill>
                <a:latin typeface="Calibri"/>
                <a:ea typeface="Calibri"/>
                <a:cs typeface="Calibri"/>
                <a:sym typeface="Calibri"/>
              </a:rPr>
              <a:t>-du colon et du rectum </a:t>
            </a:r>
            <a:br>
              <a:rPr lang="fr-FR" sz="1800"/>
            </a:br>
            <a:r>
              <a:rPr b="0" lang="fr-FR" sz="2400" strike="noStrike">
                <a:solidFill>
                  <a:srgbClr val="000000"/>
                </a:solidFill>
                <a:latin typeface="Calibri"/>
                <a:ea typeface="Calibri"/>
                <a:cs typeface="Calibri"/>
                <a:sym typeface="Calibri"/>
              </a:rPr>
              <a:t>- du sein</a:t>
            </a:r>
            <a:endParaRPr b="0" sz="2400" strike="noStrike">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43"/>
          <p:cNvSpPr txBox="1"/>
          <p:nvPr/>
        </p:nvSpPr>
        <p:spPr>
          <a:xfrm>
            <a:off x="60120" y="540000"/>
            <a:ext cx="10019880" cy="4500000"/>
          </a:xfrm>
          <a:prstGeom prst="rect">
            <a:avLst/>
          </a:prstGeom>
          <a:noFill/>
          <a:ln>
            <a:noFill/>
          </a:ln>
        </p:spPr>
        <p:txBody>
          <a:bodyPr anchorCtr="0" anchor="ctr" bIns="36000" lIns="36000" spcFirstLastPara="1" rIns="36000" wrap="square" tIns="36000">
            <a:noAutofit/>
          </a:bodyPr>
          <a:lstStyle/>
          <a:p>
            <a:pPr indent="0" lvl="0" marL="0" marR="0" rtl="0" algn="just">
              <a:spcBef>
                <a:spcPts val="0"/>
              </a:spcBef>
              <a:spcAft>
                <a:spcPts val="0"/>
              </a:spcAft>
              <a:buNone/>
            </a:pPr>
            <a:r>
              <a:rPr b="0" lang="fr-FR" sz="2200" strike="noStrike">
                <a:latin typeface="Source Sans Pro"/>
                <a:ea typeface="Source Sans Pro"/>
                <a:cs typeface="Source Sans Pro"/>
                <a:sym typeface="Source Sans Pro"/>
              </a:rPr>
              <a:t>L’addiction se caractérise par l’impossibilité répétée de contrôler un comportement et la poursuite de ce comportement en dépit de la connaissance de ses conséquences négatives. </a:t>
            </a:r>
            <a:endParaRPr b="0" sz="2200" strike="noStrike">
              <a:latin typeface="Source Sans Pro"/>
              <a:ea typeface="Source Sans Pro"/>
              <a:cs typeface="Source Sans Pro"/>
              <a:sym typeface="Source Sans Pro"/>
            </a:endParaRPr>
          </a:p>
          <a:p>
            <a:pPr indent="0" lvl="0" marL="0" marR="0" rtl="0" algn="just">
              <a:spcBef>
                <a:spcPts val="0"/>
              </a:spcBef>
              <a:spcAft>
                <a:spcPts val="0"/>
              </a:spcAft>
              <a:buNone/>
            </a:pPr>
            <a:r>
              <a:t/>
            </a:r>
            <a:endParaRPr sz="2200">
              <a:latin typeface="Source Sans Pro"/>
              <a:ea typeface="Source Sans Pro"/>
              <a:cs typeface="Source Sans Pro"/>
              <a:sym typeface="Source Sans Pro"/>
            </a:endParaRPr>
          </a:p>
          <a:p>
            <a:pPr indent="0" lvl="0" marL="0" marR="0" rtl="0" algn="just">
              <a:spcBef>
                <a:spcPts val="0"/>
              </a:spcBef>
              <a:spcAft>
                <a:spcPts val="0"/>
              </a:spcAft>
              <a:buNone/>
            </a:pPr>
            <a:r>
              <a:rPr b="0" lang="fr-FR" sz="2200" strike="noStrike">
                <a:latin typeface="Source Sans Pro"/>
                <a:ea typeface="Source Sans Pro"/>
                <a:cs typeface="Source Sans Pro"/>
                <a:sym typeface="Source Sans Pro"/>
              </a:rPr>
              <a:t>La notion de conduite addictive comprend à la fois les addictions aux substances psychoactives (alcool, tabac, drogues illicites) mais également les addictions comportementales, sans substances psychoactives (jeu, par exemple).</a:t>
            </a:r>
            <a:endParaRPr b="0" sz="2200" strike="noStrike">
              <a:latin typeface="Source Sans Pro"/>
              <a:ea typeface="Source Sans Pro"/>
              <a:cs typeface="Source Sans Pro"/>
              <a:sym typeface="Source Sans Pro"/>
            </a:endParaRPr>
          </a:p>
          <a:p>
            <a:pPr indent="0" lvl="0" marL="0" marR="0" rtl="0" algn="just">
              <a:spcBef>
                <a:spcPts val="0"/>
              </a:spcBef>
              <a:spcAft>
                <a:spcPts val="0"/>
              </a:spcAft>
              <a:buNone/>
            </a:pPr>
            <a:r>
              <a:t/>
            </a:r>
            <a:endParaRPr b="0" sz="2200" strike="noStrike">
              <a:latin typeface="Source Sans Pro"/>
              <a:ea typeface="Source Sans Pro"/>
              <a:cs typeface="Source Sans Pro"/>
              <a:sym typeface="Source Sans Pro"/>
            </a:endParaRPr>
          </a:p>
          <a:p>
            <a:pPr indent="0" lvl="0" marL="0" marR="0" rtl="0" algn="just">
              <a:spcBef>
                <a:spcPts val="0"/>
              </a:spcBef>
              <a:spcAft>
                <a:spcPts val="0"/>
              </a:spcAft>
              <a:buNone/>
            </a:pPr>
            <a:r>
              <a:rPr b="0" lang="fr-FR" sz="2200" strike="noStrike">
                <a:latin typeface="Source Sans Pro"/>
                <a:ea typeface="Source Sans Pro"/>
                <a:cs typeface="Source Sans Pro"/>
                <a:sym typeface="Source Sans Pro"/>
              </a:rPr>
              <a:t>L’OMS définit l’addiction comme "un état de dépendance </a:t>
            </a:r>
            <a:endParaRPr b="0" sz="2200" strike="noStrike">
              <a:latin typeface="Source Sans Pro"/>
              <a:ea typeface="Source Sans Pro"/>
              <a:cs typeface="Source Sans Pro"/>
              <a:sym typeface="Source Sans Pro"/>
            </a:endParaRPr>
          </a:p>
          <a:p>
            <a:pPr indent="0" lvl="0" marL="0" marR="0" rtl="0" algn="just">
              <a:spcBef>
                <a:spcPts val="0"/>
              </a:spcBef>
              <a:spcAft>
                <a:spcPts val="0"/>
              </a:spcAft>
              <a:buNone/>
            </a:pPr>
            <a:r>
              <a:rPr b="0" lang="fr-FR" sz="2200" strike="noStrike">
                <a:latin typeface="Source Sans Pro"/>
                <a:ea typeface="Source Sans Pro"/>
                <a:cs typeface="Source Sans Pro"/>
                <a:sym typeface="Source Sans Pro"/>
              </a:rPr>
              <a:t>périodique ou chronique à des substances ou à des comportements"</a:t>
            </a:r>
            <a:endParaRPr b="0" sz="2200" strike="noStrike">
              <a:latin typeface="Source Sans Pro"/>
              <a:ea typeface="Source Sans Pro"/>
              <a:cs typeface="Source Sans Pro"/>
              <a:sym typeface="Source Sans Pr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79"/>
          <p:cNvSpPr txBox="1"/>
          <p:nvPr/>
        </p:nvSpPr>
        <p:spPr>
          <a:xfrm>
            <a:off x="443520" y="1620000"/>
            <a:ext cx="3876480" cy="326520"/>
          </a:xfrm>
          <a:prstGeom prst="rect">
            <a:avLst/>
          </a:prstGeom>
          <a:noFill/>
          <a:ln>
            <a:noFill/>
          </a:ln>
        </p:spPr>
        <p:txBody>
          <a:bodyPr anchorCtr="0" anchor="ctr" bIns="36000" lIns="36000" spcFirstLastPara="1" rIns="36000" wrap="square" tIns="36000">
            <a:noAutofit/>
          </a:bodyPr>
          <a:lstStyle/>
          <a:p>
            <a:pPr indent="0" lvl="0" marL="0" marR="0" rtl="0" algn="l">
              <a:spcBef>
                <a:spcPts val="0"/>
              </a:spcBef>
              <a:spcAft>
                <a:spcPts val="0"/>
              </a:spcAft>
              <a:buNone/>
            </a:pPr>
            <a:r>
              <a:t/>
            </a:r>
            <a:endParaRPr b="0" sz="2200" strike="noStrike">
              <a:latin typeface="Source Sans Pro"/>
              <a:ea typeface="Source Sans Pro"/>
              <a:cs typeface="Source Sans Pro"/>
              <a:sym typeface="Source Sans Pro"/>
            </a:endParaRPr>
          </a:p>
          <a:p>
            <a:pPr indent="0" lvl="0" marL="0" marR="0" rtl="0" algn="l">
              <a:spcBef>
                <a:spcPts val="0"/>
              </a:spcBef>
              <a:spcAft>
                <a:spcPts val="0"/>
              </a:spcAft>
              <a:buNone/>
            </a:pPr>
            <a:r>
              <a:t/>
            </a:r>
            <a:endParaRPr b="0" sz="2200" strike="noStrike">
              <a:latin typeface="Source Sans Pro"/>
              <a:ea typeface="Source Sans Pro"/>
              <a:cs typeface="Source Sans Pro"/>
              <a:sym typeface="Source Sans Pro"/>
            </a:endParaRPr>
          </a:p>
          <a:p>
            <a:pPr indent="0" lvl="0" marL="0" marR="0" rtl="0" algn="l">
              <a:spcBef>
                <a:spcPts val="0"/>
              </a:spcBef>
              <a:spcAft>
                <a:spcPts val="0"/>
              </a:spcAft>
              <a:buNone/>
            </a:pPr>
            <a:r>
              <a:t/>
            </a:r>
            <a:endParaRPr b="0" sz="2200" strike="noStrike">
              <a:latin typeface="Source Sans Pro"/>
              <a:ea typeface="Source Sans Pro"/>
              <a:cs typeface="Source Sans Pro"/>
              <a:sym typeface="Source Sans Pro"/>
            </a:endParaRPr>
          </a:p>
          <a:p>
            <a:pPr indent="0" lvl="0" marL="0" marR="0" rtl="0" algn="l">
              <a:spcBef>
                <a:spcPts val="0"/>
              </a:spcBef>
              <a:spcAft>
                <a:spcPts val="0"/>
              </a:spcAft>
              <a:buNone/>
            </a:pPr>
            <a:r>
              <a:t/>
            </a:r>
            <a:endParaRPr b="0" sz="2200" strike="noStrike">
              <a:latin typeface="Source Sans Pro"/>
              <a:ea typeface="Source Sans Pro"/>
              <a:cs typeface="Source Sans Pro"/>
              <a:sym typeface="Source Sans Pro"/>
            </a:endParaRPr>
          </a:p>
          <a:p>
            <a:pPr indent="0" lvl="0" marL="0" marR="0" rtl="0" algn="ctr">
              <a:spcBef>
                <a:spcPts val="0"/>
              </a:spcBef>
              <a:spcAft>
                <a:spcPts val="0"/>
              </a:spcAft>
              <a:buNone/>
            </a:pPr>
            <a:r>
              <a:t/>
            </a:r>
            <a:endParaRPr b="0" sz="2200" strike="noStrike">
              <a:latin typeface="Source Sans Pro"/>
              <a:ea typeface="Source Sans Pro"/>
              <a:cs typeface="Source Sans Pro"/>
              <a:sym typeface="Source Sans Pro"/>
            </a:endParaRPr>
          </a:p>
          <a:p>
            <a:pPr indent="0" lvl="0" marL="0" marR="0" rtl="0" algn="ctr">
              <a:spcBef>
                <a:spcPts val="0"/>
              </a:spcBef>
              <a:spcAft>
                <a:spcPts val="0"/>
              </a:spcAft>
              <a:buNone/>
            </a:pPr>
            <a:r>
              <a:t/>
            </a:r>
            <a:endParaRPr b="0" sz="2200" strike="noStrike">
              <a:latin typeface="Source Sans Pro"/>
              <a:ea typeface="Source Sans Pro"/>
              <a:cs typeface="Source Sans Pro"/>
              <a:sym typeface="Source Sans Pro"/>
            </a:endParaRPr>
          </a:p>
          <a:p>
            <a:pPr indent="0" lvl="0" marL="0" marR="0" rtl="0" algn="ctr">
              <a:spcBef>
                <a:spcPts val="0"/>
              </a:spcBef>
              <a:spcAft>
                <a:spcPts val="0"/>
              </a:spcAft>
              <a:buNone/>
            </a:pPr>
            <a:r>
              <a:t/>
            </a:r>
            <a:endParaRPr b="0" sz="2200" strike="noStrike">
              <a:latin typeface="Source Sans Pro"/>
              <a:ea typeface="Source Sans Pro"/>
              <a:cs typeface="Source Sans Pro"/>
              <a:sym typeface="Source Sans Pro"/>
            </a:endParaRPr>
          </a:p>
          <a:p>
            <a:pPr indent="0" lvl="0" marL="0" marR="0" rtl="0" algn="ctr">
              <a:spcBef>
                <a:spcPts val="0"/>
              </a:spcBef>
              <a:spcAft>
                <a:spcPts val="0"/>
              </a:spcAft>
              <a:buNone/>
            </a:pPr>
            <a:r>
              <a:t/>
            </a:r>
            <a:endParaRPr b="0" sz="2200" strike="noStrike">
              <a:latin typeface="Source Sans Pro"/>
              <a:ea typeface="Source Sans Pro"/>
              <a:cs typeface="Source Sans Pro"/>
              <a:sym typeface="Source Sans Pro"/>
            </a:endParaRPr>
          </a:p>
          <a:p>
            <a:pPr indent="0" lvl="0" marL="0" marR="0" rtl="0" algn="ctr">
              <a:spcBef>
                <a:spcPts val="0"/>
              </a:spcBef>
              <a:spcAft>
                <a:spcPts val="0"/>
              </a:spcAft>
              <a:buNone/>
            </a:pPr>
            <a:r>
              <a:t/>
            </a:r>
            <a:endParaRPr b="0" sz="2200" strike="noStrike">
              <a:latin typeface="Source Sans Pro"/>
              <a:ea typeface="Source Sans Pro"/>
              <a:cs typeface="Source Sans Pro"/>
              <a:sym typeface="Source Sans Pro"/>
            </a:endParaRPr>
          </a:p>
          <a:p>
            <a:pPr indent="0" lvl="0" marL="0" marR="0" rtl="0" algn="ctr">
              <a:spcBef>
                <a:spcPts val="0"/>
              </a:spcBef>
              <a:spcAft>
                <a:spcPts val="0"/>
              </a:spcAft>
              <a:buNone/>
            </a:pPr>
            <a:r>
              <a:t/>
            </a:r>
            <a:endParaRPr b="0" sz="2200" strike="noStrike">
              <a:latin typeface="Source Sans Pro"/>
              <a:ea typeface="Source Sans Pro"/>
              <a:cs typeface="Source Sans Pro"/>
              <a:sym typeface="Source Sans Pro"/>
            </a:endParaRPr>
          </a:p>
          <a:p>
            <a:pPr indent="-216000" lvl="0" marL="216000" marR="0" rtl="0" algn="ctr">
              <a:spcBef>
                <a:spcPts val="0"/>
              </a:spcBef>
              <a:spcAft>
                <a:spcPts val="0"/>
              </a:spcAft>
              <a:buClr>
                <a:srgbClr val="000000"/>
              </a:buClr>
              <a:buSzPts val="900"/>
              <a:buFont typeface="Noto Sans Symbols"/>
              <a:buChar char="∙"/>
            </a:pPr>
            <a:r>
              <a:rPr b="1" lang="fr-FR" sz="2000" u="sng" strike="noStrike">
                <a:solidFill>
                  <a:srgbClr val="000000"/>
                </a:solidFill>
                <a:latin typeface="Calibri"/>
                <a:ea typeface="Calibri"/>
                <a:cs typeface="Calibri"/>
                <a:sym typeface="Calibri"/>
              </a:rPr>
              <a:t>Alcool et maladies cardiovasculaires</a:t>
            </a:r>
            <a:endParaRPr b="0" sz="2000" strike="noStrike">
              <a:latin typeface="Source Sans Pro"/>
              <a:ea typeface="Source Sans Pro"/>
              <a:cs typeface="Source Sans Pro"/>
              <a:sym typeface="Source Sans Pro"/>
            </a:endParaRPr>
          </a:p>
          <a:p>
            <a:pPr indent="-158850" lvl="0" marL="216000" marR="0" rtl="0" algn="ctr">
              <a:spcBef>
                <a:spcPts val="0"/>
              </a:spcBef>
              <a:spcAft>
                <a:spcPts val="0"/>
              </a:spcAft>
              <a:buClr>
                <a:srgbClr val="000000"/>
              </a:buClr>
              <a:buSzPts val="900"/>
              <a:buFont typeface="Noto Sans Symbols"/>
              <a:buNone/>
            </a:pPr>
            <a:r>
              <a:t/>
            </a:r>
            <a:endParaRPr b="0" sz="2000" strike="noStrike">
              <a:latin typeface="Source Sans Pro"/>
              <a:ea typeface="Source Sans Pro"/>
              <a:cs typeface="Source Sans Pro"/>
              <a:sym typeface="Source Sans Pro"/>
            </a:endParaRPr>
          </a:p>
          <a:p>
            <a:pPr indent="-158850" lvl="0" marL="216000" marR="0" rtl="0" algn="ctr">
              <a:spcBef>
                <a:spcPts val="0"/>
              </a:spcBef>
              <a:spcAft>
                <a:spcPts val="0"/>
              </a:spcAft>
              <a:buClr>
                <a:srgbClr val="000000"/>
              </a:buClr>
              <a:buSzPts val="900"/>
              <a:buFont typeface="Noto Sans Symbols"/>
              <a:buNone/>
            </a:pPr>
            <a:r>
              <a:t/>
            </a:r>
            <a:endParaRPr b="0" sz="2000" strike="noStrike">
              <a:latin typeface="Source Sans Pro"/>
              <a:ea typeface="Source Sans Pro"/>
              <a:cs typeface="Source Sans Pro"/>
              <a:sym typeface="Source Sans Pro"/>
            </a:endParaRPr>
          </a:p>
          <a:p>
            <a:pPr indent="-216000" lvl="0" marL="216000" marR="0" rtl="0" algn="ctr">
              <a:spcBef>
                <a:spcPts val="0"/>
              </a:spcBef>
              <a:spcAft>
                <a:spcPts val="0"/>
              </a:spcAft>
              <a:buClr>
                <a:srgbClr val="000000"/>
              </a:buClr>
              <a:buSzPts val="1260"/>
              <a:buFont typeface="Noto Sans Symbols"/>
              <a:buChar char="∙"/>
            </a:pPr>
            <a:r>
              <a:rPr b="1" lang="fr-FR" sz="2800" u="sng" strike="noStrike">
                <a:solidFill>
                  <a:srgbClr val="000000"/>
                </a:solidFill>
                <a:latin typeface="Calibri"/>
                <a:ea typeface="Calibri"/>
                <a:cs typeface="Calibri"/>
                <a:sym typeface="Calibri"/>
              </a:rPr>
              <a:t>Alcool et cirrhose du foie</a:t>
            </a:r>
            <a:endParaRPr b="0" sz="2800" strike="noStrike">
              <a:latin typeface="Source Sans Pro"/>
              <a:ea typeface="Source Sans Pro"/>
              <a:cs typeface="Source Sans Pro"/>
              <a:sym typeface="Source Sans Pro"/>
            </a:endParaRPr>
          </a:p>
          <a:p>
            <a:pPr indent="-135989" lvl="0" marL="216000" marR="0" rtl="0" algn="ctr">
              <a:spcBef>
                <a:spcPts val="0"/>
              </a:spcBef>
              <a:spcAft>
                <a:spcPts val="0"/>
              </a:spcAft>
              <a:buClr>
                <a:srgbClr val="000000"/>
              </a:buClr>
              <a:buSzPts val="1260"/>
              <a:buFont typeface="Noto Sans Symbols"/>
              <a:buNone/>
            </a:pPr>
            <a:r>
              <a:t/>
            </a:r>
            <a:endParaRPr b="0" sz="2800" strike="noStrike">
              <a:latin typeface="Source Sans Pro"/>
              <a:ea typeface="Source Sans Pro"/>
              <a:cs typeface="Source Sans Pro"/>
              <a:sym typeface="Source Sans Pro"/>
            </a:endParaRPr>
          </a:p>
          <a:p>
            <a:pPr indent="-216000" lvl="0" marL="216000" marR="0" rtl="0" algn="ctr">
              <a:spcBef>
                <a:spcPts val="0"/>
              </a:spcBef>
              <a:spcAft>
                <a:spcPts val="0"/>
              </a:spcAft>
              <a:buClr>
                <a:srgbClr val="000000"/>
              </a:buClr>
              <a:buSzPts val="810"/>
              <a:buFont typeface="Noto Sans Symbols"/>
              <a:buChar char="∙"/>
            </a:pPr>
            <a:r>
              <a:rPr b="1" lang="fr-FR" sz="1800" u="sng" strike="noStrike">
                <a:solidFill>
                  <a:srgbClr val="000000"/>
                </a:solidFill>
                <a:latin typeface="Century Gothic"/>
                <a:ea typeface="Century Gothic"/>
                <a:cs typeface="Century Gothic"/>
                <a:sym typeface="Century Gothic"/>
              </a:rPr>
              <a:t>Alcool et le cerveau</a:t>
            </a:r>
            <a:endParaRPr b="0" sz="1800" strike="noStrike">
              <a:latin typeface="Source Sans Pro"/>
              <a:ea typeface="Source Sans Pro"/>
              <a:cs typeface="Source Sans Pro"/>
              <a:sym typeface="Source Sans Pro"/>
            </a:endParaRPr>
          </a:p>
          <a:p>
            <a:pPr indent="0" lvl="0" marL="0" marR="0" rtl="0" algn="l">
              <a:lnSpc>
                <a:spcPct val="80000"/>
              </a:lnSpc>
              <a:spcBef>
                <a:spcPts val="760"/>
              </a:spcBef>
              <a:spcAft>
                <a:spcPts val="0"/>
              </a:spcAft>
              <a:buNone/>
            </a:pPr>
            <a:r>
              <a:t/>
            </a:r>
            <a:endParaRPr b="0" sz="1800" strike="noStrike">
              <a:latin typeface="Source Sans Pro"/>
              <a:ea typeface="Source Sans Pro"/>
              <a:cs typeface="Source Sans Pro"/>
              <a:sym typeface="Source Sans Pro"/>
            </a:endParaRPr>
          </a:p>
          <a:p>
            <a:pPr indent="0" lvl="0" marL="0" marR="0" rtl="0" algn="l">
              <a:spcBef>
                <a:spcPts val="0"/>
              </a:spcBef>
              <a:spcAft>
                <a:spcPts val="0"/>
              </a:spcAft>
              <a:buNone/>
            </a:pPr>
            <a:r>
              <a:t/>
            </a:r>
            <a:endParaRPr b="0" sz="1800" strike="noStrike">
              <a:latin typeface="Source Sans Pro"/>
              <a:ea typeface="Source Sans Pro"/>
              <a:cs typeface="Source Sans Pro"/>
              <a:sym typeface="Source Sans Pro"/>
            </a:endParaRPr>
          </a:p>
          <a:p>
            <a:pPr indent="0" lvl="0" marL="0" marR="0" rtl="0" algn="l">
              <a:spcBef>
                <a:spcPts val="0"/>
              </a:spcBef>
              <a:spcAft>
                <a:spcPts val="0"/>
              </a:spcAft>
              <a:buNone/>
            </a:pPr>
            <a:r>
              <a:t/>
            </a:r>
            <a:endParaRPr b="0" sz="1800" strike="noStrike">
              <a:latin typeface="Source Sans Pro"/>
              <a:ea typeface="Source Sans Pro"/>
              <a:cs typeface="Source Sans Pro"/>
              <a:sym typeface="Source Sans Pro"/>
            </a:endParaRPr>
          </a:p>
          <a:p>
            <a:pPr indent="0" lvl="0" marL="0" marR="0" rtl="0" algn="l">
              <a:spcBef>
                <a:spcPts val="0"/>
              </a:spcBef>
              <a:spcAft>
                <a:spcPts val="0"/>
              </a:spcAft>
              <a:buNone/>
            </a:pPr>
            <a:r>
              <a:t/>
            </a:r>
            <a:endParaRPr b="0" sz="1800" strike="noStrike">
              <a:latin typeface="Source Sans Pro"/>
              <a:ea typeface="Source Sans Pro"/>
              <a:cs typeface="Source Sans Pro"/>
              <a:sym typeface="Source Sans Pro"/>
            </a:endParaRPr>
          </a:p>
          <a:p>
            <a:pPr indent="0" lvl="0" marL="0" marR="0" rtl="0" algn="l">
              <a:spcBef>
                <a:spcPts val="0"/>
              </a:spcBef>
              <a:spcAft>
                <a:spcPts val="0"/>
              </a:spcAft>
              <a:buNone/>
            </a:pPr>
            <a:r>
              <a:t/>
            </a:r>
            <a:endParaRPr b="0" sz="1800" strike="noStrike">
              <a:latin typeface="Source Sans Pro"/>
              <a:ea typeface="Source Sans Pro"/>
              <a:cs typeface="Source Sans Pro"/>
              <a:sym typeface="Source Sans Pro"/>
            </a:endParaRPr>
          </a:p>
          <a:p>
            <a:pPr indent="0" lvl="0" marL="0" marR="0" rtl="0" algn="l">
              <a:spcBef>
                <a:spcPts val="0"/>
              </a:spcBef>
              <a:spcAft>
                <a:spcPts val="0"/>
              </a:spcAft>
              <a:buNone/>
            </a:pPr>
            <a:r>
              <a:t/>
            </a:r>
            <a:endParaRPr b="0" sz="1800" strike="noStrike">
              <a:latin typeface="Source Sans Pro"/>
              <a:ea typeface="Source Sans Pro"/>
              <a:cs typeface="Source Sans Pro"/>
              <a:sym typeface="Source Sans Pro"/>
            </a:endParaRPr>
          </a:p>
          <a:p>
            <a:pPr indent="0" lvl="0" marL="0" marR="0" rtl="0" algn="l">
              <a:spcBef>
                <a:spcPts val="0"/>
              </a:spcBef>
              <a:spcAft>
                <a:spcPts val="0"/>
              </a:spcAft>
              <a:buNone/>
            </a:pPr>
            <a:r>
              <a:t/>
            </a:r>
            <a:endParaRPr b="0" sz="1800" strike="noStrike">
              <a:latin typeface="Source Sans Pro"/>
              <a:ea typeface="Source Sans Pro"/>
              <a:cs typeface="Source Sans Pro"/>
              <a:sym typeface="Source Sans Pro"/>
            </a:endParaRPr>
          </a:p>
          <a:p>
            <a:pPr indent="0" lvl="0" marL="0" marR="0" rtl="0" algn="l">
              <a:spcBef>
                <a:spcPts val="0"/>
              </a:spcBef>
              <a:spcAft>
                <a:spcPts val="0"/>
              </a:spcAft>
              <a:buNone/>
            </a:pPr>
            <a:r>
              <a:t/>
            </a:r>
            <a:endParaRPr b="0" sz="1800" strike="noStrike">
              <a:latin typeface="Source Sans Pro"/>
              <a:ea typeface="Source Sans Pro"/>
              <a:cs typeface="Source Sans Pro"/>
              <a:sym typeface="Source Sans Pro"/>
            </a:endParaRPr>
          </a:p>
          <a:p>
            <a:pPr indent="0" lvl="0" marL="0" marR="0" rtl="0" algn="l">
              <a:spcBef>
                <a:spcPts val="0"/>
              </a:spcBef>
              <a:spcAft>
                <a:spcPts val="0"/>
              </a:spcAft>
              <a:buNone/>
            </a:pPr>
            <a:r>
              <a:t/>
            </a:r>
            <a:endParaRPr b="0" sz="1800" strike="noStrike">
              <a:latin typeface="Source Sans Pro"/>
              <a:ea typeface="Source Sans Pro"/>
              <a:cs typeface="Source Sans Pro"/>
              <a:sym typeface="Source Sans Pr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80"/>
          <p:cNvSpPr txBox="1"/>
          <p:nvPr/>
        </p:nvSpPr>
        <p:spPr>
          <a:xfrm>
            <a:off x="64800" y="360000"/>
            <a:ext cx="10015200" cy="4925160"/>
          </a:xfrm>
          <a:prstGeom prst="rect">
            <a:avLst/>
          </a:prstGeom>
          <a:noFill/>
          <a:ln>
            <a:noFill/>
          </a:ln>
        </p:spPr>
        <p:txBody>
          <a:bodyPr anchorCtr="0" anchor="ctr" bIns="36000" lIns="36000" spcFirstLastPara="1" rIns="36000" wrap="square" tIns="36000">
            <a:noAutofit/>
          </a:bodyPr>
          <a:lstStyle/>
          <a:p>
            <a:pPr indent="0" lvl="0" marL="0" marR="0" rtl="0" algn="l">
              <a:spcBef>
                <a:spcPts val="0"/>
              </a:spcBef>
              <a:spcAft>
                <a:spcPts val="0"/>
              </a:spcAft>
              <a:buNone/>
            </a:pPr>
            <a:r>
              <a:rPr b="0" lang="fr-FR" sz="2400" strike="noStrike">
                <a:solidFill>
                  <a:srgbClr val="000000"/>
                </a:solidFill>
                <a:latin typeface="Century Gothic"/>
                <a:ea typeface="Century Gothic"/>
                <a:cs typeface="Century Gothic"/>
                <a:sym typeface="Century Gothic"/>
              </a:rPr>
              <a:t>Quand la dépendance s’installe, les conséquences néfastes sont nombreuses et touchent toutes les sphères de la vie du consommateur. </a:t>
            </a:r>
            <a:endParaRPr b="0" sz="2400" strike="noStrike">
              <a:latin typeface="Source Sans Pro"/>
              <a:ea typeface="Source Sans Pro"/>
              <a:cs typeface="Source Sans Pro"/>
              <a:sym typeface="Source Sans Pro"/>
            </a:endParaRPr>
          </a:p>
          <a:p>
            <a:pPr indent="0" lvl="0" marL="0" marR="0" rtl="0" algn="l">
              <a:spcBef>
                <a:spcPts val="0"/>
              </a:spcBef>
              <a:spcAft>
                <a:spcPts val="0"/>
              </a:spcAft>
              <a:buNone/>
            </a:pPr>
            <a:r>
              <a:t/>
            </a:r>
            <a:endParaRPr b="0" sz="2400" strike="noStrike">
              <a:latin typeface="Source Sans Pro"/>
              <a:ea typeface="Source Sans Pro"/>
              <a:cs typeface="Source Sans Pro"/>
              <a:sym typeface="Source Sans Pro"/>
            </a:endParaRPr>
          </a:p>
          <a:p>
            <a:pPr indent="0" lvl="0" marL="0" marR="0" rtl="0" algn="l">
              <a:spcBef>
                <a:spcPts val="0"/>
              </a:spcBef>
              <a:spcAft>
                <a:spcPts val="0"/>
              </a:spcAft>
              <a:buNone/>
            </a:pPr>
            <a:r>
              <a:rPr b="0" lang="fr-FR" sz="2400" strike="noStrike">
                <a:solidFill>
                  <a:srgbClr val="000000"/>
                </a:solidFill>
                <a:latin typeface="Century Gothic"/>
                <a:ea typeface="Century Gothic"/>
                <a:cs typeface="Century Gothic"/>
                <a:sym typeface="Century Gothic"/>
              </a:rPr>
              <a:t>L’état de santé se dégrade tant sur le plan physique que psychologique. </a:t>
            </a:r>
            <a:endParaRPr b="0" sz="2400" strike="noStrike">
              <a:latin typeface="Source Sans Pro"/>
              <a:ea typeface="Source Sans Pro"/>
              <a:cs typeface="Source Sans Pro"/>
              <a:sym typeface="Source Sans Pro"/>
            </a:endParaRPr>
          </a:p>
          <a:p>
            <a:pPr indent="0" lvl="0" marL="0" marR="0" rtl="0" algn="l">
              <a:spcBef>
                <a:spcPts val="0"/>
              </a:spcBef>
              <a:spcAft>
                <a:spcPts val="0"/>
              </a:spcAft>
              <a:buNone/>
            </a:pPr>
            <a:r>
              <a:t/>
            </a:r>
            <a:endParaRPr b="0" sz="2400" strike="noStrike">
              <a:latin typeface="Source Sans Pro"/>
              <a:ea typeface="Source Sans Pro"/>
              <a:cs typeface="Source Sans Pro"/>
              <a:sym typeface="Source Sans Pro"/>
            </a:endParaRPr>
          </a:p>
          <a:p>
            <a:pPr indent="0" lvl="0" marL="0" marR="0" rtl="0" algn="l">
              <a:spcBef>
                <a:spcPts val="0"/>
              </a:spcBef>
              <a:spcAft>
                <a:spcPts val="0"/>
              </a:spcAft>
              <a:buNone/>
            </a:pPr>
            <a:r>
              <a:rPr b="0" lang="fr-FR" sz="2400" strike="noStrike">
                <a:solidFill>
                  <a:srgbClr val="000000"/>
                </a:solidFill>
                <a:latin typeface="Century Gothic"/>
                <a:ea typeface="Century Gothic"/>
                <a:cs typeface="Century Gothic"/>
                <a:sym typeface="Century Gothic"/>
              </a:rPr>
              <a:t>Les relations avec les proches sont perturbées et la vie professionnelle peut également être touchée. </a:t>
            </a:r>
            <a:endParaRPr b="0" sz="2400" strike="noStrike">
              <a:latin typeface="Source Sans Pro"/>
              <a:ea typeface="Source Sans Pro"/>
              <a:cs typeface="Source Sans Pro"/>
              <a:sym typeface="Source Sans Pro"/>
            </a:endParaRPr>
          </a:p>
          <a:p>
            <a:pPr indent="0" lvl="0" marL="0" marR="0" rtl="0" algn="l">
              <a:spcBef>
                <a:spcPts val="0"/>
              </a:spcBef>
              <a:spcAft>
                <a:spcPts val="0"/>
              </a:spcAft>
              <a:buNone/>
            </a:pPr>
            <a:r>
              <a:t/>
            </a:r>
            <a:endParaRPr b="0" sz="2400" strike="noStrike">
              <a:latin typeface="Source Sans Pro"/>
              <a:ea typeface="Source Sans Pro"/>
              <a:cs typeface="Source Sans Pro"/>
              <a:sym typeface="Source Sans Pro"/>
            </a:endParaRPr>
          </a:p>
          <a:p>
            <a:pPr indent="0" lvl="0" marL="0" marR="0" rtl="0" algn="l">
              <a:spcBef>
                <a:spcPts val="0"/>
              </a:spcBef>
              <a:spcAft>
                <a:spcPts val="0"/>
              </a:spcAft>
              <a:buNone/>
            </a:pPr>
            <a:r>
              <a:rPr b="0" lang="fr-FR" sz="2400" strike="noStrike">
                <a:solidFill>
                  <a:srgbClr val="000000"/>
                </a:solidFill>
                <a:latin typeface="Century Gothic"/>
                <a:ea typeface="Century Gothic"/>
                <a:cs typeface="Century Gothic"/>
                <a:sym typeface="Century Gothic"/>
              </a:rPr>
              <a:t>Toutes ces difficultés ne font qu’accroitre le mal être qui a précédé la dépendance et peuvent conduire à des situations de rupture familiale et/ou professionnelle.</a:t>
            </a:r>
            <a:endParaRPr b="0" sz="2400" strike="noStrike">
              <a:latin typeface="Source Sans Pro"/>
              <a:ea typeface="Source Sans Pro"/>
              <a:cs typeface="Source Sans Pro"/>
              <a:sym typeface="Source Sans Pr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81"/>
          <p:cNvSpPr txBox="1"/>
          <p:nvPr/>
        </p:nvSpPr>
        <p:spPr>
          <a:xfrm>
            <a:off x="540000" y="157680"/>
            <a:ext cx="9000000" cy="5062320"/>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None/>
            </a:pPr>
            <a:r>
              <a:rPr b="1" lang="fr-FR" sz="2000" u="sng" strike="noStrike">
                <a:solidFill>
                  <a:srgbClr val="FF0000"/>
                </a:solidFill>
                <a:latin typeface="Century Gothic"/>
                <a:ea typeface="Century Gothic"/>
                <a:cs typeface="Century Gothic"/>
                <a:sym typeface="Century Gothic"/>
              </a:rPr>
              <a:t>Recommandations pour une consommation à moindre risque</a:t>
            </a:r>
            <a:endParaRPr b="1" sz="2000" strike="noStrike">
              <a:solidFill>
                <a:srgbClr val="009EDA"/>
              </a:solidFill>
              <a:latin typeface="Source Sans Pro"/>
              <a:ea typeface="Source Sans Pro"/>
              <a:cs typeface="Source Sans Pro"/>
              <a:sym typeface="Source Sans Pro"/>
            </a:endParaRPr>
          </a:p>
          <a:p>
            <a:pPr indent="0" lvl="0" marL="0" marR="0" rtl="0" algn="l">
              <a:lnSpc>
                <a:spcPct val="80000"/>
              </a:lnSpc>
              <a:spcBef>
                <a:spcPts val="360"/>
              </a:spcBef>
              <a:spcAft>
                <a:spcPts val="0"/>
              </a:spcAft>
              <a:buNone/>
            </a:pPr>
            <a:r>
              <a:t/>
            </a:r>
            <a:endParaRPr b="1" sz="2000" strike="noStrike">
              <a:solidFill>
                <a:srgbClr val="009EDA"/>
              </a:solidFill>
              <a:latin typeface="Source Sans Pro"/>
              <a:ea typeface="Source Sans Pro"/>
              <a:cs typeface="Source Sans Pro"/>
              <a:sym typeface="Source Sans Pro"/>
            </a:endParaRPr>
          </a:p>
          <a:p>
            <a:pPr indent="0" lvl="0" marL="0" marR="0" rtl="0" algn="l">
              <a:lnSpc>
                <a:spcPct val="80000"/>
              </a:lnSpc>
              <a:spcBef>
                <a:spcPts val="641"/>
              </a:spcBef>
              <a:spcAft>
                <a:spcPts val="0"/>
              </a:spcAft>
              <a:buNone/>
            </a:pPr>
            <a:r>
              <a:rPr b="1" lang="fr-FR" sz="2500" strike="noStrike">
                <a:solidFill>
                  <a:srgbClr val="000000"/>
                </a:solidFill>
                <a:latin typeface="Century Gothic"/>
                <a:ea typeface="Century Gothic"/>
                <a:cs typeface="Century Gothic"/>
                <a:sym typeface="Century Gothic"/>
              </a:rPr>
              <a:t> </a:t>
            </a:r>
            <a:r>
              <a:rPr b="1" lang="fr-FR" sz="2200" strike="noStrike">
                <a:solidFill>
                  <a:srgbClr val="000000"/>
                </a:solidFill>
                <a:latin typeface="Century Gothic"/>
                <a:ea typeface="Century Gothic"/>
                <a:cs typeface="Century Gothic"/>
                <a:sym typeface="Century Gothic"/>
              </a:rPr>
              <a:t>Le dernier travail autour des recommandations (1), les experts fixent la limite à </a:t>
            </a:r>
            <a:r>
              <a:rPr b="1" lang="fr-FR" sz="2200" u="sng" strike="noStrike">
                <a:solidFill>
                  <a:srgbClr val="000000"/>
                </a:solidFill>
                <a:latin typeface="Century Gothic"/>
                <a:ea typeface="Century Gothic"/>
                <a:cs typeface="Century Gothic"/>
                <a:sym typeface="Century Gothic"/>
              </a:rPr>
              <a:t>2 verres par jour</a:t>
            </a:r>
            <a:r>
              <a:rPr b="1" lang="fr-FR" sz="2200" strike="noStrike">
                <a:solidFill>
                  <a:srgbClr val="000000"/>
                </a:solidFill>
                <a:latin typeface="Century Gothic"/>
                <a:ea typeface="Century Gothic"/>
                <a:cs typeface="Century Gothic"/>
                <a:sym typeface="Century Gothic"/>
              </a:rPr>
              <a:t> avec </a:t>
            </a:r>
            <a:r>
              <a:rPr b="1" lang="fr-FR" sz="2200" strike="noStrike">
                <a:solidFill>
                  <a:srgbClr val="FF0000"/>
                </a:solidFill>
                <a:latin typeface="Century Gothic"/>
                <a:ea typeface="Century Gothic"/>
                <a:cs typeface="Century Gothic"/>
                <a:sym typeface="Century Gothic"/>
              </a:rPr>
              <a:t>deux jours d’abstinence</a:t>
            </a:r>
            <a:r>
              <a:rPr b="1" lang="fr-FR" sz="2200" strike="noStrike">
                <a:solidFill>
                  <a:srgbClr val="000000"/>
                </a:solidFill>
                <a:latin typeface="Century Gothic"/>
                <a:ea typeface="Century Gothic"/>
                <a:cs typeface="Century Gothic"/>
                <a:sym typeface="Century Gothic"/>
              </a:rPr>
              <a:t> soit l’équivalent de 10 verres/semaine indépendamment du sexe.</a:t>
            </a:r>
            <a:endParaRPr b="1" sz="2200" strike="noStrike">
              <a:solidFill>
                <a:srgbClr val="009EDA"/>
              </a:solidFill>
              <a:latin typeface="Source Sans Pro"/>
              <a:ea typeface="Source Sans Pro"/>
              <a:cs typeface="Source Sans Pro"/>
              <a:sym typeface="Source Sans Pro"/>
            </a:endParaRPr>
          </a:p>
          <a:p>
            <a:pPr indent="-343080" lvl="0" marL="343080" marR="0" rtl="0" algn="l">
              <a:lnSpc>
                <a:spcPct val="80000"/>
              </a:lnSpc>
              <a:spcBef>
                <a:spcPts val="261"/>
              </a:spcBef>
              <a:spcAft>
                <a:spcPts val="0"/>
              </a:spcAft>
              <a:buNone/>
            </a:pPr>
            <a:r>
              <a:t/>
            </a:r>
            <a:endParaRPr b="1" sz="2200" strike="noStrike">
              <a:solidFill>
                <a:srgbClr val="009EDA"/>
              </a:solidFill>
              <a:latin typeface="Source Sans Pro"/>
              <a:ea typeface="Source Sans Pro"/>
              <a:cs typeface="Source Sans Pro"/>
              <a:sym typeface="Source Sans Pro"/>
            </a:endParaRPr>
          </a:p>
          <a:p>
            <a:pPr indent="0" lvl="0" marL="0" marR="0" rtl="0" algn="l">
              <a:lnSpc>
                <a:spcPct val="80000"/>
              </a:lnSpc>
              <a:spcBef>
                <a:spcPts val="241"/>
              </a:spcBef>
              <a:spcAft>
                <a:spcPts val="0"/>
              </a:spcAft>
              <a:buNone/>
            </a:pPr>
            <a:r>
              <a:rPr b="0" i="1" lang="fr-FR" sz="2200" strike="noStrike">
                <a:solidFill>
                  <a:srgbClr val="000000"/>
                </a:solidFill>
                <a:latin typeface="Century Gothic"/>
                <a:ea typeface="Century Gothic"/>
                <a:cs typeface="Century Gothic"/>
                <a:sym typeface="Century Gothic"/>
              </a:rPr>
              <a:t>D’après l’</a:t>
            </a:r>
            <a:r>
              <a:rPr b="1" i="1" lang="fr-FR" sz="2200" strike="noStrike">
                <a:solidFill>
                  <a:srgbClr val="000000"/>
                </a:solidFill>
                <a:latin typeface="Century Gothic"/>
                <a:ea typeface="Century Gothic"/>
                <a:cs typeface="Century Gothic"/>
                <a:sym typeface="Century Gothic"/>
              </a:rPr>
              <a:t>OMS</a:t>
            </a:r>
            <a:r>
              <a:rPr b="0" i="1" lang="fr-FR" sz="2200" strike="noStrike">
                <a:solidFill>
                  <a:srgbClr val="000000"/>
                </a:solidFill>
                <a:latin typeface="Century Gothic"/>
                <a:ea typeface="Century Gothic"/>
                <a:cs typeface="Century Gothic"/>
                <a:sym typeface="Century Gothic"/>
              </a:rPr>
              <a:t>, le seuil de risque pour les hommes est atteint à partir de 21 verres par semaine, et à partir de 14 verres pour les femmes. L’OMS recommande par ailleurs un seul jour d’abstinence par semaine</a:t>
            </a:r>
            <a:r>
              <a:rPr b="0" i="1" lang="fr-FR" sz="2200" strike="noStrike">
                <a:solidFill>
                  <a:srgbClr val="000000"/>
                </a:solidFill>
                <a:latin typeface="Calibri"/>
                <a:ea typeface="Calibri"/>
                <a:cs typeface="Calibri"/>
                <a:sym typeface="Calibri"/>
              </a:rPr>
              <a:t>.</a:t>
            </a:r>
            <a:endParaRPr b="1" sz="22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82"/>
          <p:cNvSpPr txBox="1"/>
          <p:nvPr/>
        </p:nvSpPr>
        <p:spPr>
          <a:xfrm>
            <a:off x="540000" y="270000"/>
            <a:ext cx="9000000" cy="45903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fr-FR" sz="3600" strike="noStrike">
                <a:solidFill>
                  <a:srgbClr val="000000"/>
                </a:solidFill>
                <a:latin typeface="Century Gothic"/>
                <a:ea typeface="Century Gothic"/>
                <a:cs typeface="Century Gothic"/>
                <a:sym typeface="Century Gothic"/>
              </a:rPr>
              <a:t>Les comportements à éviter</a:t>
            </a:r>
            <a:endParaRPr b="1" sz="36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83"/>
          <p:cNvSpPr txBox="1"/>
          <p:nvPr/>
        </p:nvSpPr>
        <p:spPr>
          <a:xfrm>
            <a:off x="540000" y="270000"/>
            <a:ext cx="9000000" cy="4590360"/>
          </a:xfrm>
          <a:prstGeom prst="rect">
            <a:avLst/>
          </a:prstGeom>
          <a:noFill/>
          <a:ln>
            <a:noFill/>
          </a:ln>
        </p:spPr>
        <p:txBody>
          <a:bodyPr anchorCtr="0" anchor="ctr" bIns="0" lIns="0" spcFirstLastPara="1" rIns="0" wrap="square" tIns="0">
            <a:noAutofit/>
          </a:bodyPr>
          <a:lstStyle/>
          <a:p>
            <a:pPr indent="-343080" lvl="0" marL="343080" marR="0" rtl="0" algn="l">
              <a:lnSpc>
                <a:spcPct val="80000"/>
              </a:lnSpc>
              <a:spcBef>
                <a:spcPts val="0"/>
              </a:spcBef>
              <a:spcAft>
                <a:spcPts val="0"/>
              </a:spcAft>
              <a:buNone/>
            </a:pPr>
            <a:r>
              <a:rPr b="1" lang="fr-FR" sz="2400" u="sng" strike="noStrike">
                <a:solidFill>
                  <a:srgbClr val="FF0000"/>
                </a:solidFill>
                <a:latin typeface="Century Gothic"/>
                <a:ea typeface="Century Gothic"/>
                <a:cs typeface="Century Gothic"/>
                <a:sym typeface="Century Gothic"/>
              </a:rPr>
              <a:t>Les attitudes à éviter</a:t>
            </a:r>
            <a:endParaRPr b="1" sz="2400" strike="noStrike">
              <a:solidFill>
                <a:srgbClr val="009EDA"/>
              </a:solidFill>
              <a:latin typeface="Source Sans Pro"/>
              <a:ea typeface="Source Sans Pro"/>
              <a:cs typeface="Source Sans Pro"/>
              <a:sym typeface="Source Sans Pro"/>
            </a:endParaRPr>
          </a:p>
          <a:p>
            <a:pPr indent="0" lvl="0" marL="0" marR="0" rtl="0" algn="l">
              <a:lnSpc>
                <a:spcPct val="80000"/>
              </a:lnSpc>
              <a:spcBef>
                <a:spcPts val="760"/>
              </a:spcBef>
              <a:spcAft>
                <a:spcPts val="0"/>
              </a:spcAft>
              <a:buNone/>
            </a:pPr>
            <a:r>
              <a:t/>
            </a:r>
            <a:endParaRPr b="1" sz="2400" strike="noStrike">
              <a:solidFill>
                <a:srgbClr val="009EDA"/>
              </a:solidFill>
              <a:latin typeface="Source Sans Pro"/>
              <a:ea typeface="Source Sans Pro"/>
              <a:cs typeface="Source Sans Pro"/>
              <a:sym typeface="Source Sans Pro"/>
            </a:endParaRPr>
          </a:p>
          <a:p>
            <a:pPr indent="0" lvl="0" marL="0" marR="0" rtl="0" algn="l">
              <a:lnSpc>
                <a:spcPct val="80000"/>
              </a:lnSpc>
              <a:spcBef>
                <a:spcPts val="641"/>
              </a:spcBef>
              <a:spcAft>
                <a:spcPts val="0"/>
              </a:spcAft>
              <a:buNone/>
            </a:pPr>
            <a:r>
              <a:rPr b="1" lang="fr-FR" sz="2000" strike="noStrike">
                <a:solidFill>
                  <a:srgbClr val="000000"/>
                </a:solidFill>
                <a:latin typeface="Calibri"/>
                <a:ea typeface="Calibri"/>
                <a:cs typeface="Calibri"/>
                <a:sym typeface="Calibri"/>
              </a:rPr>
              <a:t>Faire des reproches</a:t>
            </a:r>
            <a:r>
              <a:rPr b="0" lang="fr-FR" sz="2000" strike="noStrike">
                <a:solidFill>
                  <a:srgbClr val="000000"/>
                </a:solidFill>
                <a:latin typeface="Calibri"/>
                <a:ea typeface="Calibri"/>
                <a:cs typeface="Calibri"/>
                <a:sym typeface="Calibri"/>
              </a:rPr>
              <a:t> : l’alcoolodépendance est une maladie chronique, il ne viendrait à personne l’idée de reprocher à quelqu’un de souffrir de diabète ou de cancer.</a:t>
            </a:r>
            <a:endParaRPr b="1" sz="2000" strike="noStrike">
              <a:solidFill>
                <a:srgbClr val="009EDA"/>
              </a:solidFill>
              <a:latin typeface="Source Sans Pro"/>
              <a:ea typeface="Source Sans Pro"/>
              <a:cs typeface="Source Sans Pro"/>
              <a:sym typeface="Source Sans Pro"/>
            </a:endParaRPr>
          </a:p>
          <a:p>
            <a:pPr indent="0" lvl="0" marL="0" marR="0" rtl="0" algn="l">
              <a:lnSpc>
                <a:spcPct val="80000"/>
              </a:lnSpc>
              <a:spcBef>
                <a:spcPts val="641"/>
              </a:spcBef>
              <a:spcAft>
                <a:spcPts val="0"/>
              </a:spcAft>
              <a:buNone/>
            </a:pPr>
            <a:r>
              <a:t/>
            </a:r>
            <a:endParaRPr b="1" sz="2000" strike="noStrike">
              <a:solidFill>
                <a:srgbClr val="009EDA"/>
              </a:solidFill>
              <a:latin typeface="Source Sans Pro"/>
              <a:ea typeface="Source Sans Pro"/>
              <a:cs typeface="Source Sans Pro"/>
              <a:sym typeface="Source Sans Pro"/>
            </a:endParaRPr>
          </a:p>
          <a:p>
            <a:pPr indent="0" lvl="0" marL="0" marR="0" rtl="0" algn="l">
              <a:lnSpc>
                <a:spcPct val="80000"/>
              </a:lnSpc>
              <a:spcBef>
                <a:spcPts val="641"/>
              </a:spcBef>
              <a:spcAft>
                <a:spcPts val="0"/>
              </a:spcAft>
              <a:buNone/>
            </a:pPr>
            <a:r>
              <a:rPr b="1" lang="fr-FR" sz="2000" strike="noStrike">
                <a:solidFill>
                  <a:srgbClr val="000000"/>
                </a:solidFill>
                <a:latin typeface="Calibri"/>
                <a:ea typeface="Calibri"/>
                <a:cs typeface="Calibri"/>
                <a:sym typeface="Calibri"/>
              </a:rPr>
              <a:t>Argumenter quand la personne a bu: </a:t>
            </a:r>
            <a:r>
              <a:rPr b="0" lang="fr-FR" sz="2000" strike="noStrike">
                <a:solidFill>
                  <a:srgbClr val="000000"/>
                </a:solidFill>
                <a:latin typeface="Calibri"/>
                <a:ea typeface="Calibri"/>
                <a:cs typeface="Calibri"/>
                <a:sym typeface="Calibri"/>
              </a:rPr>
              <a:t>elle ne se trouve pas dans son état normal et risque de devenir agressive.</a:t>
            </a:r>
            <a:endParaRPr b="1" sz="2000" strike="noStrike">
              <a:solidFill>
                <a:srgbClr val="009EDA"/>
              </a:solidFill>
              <a:latin typeface="Source Sans Pro"/>
              <a:ea typeface="Source Sans Pro"/>
              <a:cs typeface="Source Sans Pro"/>
              <a:sym typeface="Source Sans Pro"/>
            </a:endParaRPr>
          </a:p>
          <a:p>
            <a:pPr indent="0" lvl="0" marL="0" marR="0" rtl="0" algn="l">
              <a:lnSpc>
                <a:spcPct val="80000"/>
              </a:lnSpc>
              <a:spcBef>
                <a:spcPts val="641"/>
              </a:spcBef>
              <a:spcAft>
                <a:spcPts val="0"/>
              </a:spcAft>
              <a:buNone/>
            </a:pPr>
            <a:r>
              <a:t/>
            </a:r>
            <a:endParaRPr b="1" sz="2000" strike="noStrike">
              <a:solidFill>
                <a:srgbClr val="009EDA"/>
              </a:solidFill>
              <a:latin typeface="Source Sans Pro"/>
              <a:ea typeface="Source Sans Pro"/>
              <a:cs typeface="Source Sans Pro"/>
              <a:sym typeface="Source Sans Pro"/>
            </a:endParaRPr>
          </a:p>
          <a:p>
            <a:pPr indent="0" lvl="0" marL="0" marR="0" rtl="0" algn="l">
              <a:lnSpc>
                <a:spcPct val="80000"/>
              </a:lnSpc>
              <a:spcBef>
                <a:spcPts val="641"/>
              </a:spcBef>
              <a:spcAft>
                <a:spcPts val="0"/>
              </a:spcAft>
              <a:buNone/>
            </a:pPr>
            <a:r>
              <a:rPr b="1" lang="fr-FR" sz="2000" strike="noStrike">
                <a:solidFill>
                  <a:srgbClr val="000000"/>
                </a:solidFill>
                <a:latin typeface="Calibri"/>
                <a:ea typeface="Calibri"/>
                <a:cs typeface="Calibri"/>
                <a:sym typeface="Calibri"/>
              </a:rPr>
              <a:t>Chercher à contrôler sa consommation : c</a:t>
            </a:r>
            <a:r>
              <a:rPr b="0" lang="fr-FR" sz="2000" strike="noStrike">
                <a:solidFill>
                  <a:srgbClr val="000000"/>
                </a:solidFill>
                <a:latin typeface="Calibri"/>
                <a:ea typeface="Calibri"/>
                <a:cs typeface="Calibri"/>
                <a:sym typeface="Calibri"/>
              </a:rPr>
              <a:t>ela ne l’empêchera pas de boire, mais la poussera à consommer en cachette.</a:t>
            </a:r>
            <a:endParaRPr b="1" sz="20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84"/>
          <p:cNvSpPr txBox="1"/>
          <p:nvPr/>
        </p:nvSpPr>
        <p:spPr>
          <a:xfrm>
            <a:off x="540000" y="360000"/>
            <a:ext cx="9000000" cy="4590360"/>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None/>
            </a:pPr>
            <a:r>
              <a:rPr b="1" lang="fr-FR" sz="2000" strike="noStrike">
                <a:solidFill>
                  <a:srgbClr val="000000"/>
                </a:solidFill>
                <a:latin typeface="Calibri"/>
                <a:ea typeface="Calibri"/>
                <a:cs typeface="Calibri"/>
                <a:sym typeface="Calibri"/>
              </a:rPr>
              <a:t>Se montrer hostile à son égard</a:t>
            </a:r>
            <a:r>
              <a:rPr b="0" lang="fr-FR" sz="2000" strike="noStrike">
                <a:solidFill>
                  <a:srgbClr val="000000"/>
                </a:solidFill>
                <a:latin typeface="Calibri"/>
                <a:ea typeface="Calibri"/>
                <a:cs typeface="Calibri"/>
                <a:sym typeface="Calibri"/>
              </a:rPr>
              <a:t> : vous ne pourrez plus aider la personne car elle va se sentir jugée et rejetée.</a:t>
            </a:r>
            <a:endParaRPr b="1" sz="2000" strike="noStrike">
              <a:solidFill>
                <a:srgbClr val="009EDA"/>
              </a:solidFill>
              <a:latin typeface="Source Sans Pro"/>
              <a:ea typeface="Source Sans Pro"/>
              <a:cs typeface="Source Sans Pro"/>
              <a:sym typeface="Source Sans Pro"/>
            </a:endParaRPr>
          </a:p>
          <a:p>
            <a:pPr indent="-343080" lvl="0" marL="343080" marR="0" rtl="0" algn="l">
              <a:lnSpc>
                <a:spcPct val="80000"/>
              </a:lnSpc>
              <a:spcBef>
                <a:spcPts val="641"/>
              </a:spcBef>
              <a:spcAft>
                <a:spcPts val="0"/>
              </a:spcAft>
              <a:buNone/>
            </a:pPr>
            <a:r>
              <a:t/>
            </a:r>
            <a:endParaRPr b="1" sz="2000" strike="noStrike">
              <a:solidFill>
                <a:srgbClr val="009EDA"/>
              </a:solidFill>
              <a:latin typeface="Source Sans Pro"/>
              <a:ea typeface="Source Sans Pro"/>
              <a:cs typeface="Source Sans Pro"/>
              <a:sym typeface="Source Sans Pro"/>
            </a:endParaRPr>
          </a:p>
          <a:p>
            <a:pPr indent="0" lvl="0" marL="0" marR="0" rtl="0" algn="l">
              <a:lnSpc>
                <a:spcPct val="80000"/>
              </a:lnSpc>
              <a:spcBef>
                <a:spcPts val="641"/>
              </a:spcBef>
              <a:spcAft>
                <a:spcPts val="0"/>
              </a:spcAft>
              <a:buNone/>
            </a:pPr>
            <a:r>
              <a:rPr b="1" lang="fr-FR" sz="2000" strike="noStrike">
                <a:solidFill>
                  <a:srgbClr val="000000"/>
                </a:solidFill>
                <a:latin typeface="Calibri"/>
                <a:ea typeface="Calibri"/>
                <a:cs typeface="Calibri"/>
                <a:sym typeface="Calibri"/>
              </a:rPr>
              <a:t>Eviter de se montrer soupçonneux</a:t>
            </a:r>
            <a:r>
              <a:rPr b="0" lang="fr-FR" sz="2000" strike="noStrike">
                <a:solidFill>
                  <a:srgbClr val="000000"/>
                </a:solidFill>
                <a:latin typeface="Calibri"/>
                <a:ea typeface="Calibri"/>
                <a:cs typeface="Calibri"/>
                <a:sym typeface="Calibri"/>
              </a:rPr>
              <a:t> : au mieux, essayer le lui faire comprendre calmement que vous n’êtes pas dupe.</a:t>
            </a:r>
            <a:endParaRPr b="1" sz="2000" strike="noStrike">
              <a:solidFill>
                <a:srgbClr val="009EDA"/>
              </a:solidFill>
              <a:latin typeface="Source Sans Pro"/>
              <a:ea typeface="Source Sans Pro"/>
              <a:cs typeface="Source Sans Pro"/>
              <a:sym typeface="Source Sans Pro"/>
            </a:endParaRPr>
          </a:p>
          <a:p>
            <a:pPr indent="-343080" lvl="0" marL="343080" marR="0" rtl="0" algn="l">
              <a:lnSpc>
                <a:spcPct val="80000"/>
              </a:lnSpc>
              <a:spcBef>
                <a:spcPts val="641"/>
              </a:spcBef>
              <a:spcAft>
                <a:spcPts val="0"/>
              </a:spcAft>
              <a:buNone/>
            </a:pPr>
            <a:r>
              <a:t/>
            </a:r>
            <a:endParaRPr b="1" sz="2000" strike="noStrike">
              <a:solidFill>
                <a:srgbClr val="009EDA"/>
              </a:solidFill>
              <a:latin typeface="Source Sans Pro"/>
              <a:ea typeface="Source Sans Pro"/>
              <a:cs typeface="Source Sans Pro"/>
              <a:sym typeface="Source Sans Pro"/>
            </a:endParaRPr>
          </a:p>
          <a:p>
            <a:pPr indent="0" lvl="0" marL="0" marR="0" rtl="0" algn="l">
              <a:lnSpc>
                <a:spcPct val="80000"/>
              </a:lnSpc>
              <a:spcBef>
                <a:spcPts val="641"/>
              </a:spcBef>
              <a:spcAft>
                <a:spcPts val="0"/>
              </a:spcAft>
              <a:buNone/>
            </a:pPr>
            <a:r>
              <a:rPr b="1" lang="fr-FR" sz="2000" strike="noStrike">
                <a:solidFill>
                  <a:srgbClr val="000000"/>
                </a:solidFill>
                <a:latin typeface="Calibri"/>
                <a:ea typeface="Calibri"/>
                <a:cs typeface="Calibri"/>
                <a:sym typeface="Calibri"/>
              </a:rPr>
              <a:t>Ne pas l’infantiliser</a:t>
            </a:r>
            <a:r>
              <a:rPr b="0" lang="fr-FR" sz="2000" strike="noStrike">
                <a:solidFill>
                  <a:srgbClr val="000000"/>
                </a:solidFill>
                <a:latin typeface="Calibri"/>
                <a:ea typeface="Calibri"/>
                <a:cs typeface="Calibri"/>
                <a:sym typeface="Calibri"/>
              </a:rPr>
              <a:t>, cela renforce le sentiment de honte.</a:t>
            </a:r>
            <a:endParaRPr b="1" sz="2000" strike="noStrike">
              <a:solidFill>
                <a:srgbClr val="009EDA"/>
              </a:solidFill>
              <a:latin typeface="Source Sans Pro"/>
              <a:ea typeface="Source Sans Pro"/>
              <a:cs typeface="Source Sans Pro"/>
              <a:sym typeface="Source Sans Pro"/>
            </a:endParaRPr>
          </a:p>
          <a:p>
            <a:pPr indent="-343080" lvl="0" marL="343080" marR="0" rtl="0" algn="l">
              <a:lnSpc>
                <a:spcPct val="80000"/>
              </a:lnSpc>
              <a:spcBef>
                <a:spcPts val="641"/>
              </a:spcBef>
              <a:spcAft>
                <a:spcPts val="0"/>
              </a:spcAft>
              <a:buNone/>
            </a:pPr>
            <a:r>
              <a:t/>
            </a:r>
            <a:endParaRPr b="1" sz="2000" strike="noStrike">
              <a:solidFill>
                <a:srgbClr val="009EDA"/>
              </a:solidFill>
              <a:latin typeface="Source Sans Pro"/>
              <a:ea typeface="Source Sans Pro"/>
              <a:cs typeface="Source Sans Pro"/>
              <a:sym typeface="Source Sans Pro"/>
            </a:endParaRPr>
          </a:p>
          <a:p>
            <a:pPr indent="0" lvl="0" marL="0" marR="0" rtl="0" algn="ctr">
              <a:spcBef>
                <a:spcPts val="0"/>
              </a:spcBef>
              <a:spcAft>
                <a:spcPts val="0"/>
              </a:spcAft>
              <a:buNone/>
            </a:pPr>
            <a:r>
              <a:rPr b="1" lang="fr-FR" sz="2000" strike="noStrike">
                <a:solidFill>
                  <a:srgbClr val="000000"/>
                </a:solidFill>
                <a:latin typeface="Calibri"/>
                <a:ea typeface="Calibri"/>
                <a:cs typeface="Calibri"/>
                <a:sym typeface="Calibri"/>
              </a:rPr>
              <a:t>Eviter de lui donner des conseils</a:t>
            </a:r>
            <a:r>
              <a:rPr b="0" lang="fr-FR" sz="2000" strike="noStrike">
                <a:solidFill>
                  <a:srgbClr val="000000"/>
                </a:solidFill>
                <a:latin typeface="Calibri"/>
                <a:ea typeface="Calibri"/>
                <a:cs typeface="Calibri"/>
                <a:sym typeface="Calibri"/>
              </a:rPr>
              <a:t>, car la personne ne supporte pas plus les conseils que les critiques</a:t>
            </a:r>
            <a:endParaRPr b="1" sz="20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85"/>
          <p:cNvSpPr txBox="1"/>
          <p:nvPr/>
        </p:nvSpPr>
        <p:spPr>
          <a:xfrm>
            <a:off x="540000" y="270000"/>
            <a:ext cx="9000000" cy="4590360"/>
          </a:xfrm>
          <a:prstGeom prst="rect">
            <a:avLst/>
          </a:prstGeom>
          <a:noFill/>
          <a:ln>
            <a:noFill/>
          </a:ln>
        </p:spPr>
        <p:txBody>
          <a:bodyPr anchorCtr="0" anchor="ctr" bIns="0" lIns="0" spcFirstLastPara="1" rIns="0" wrap="square" tIns="0">
            <a:noAutofit/>
          </a:bodyPr>
          <a:lstStyle/>
          <a:p>
            <a:pPr indent="-343080" lvl="0" marL="343080" marR="0" rtl="0" algn="l">
              <a:lnSpc>
                <a:spcPct val="80000"/>
              </a:lnSpc>
              <a:spcBef>
                <a:spcPts val="0"/>
              </a:spcBef>
              <a:spcAft>
                <a:spcPts val="0"/>
              </a:spcAft>
              <a:buNone/>
            </a:pPr>
            <a:r>
              <a:rPr b="1" lang="fr-FR" sz="2200" u="sng" strike="noStrike">
                <a:solidFill>
                  <a:srgbClr val="FF0000"/>
                </a:solidFill>
                <a:latin typeface="Century Gothic"/>
                <a:ea typeface="Century Gothic"/>
                <a:cs typeface="Century Gothic"/>
                <a:sym typeface="Century Gothic"/>
              </a:rPr>
              <a:t>Ce que l’on peut faire pour aider la personne</a:t>
            </a:r>
            <a:endParaRPr b="1" sz="2200" strike="noStrike">
              <a:solidFill>
                <a:srgbClr val="009EDA"/>
              </a:solidFill>
              <a:latin typeface="Source Sans Pro"/>
              <a:ea typeface="Source Sans Pro"/>
              <a:cs typeface="Source Sans Pro"/>
              <a:sym typeface="Source Sans Pro"/>
            </a:endParaRPr>
          </a:p>
          <a:p>
            <a:pPr indent="-343080" lvl="0" marL="343080" marR="0" rtl="0" algn="l">
              <a:lnSpc>
                <a:spcPct val="80000"/>
              </a:lnSpc>
              <a:spcBef>
                <a:spcPts val="641"/>
              </a:spcBef>
              <a:spcAft>
                <a:spcPts val="0"/>
              </a:spcAft>
              <a:buNone/>
            </a:pPr>
            <a:r>
              <a:t/>
            </a:r>
            <a:endParaRPr b="1" sz="2200" strike="noStrike">
              <a:solidFill>
                <a:srgbClr val="009EDA"/>
              </a:solidFill>
              <a:latin typeface="Source Sans Pro"/>
              <a:ea typeface="Source Sans Pro"/>
              <a:cs typeface="Source Sans Pro"/>
              <a:sym typeface="Source Sans Pro"/>
            </a:endParaRPr>
          </a:p>
          <a:p>
            <a:pPr indent="0" lvl="0" marL="0" marR="0" rtl="0" algn="l">
              <a:lnSpc>
                <a:spcPct val="80000"/>
              </a:lnSpc>
              <a:spcBef>
                <a:spcPts val="641"/>
              </a:spcBef>
              <a:spcAft>
                <a:spcPts val="0"/>
              </a:spcAft>
              <a:buNone/>
            </a:pPr>
            <a:r>
              <a:rPr b="1" lang="fr-FR" sz="2200" strike="noStrike">
                <a:solidFill>
                  <a:srgbClr val="000000"/>
                </a:solidFill>
                <a:latin typeface="Calibri"/>
                <a:ea typeface="Calibri"/>
                <a:cs typeface="Calibri"/>
                <a:sym typeface="Calibri"/>
              </a:rPr>
              <a:t>Réussir à en parler avec la personne : </a:t>
            </a:r>
            <a:r>
              <a:rPr b="0" lang="fr-FR" sz="2200" strike="noStrike">
                <a:solidFill>
                  <a:srgbClr val="000000"/>
                </a:solidFill>
                <a:latin typeface="Calibri"/>
                <a:ea typeface="Calibri"/>
                <a:cs typeface="Calibri"/>
                <a:sym typeface="Calibri"/>
              </a:rPr>
              <a:t>mais pas à un moment où elle est alcoolisée, c’est inutile et éventuellement dangereux. Parler sans attendre cependant, car la dépendance ne fait que se renforcer avec les mois et les années.</a:t>
            </a:r>
            <a:endParaRPr b="1" sz="2200" strike="noStrike">
              <a:solidFill>
                <a:srgbClr val="009EDA"/>
              </a:solidFill>
              <a:latin typeface="Source Sans Pro"/>
              <a:ea typeface="Source Sans Pro"/>
              <a:cs typeface="Source Sans Pro"/>
              <a:sym typeface="Source Sans Pro"/>
            </a:endParaRPr>
          </a:p>
          <a:p>
            <a:pPr indent="-343080" lvl="0" marL="343080" marR="0" rtl="0" algn="l">
              <a:lnSpc>
                <a:spcPct val="80000"/>
              </a:lnSpc>
              <a:spcBef>
                <a:spcPts val="641"/>
              </a:spcBef>
              <a:spcAft>
                <a:spcPts val="0"/>
              </a:spcAft>
              <a:buNone/>
            </a:pPr>
            <a:r>
              <a:t/>
            </a:r>
            <a:endParaRPr b="1" sz="2200" strike="noStrike">
              <a:solidFill>
                <a:srgbClr val="009EDA"/>
              </a:solidFill>
              <a:latin typeface="Source Sans Pro"/>
              <a:ea typeface="Source Sans Pro"/>
              <a:cs typeface="Source Sans Pro"/>
              <a:sym typeface="Source Sans Pro"/>
            </a:endParaRPr>
          </a:p>
          <a:p>
            <a:pPr indent="0" lvl="0" marL="0" marR="0" rtl="0" algn="l">
              <a:lnSpc>
                <a:spcPct val="80000"/>
              </a:lnSpc>
              <a:spcBef>
                <a:spcPts val="641"/>
              </a:spcBef>
              <a:spcAft>
                <a:spcPts val="0"/>
              </a:spcAft>
              <a:buNone/>
            </a:pPr>
            <a:r>
              <a:rPr b="1" lang="fr-FR" sz="2200" strike="noStrike">
                <a:solidFill>
                  <a:srgbClr val="000000"/>
                </a:solidFill>
                <a:latin typeface="Calibri"/>
                <a:ea typeface="Calibri"/>
                <a:cs typeface="Calibri"/>
                <a:sym typeface="Calibri"/>
              </a:rPr>
              <a:t>L’inciter à consulter</a:t>
            </a:r>
            <a:r>
              <a:rPr b="0" lang="fr-FR" sz="2200" strike="noStrike">
                <a:solidFill>
                  <a:srgbClr val="000000"/>
                </a:solidFill>
                <a:latin typeface="Calibri"/>
                <a:ea typeface="Calibri"/>
                <a:cs typeface="Calibri"/>
                <a:sym typeface="Calibri"/>
              </a:rPr>
              <a:t>, il faut l’inciter à consulter son médecin traitant ou un centre d’addictologie qui lui fournira une aide médicamenteuse si besoin et surtout un soutien psychologique. </a:t>
            </a:r>
            <a:endParaRPr b="1" sz="2200" strike="noStrike">
              <a:solidFill>
                <a:srgbClr val="009EDA"/>
              </a:solidFill>
              <a:latin typeface="Source Sans Pro"/>
              <a:ea typeface="Source Sans Pro"/>
              <a:cs typeface="Source Sans Pro"/>
              <a:sym typeface="Source Sans Pro"/>
            </a:endParaRPr>
          </a:p>
          <a:p>
            <a:pPr indent="0" lvl="0" marL="0" marR="0" rtl="0" algn="l">
              <a:lnSpc>
                <a:spcPct val="80000"/>
              </a:lnSpc>
              <a:spcBef>
                <a:spcPts val="641"/>
              </a:spcBef>
              <a:spcAft>
                <a:spcPts val="0"/>
              </a:spcAft>
              <a:buNone/>
            </a:pPr>
            <a:r>
              <a:t/>
            </a:r>
            <a:endParaRPr b="1" sz="2200" strike="noStrike">
              <a:solidFill>
                <a:srgbClr val="009EDA"/>
              </a:solidFill>
              <a:latin typeface="Source Sans Pro"/>
              <a:ea typeface="Source Sans Pro"/>
              <a:cs typeface="Source Sans Pro"/>
              <a:sym typeface="Source Sans Pro"/>
            </a:endParaRPr>
          </a:p>
          <a:p>
            <a:pPr indent="0" lvl="0" marL="0" marR="0" rtl="0" algn="l">
              <a:lnSpc>
                <a:spcPct val="80000"/>
              </a:lnSpc>
              <a:spcBef>
                <a:spcPts val="641"/>
              </a:spcBef>
              <a:spcAft>
                <a:spcPts val="0"/>
              </a:spcAft>
              <a:buNone/>
            </a:pPr>
            <a:r>
              <a:rPr b="0" lang="fr-FR" sz="2200" strike="noStrike">
                <a:solidFill>
                  <a:srgbClr val="000000"/>
                </a:solidFill>
                <a:latin typeface="Calibri"/>
                <a:ea typeface="Calibri"/>
                <a:cs typeface="Calibri"/>
                <a:sym typeface="Calibri"/>
              </a:rPr>
              <a:t>Ne pas inciter si elle refuse, mais laisser des adresses à sa disposition.</a:t>
            </a:r>
            <a:endParaRPr b="1" sz="2200" strike="noStrike">
              <a:solidFill>
                <a:srgbClr val="009EDA"/>
              </a:solidFill>
              <a:latin typeface="Source Sans Pro"/>
              <a:ea typeface="Source Sans Pro"/>
              <a:cs typeface="Source Sans Pro"/>
              <a:sym typeface="Source Sans Pro"/>
            </a:endParaRPr>
          </a:p>
          <a:p>
            <a:pPr indent="-343080" lvl="0" marL="343080" marR="0" rtl="0" algn="l">
              <a:lnSpc>
                <a:spcPct val="80000"/>
              </a:lnSpc>
              <a:spcBef>
                <a:spcPts val="641"/>
              </a:spcBef>
              <a:spcAft>
                <a:spcPts val="0"/>
              </a:spcAft>
              <a:buNone/>
            </a:pPr>
            <a:r>
              <a:t/>
            </a:r>
            <a:endParaRPr b="1" sz="2200" strike="noStrike">
              <a:solidFill>
                <a:srgbClr val="009EDA"/>
              </a:solidFill>
              <a:latin typeface="Source Sans Pro"/>
              <a:ea typeface="Source Sans Pro"/>
              <a:cs typeface="Source Sans Pro"/>
              <a:sym typeface="Source Sans Pro"/>
            </a:endParaRPr>
          </a:p>
          <a:p>
            <a:pPr indent="0" lvl="0" marL="0" marR="0" rtl="0" algn="l">
              <a:lnSpc>
                <a:spcPct val="80000"/>
              </a:lnSpc>
              <a:spcBef>
                <a:spcPts val="641"/>
              </a:spcBef>
              <a:spcAft>
                <a:spcPts val="0"/>
              </a:spcAft>
              <a:buNone/>
            </a:pPr>
            <a:r>
              <a:rPr b="1" lang="fr-FR" sz="2200" strike="noStrike">
                <a:solidFill>
                  <a:srgbClr val="000000"/>
                </a:solidFill>
                <a:latin typeface="Calibri"/>
                <a:ea typeface="Calibri"/>
                <a:cs typeface="Calibri"/>
                <a:sym typeface="Calibri"/>
              </a:rPr>
              <a:t>L’encourager dans ses efforts,</a:t>
            </a:r>
            <a:r>
              <a:rPr b="0" lang="fr-FR" sz="2200" strike="noStrike">
                <a:solidFill>
                  <a:srgbClr val="000000"/>
                </a:solidFill>
                <a:latin typeface="Calibri"/>
                <a:ea typeface="Calibri"/>
                <a:cs typeface="Calibri"/>
                <a:sym typeface="Calibri"/>
              </a:rPr>
              <a:t> en sachant que les échecs sont multiples et répétés et qu’il faut supporter les rechutes pour envisager un nouveau soin.</a:t>
            </a:r>
            <a:endParaRPr b="1" sz="2200" strike="noStrike">
              <a:solidFill>
                <a:srgbClr val="009EDA"/>
              </a:solidFill>
              <a:latin typeface="Source Sans Pro"/>
              <a:ea typeface="Source Sans Pro"/>
              <a:cs typeface="Source Sans Pro"/>
              <a:sym typeface="Source Sans Pro"/>
            </a:endParaRPr>
          </a:p>
          <a:p>
            <a:pPr indent="-343080" lvl="0" marL="343080" marR="0" rtl="0" algn="l">
              <a:lnSpc>
                <a:spcPct val="80000"/>
              </a:lnSpc>
              <a:spcBef>
                <a:spcPts val="641"/>
              </a:spcBef>
              <a:spcAft>
                <a:spcPts val="0"/>
              </a:spcAft>
              <a:buNone/>
            </a:pPr>
            <a:r>
              <a:t/>
            </a:r>
            <a:endParaRPr b="1" sz="22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86"/>
          <p:cNvSpPr txBox="1"/>
          <p:nvPr/>
        </p:nvSpPr>
        <p:spPr>
          <a:xfrm>
            <a:off x="540000" y="270000"/>
            <a:ext cx="9000000" cy="45903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fr-FR" sz="4000" strike="noStrike">
                <a:solidFill>
                  <a:srgbClr val="009EDA"/>
                </a:solidFill>
                <a:latin typeface="Source Sans Pro"/>
                <a:ea typeface="Source Sans Pro"/>
                <a:cs typeface="Source Sans Pro"/>
                <a:sym typeface="Source Sans Pro"/>
              </a:rPr>
              <a:t>Centre d’addictologie </a:t>
            </a:r>
            <a:endParaRPr b="1" sz="40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87"/>
          <p:cNvSpPr txBox="1"/>
          <p:nvPr/>
        </p:nvSpPr>
        <p:spPr>
          <a:xfrm>
            <a:off x="540000" y="270000"/>
            <a:ext cx="9000000" cy="4590360"/>
          </a:xfrm>
          <a:prstGeom prst="rect">
            <a:avLst/>
          </a:prstGeom>
          <a:noFill/>
          <a:ln>
            <a:noFill/>
          </a:ln>
        </p:spPr>
        <p:txBody>
          <a:bodyPr anchorCtr="0" anchor="ctr" bIns="0" lIns="0" spcFirstLastPara="1" rIns="0" wrap="square" tIns="0">
            <a:noAutofit/>
          </a:bodyPr>
          <a:lstStyle/>
          <a:p>
            <a:pPr indent="-114300" lvl="0" marL="0" marR="0" rtl="0" algn="ctr">
              <a:spcBef>
                <a:spcPts val="0"/>
              </a:spcBef>
              <a:spcAft>
                <a:spcPts val="0"/>
              </a:spcAft>
              <a:buClr>
                <a:srgbClr val="000000"/>
              </a:buClr>
              <a:buSzPts val="1800"/>
              <a:buFont typeface="Noto Sans Symbols"/>
              <a:buChar char="●"/>
            </a:pPr>
            <a:r>
              <a:rPr b="1" lang="fr-FR" sz="4000" strike="noStrike">
                <a:solidFill>
                  <a:srgbClr val="009EDA"/>
                </a:solidFill>
                <a:latin typeface="Source Sans Pro"/>
                <a:ea typeface="Source Sans Pro"/>
                <a:cs typeface="Source Sans Pro"/>
                <a:sym typeface="Source Sans Pro"/>
              </a:rPr>
              <a:t>Sevrage physique (médicamenteux)</a:t>
            </a:r>
            <a:endParaRPr b="1" sz="4000" strike="noStrike">
              <a:solidFill>
                <a:srgbClr val="009EDA"/>
              </a:solidFill>
              <a:latin typeface="Source Sans Pro"/>
              <a:ea typeface="Source Sans Pro"/>
              <a:cs typeface="Source Sans Pro"/>
              <a:sym typeface="Source Sans Pro"/>
            </a:endParaRPr>
          </a:p>
          <a:p>
            <a:pPr indent="-114300" lvl="0" marL="0" marR="0" rtl="0" algn="ctr">
              <a:spcBef>
                <a:spcPts val="0"/>
              </a:spcBef>
              <a:spcAft>
                <a:spcPts val="0"/>
              </a:spcAft>
              <a:buClr>
                <a:srgbClr val="000000"/>
              </a:buClr>
              <a:buSzPts val="1800"/>
              <a:buFont typeface="Noto Sans Symbols"/>
              <a:buChar char="●"/>
            </a:pPr>
            <a:r>
              <a:rPr b="1" lang="fr-FR" sz="4000" strike="noStrike">
                <a:solidFill>
                  <a:srgbClr val="009EDA"/>
                </a:solidFill>
                <a:latin typeface="Source Sans Pro"/>
                <a:ea typeface="Source Sans Pro"/>
                <a:cs typeface="Source Sans Pro"/>
                <a:sym typeface="Source Sans Pro"/>
              </a:rPr>
              <a:t>Sevrage psychologique (activités thérapeutique, psychologue)</a:t>
            </a:r>
            <a:endParaRPr b="1" sz="40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88"/>
          <p:cNvSpPr txBox="1"/>
          <p:nvPr/>
        </p:nvSpPr>
        <p:spPr>
          <a:xfrm>
            <a:off x="540000" y="270000"/>
            <a:ext cx="9000000" cy="45903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fr-FR" sz="4000" strike="noStrike">
                <a:solidFill>
                  <a:srgbClr val="009EDA"/>
                </a:solidFill>
                <a:latin typeface="Source Sans Pro"/>
                <a:ea typeface="Source Sans Pro"/>
                <a:cs typeface="Source Sans Pro"/>
                <a:sym typeface="Source Sans Pro"/>
              </a:rPr>
              <a:t>Addiction cannabis </a:t>
            </a:r>
            <a:endParaRPr b="1" sz="40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4"/>
          <p:cNvSpPr txBox="1"/>
          <p:nvPr/>
        </p:nvSpPr>
        <p:spPr>
          <a:xfrm>
            <a:off x="10800" y="829974"/>
            <a:ext cx="10122000" cy="3635100"/>
          </a:xfrm>
          <a:prstGeom prst="rect">
            <a:avLst/>
          </a:prstGeom>
          <a:noFill/>
          <a:ln>
            <a:noFill/>
          </a:ln>
        </p:spPr>
        <p:txBody>
          <a:bodyPr anchorCtr="0" anchor="ctr" bIns="36000" lIns="36000" spcFirstLastPara="1" rIns="36000" wrap="square" tIns="36000">
            <a:noAutofit/>
          </a:bodyPr>
          <a:lstStyle/>
          <a:p>
            <a:pPr indent="0" lvl="0" marL="0" marR="0" rtl="0" algn="just">
              <a:spcBef>
                <a:spcPts val="0"/>
              </a:spcBef>
              <a:spcAft>
                <a:spcPts val="0"/>
              </a:spcAft>
              <a:buNone/>
            </a:pPr>
            <a:r>
              <a:rPr b="0" lang="fr-FR" sz="2200" strike="noStrike">
                <a:latin typeface="Source Sans Pro"/>
                <a:ea typeface="Source Sans Pro"/>
                <a:cs typeface="Source Sans Pro"/>
                <a:sym typeface="Source Sans Pro"/>
              </a:rPr>
              <a:t>Les addictions posent, en France comme à l’échelle européenne et dans le reste du monde, un problème de santé publique majeur, dont les impacts sont multiples, sanitaires, médicaux et sociaux.</a:t>
            </a:r>
            <a:endParaRPr b="0" sz="2200" strike="noStrike">
              <a:latin typeface="Source Sans Pro"/>
              <a:ea typeface="Source Sans Pro"/>
              <a:cs typeface="Source Sans Pro"/>
              <a:sym typeface="Source Sans Pro"/>
            </a:endParaRPr>
          </a:p>
          <a:p>
            <a:pPr indent="0" lvl="0" marL="0" marR="0" rtl="0" algn="just">
              <a:spcBef>
                <a:spcPts val="0"/>
              </a:spcBef>
              <a:spcAft>
                <a:spcPts val="0"/>
              </a:spcAft>
              <a:buNone/>
            </a:pPr>
            <a:r>
              <a:t/>
            </a:r>
            <a:endParaRPr sz="2200">
              <a:latin typeface="Source Sans Pro"/>
              <a:ea typeface="Source Sans Pro"/>
              <a:cs typeface="Source Sans Pro"/>
              <a:sym typeface="Source Sans Pro"/>
            </a:endParaRPr>
          </a:p>
          <a:p>
            <a:pPr indent="0" lvl="0" marL="0" marR="0" rtl="0" algn="just">
              <a:spcBef>
                <a:spcPts val="0"/>
              </a:spcBef>
              <a:spcAft>
                <a:spcPts val="0"/>
              </a:spcAft>
              <a:buNone/>
            </a:pPr>
            <a:r>
              <a:rPr b="0" lang="fr-FR" sz="2200" strike="noStrike">
                <a:latin typeface="Source Sans Pro"/>
                <a:ea typeface="Source Sans Pro"/>
                <a:cs typeface="Source Sans Pro"/>
                <a:sym typeface="Source Sans Pro"/>
              </a:rPr>
              <a:t>La consommation de substances psychoactives est responsable en France de plus de 100 000 décès évitables par accidents et par maladies, dont près de 40 000 par cancers. Les conduites addictives interviennent ainsi dans environ 30 % avant 65 ans (également appelée mortalité prématurée).</a:t>
            </a:r>
            <a:endParaRPr b="0" sz="2200" strike="noStrike">
              <a:latin typeface="Source Sans Pro"/>
              <a:ea typeface="Source Sans Pro"/>
              <a:cs typeface="Source Sans Pro"/>
              <a:sym typeface="Source Sans Pro"/>
            </a:endParaRPr>
          </a:p>
          <a:p>
            <a:pPr indent="0" lvl="0" marL="0" marR="0" rtl="0" algn="just">
              <a:spcBef>
                <a:spcPts val="0"/>
              </a:spcBef>
              <a:spcAft>
                <a:spcPts val="0"/>
              </a:spcAft>
              <a:buNone/>
            </a:pPr>
            <a:r>
              <a:t/>
            </a:r>
            <a:endParaRPr b="0" sz="2200" strike="noStrike">
              <a:latin typeface="Source Sans Pro"/>
              <a:ea typeface="Source Sans Pro"/>
              <a:cs typeface="Source Sans Pro"/>
              <a:sym typeface="Source Sans Pro"/>
            </a:endParaRPr>
          </a:p>
          <a:p>
            <a:pPr indent="0" lvl="0" marL="0" marR="0" rtl="0" algn="just">
              <a:spcBef>
                <a:spcPts val="0"/>
              </a:spcBef>
              <a:spcAft>
                <a:spcPts val="0"/>
              </a:spcAft>
              <a:buNone/>
            </a:pPr>
            <a:r>
              <a:rPr b="0" lang="fr-FR" sz="2200" strike="noStrike">
                <a:latin typeface="Source Sans Pro"/>
                <a:ea typeface="Source Sans Pro"/>
                <a:cs typeface="Source Sans Pro"/>
                <a:sym typeface="Source Sans Pro"/>
              </a:rPr>
              <a:t>http://intervenir-addictions.fr/ : le portail des acteurs de santé</a:t>
            </a:r>
            <a:endParaRPr b="0" sz="2200" strike="noStrike">
              <a:latin typeface="Source Sans Pro"/>
              <a:ea typeface="Source Sans Pro"/>
              <a:cs typeface="Source Sans Pro"/>
              <a:sym typeface="Source Sans Pr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89"/>
          <p:cNvSpPr txBox="1"/>
          <p:nvPr/>
        </p:nvSpPr>
        <p:spPr>
          <a:xfrm>
            <a:off x="540000" y="270000"/>
            <a:ext cx="9000000" cy="4590360"/>
          </a:xfrm>
          <a:prstGeom prst="rect">
            <a:avLst/>
          </a:prstGeom>
          <a:noFill/>
          <a:ln>
            <a:noFill/>
          </a:ln>
        </p:spPr>
        <p:txBody>
          <a:bodyPr anchorCtr="0" anchor="ctr" bIns="0" lIns="0" spcFirstLastPara="1" rIns="0" wrap="square" tIns="0">
            <a:noAutofit/>
          </a:bodyPr>
          <a:lstStyle/>
          <a:p>
            <a:pPr indent="0" lvl="0" marL="0" marR="0" rtl="0" algn="ctr">
              <a:lnSpc>
                <a:spcPct val="70000"/>
              </a:lnSpc>
              <a:spcBef>
                <a:spcPts val="0"/>
              </a:spcBef>
              <a:spcAft>
                <a:spcPts val="0"/>
              </a:spcAft>
              <a:buNone/>
            </a:pPr>
            <a:r>
              <a:rPr b="0" lang="fr-FR" sz="2000" strike="noStrike">
                <a:solidFill>
                  <a:srgbClr val="000000"/>
                </a:solidFill>
                <a:latin typeface="Arial"/>
                <a:ea typeface="Arial"/>
                <a:cs typeface="Arial"/>
                <a:sym typeface="Arial"/>
              </a:rPr>
              <a:t>900 000 consommateurs quotidiens</a:t>
            </a:r>
            <a:endParaRPr b="1" sz="2000" strike="noStrike">
              <a:solidFill>
                <a:srgbClr val="009EDA"/>
              </a:solidFill>
              <a:latin typeface="Source Sans Pro"/>
              <a:ea typeface="Source Sans Pro"/>
              <a:cs typeface="Source Sans Pro"/>
              <a:sym typeface="Source Sans Pro"/>
            </a:endParaRPr>
          </a:p>
          <a:p>
            <a:pPr indent="0" lvl="0" marL="0" marR="0" rtl="0" algn="ctr">
              <a:lnSpc>
                <a:spcPct val="70000"/>
              </a:lnSpc>
              <a:spcBef>
                <a:spcPts val="1414"/>
              </a:spcBef>
              <a:spcAft>
                <a:spcPts val="0"/>
              </a:spcAft>
              <a:buNone/>
            </a:pPr>
            <a:r>
              <a:rPr b="0" lang="fr-FR" sz="2000" strike="noStrike">
                <a:solidFill>
                  <a:srgbClr val="000000"/>
                </a:solidFill>
                <a:latin typeface="Arial"/>
                <a:ea typeface="Arial"/>
                <a:cs typeface="Arial"/>
                <a:sym typeface="Arial"/>
              </a:rPr>
              <a:t>Le cannabis est une plante (chanvre) composée de nombreux principes actifs (une quarantaine), dont le THC (tétrahydrocannabinol) connu pour ses effets psychoactifs ou encore le cannabidiol (CBD) utilisé pour ses vertus thérapeutiques</a:t>
            </a:r>
            <a:endParaRPr b="1" sz="2000" strike="noStrike">
              <a:solidFill>
                <a:srgbClr val="009EDA"/>
              </a:solidFill>
              <a:latin typeface="Source Sans Pro"/>
              <a:ea typeface="Source Sans Pro"/>
              <a:cs typeface="Source Sans Pro"/>
              <a:sym typeface="Source Sans Pro"/>
            </a:endParaRPr>
          </a:p>
          <a:p>
            <a:pPr indent="0" lvl="0" marL="0" marR="0" rtl="0" algn="ctr">
              <a:lnSpc>
                <a:spcPct val="70000"/>
              </a:lnSpc>
              <a:spcBef>
                <a:spcPts val="1414"/>
              </a:spcBef>
              <a:spcAft>
                <a:spcPts val="0"/>
              </a:spcAft>
              <a:buNone/>
            </a:pPr>
            <a:r>
              <a:rPr b="0" lang="fr-FR" sz="2000" strike="noStrike">
                <a:solidFill>
                  <a:srgbClr val="000000"/>
                </a:solidFill>
                <a:latin typeface="Arial"/>
                <a:ea typeface="Arial"/>
                <a:cs typeface="Arial"/>
                <a:sym typeface="Arial"/>
              </a:rPr>
              <a:t>Le cannabis peut se consommer sous plusieurs formes : l’herbe, la résine ou encore l’huile (plus concentrée). Le cannabis peut être fumé, vaporisé ou ingéré sous forme de gâteau (« space cake ») ou d’infusion.</a:t>
            </a:r>
            <a:endParaRPr b="1" sz="2000" strike="noStrike">
              <a:solidFill>
                <a:srgbClr val="009EDA"/>
              </a:solidFill>
              <a:latin typeface="Source Sans Pro"/>
              <a:ea typeface="Source Sans Pro"/>
              <a:cs typeface="Source Sans Pro"/>
              <a:sym typeface="Source Sans Pro"/>
            </a:endParaRPr>
          </a:p>
          <a:p>
            <a:pPr indent="0" lvl="0" marL="0" marR="0" rtl="0" algn="ctr">
              <a:lnSpc>
                <a:spcPct val="70000"/>
              </a:lnSpc>
              <a:spcBef>
                <a:spcPts val="1414"/>
              </a:spcBef>
              <a:spcAft>
                <a:spcPts val="0"/>
              </a:spcAft>
              <a:buNone/>
            </a:pPr>
            <a:r>
              <a:rPr b="0" lang="fr-FR" sz="2000" strike="noStrike">
                <a:solidFill>
                  <a:srgbClr val="000000"/>
                </a:solidFill>
                <a:latin typeface="Arial"/>
                <a:ea typeface="Arial"/>
                <a:cs typeface="Arial"/>
                <a:sym typeface="Arial"/>
              </a:rPr>
              <a:t>Les effets du cannabis sont dus à plusieurs facteurs et varient d’une personne à l’autre. Les effets recherchés sont la sensation de bien-être, l’apaisement et une euphorie légère. Mais un dosage excessif peut provoquer somnolence, malaises, nausées, impression d’étouffement, « bad trip » et perte de contrôle, voire psychose cannabinique…  </a:t>
            </a:r>
            <a:endParaRPr b="1" sz="2000" strike="noStrike">
              <a:solidFill>
                <a:srgbClr val="009EDA"/>
              </a:solidFill>
              <a:latin typeface="Source Sans Pro"/>
              <a:ea typeface="Source Sans Pro"/>
              <a:cs typeface="Source Sans Pro"/>
              <a:sym typeface="Source Sans Pro"/>
            </a:endParaRPr>
          </a:p>
          <a:p>
            <a:pPr indent="0" lvl="0" marL="0" marR="0" rtl="0" algn="ctr">
              <a:lnSpc>
                <a:spcPct val="70000"/>
              </a:lnSpc>
              <a:spcBef>
                <a:spcPts val="1414"/>
              </a:spcBef>
              <a:spcAft>
                <a:spcPts val="0"/>
              </a:spcAft>
              <a:buNone/>
            </a:pPr>
            <a:r>
              <a:rPr b="0" lang="fr-FR" sz="2000" strike="noStrike">
                <a:solidFill>
                  <a:srgbClr val="000000"/>
                </a:solidFill>
                <a:latin typeface="Arial"/>
                <a:ea typeface="Arial"/>
                <a:cs typeface="Arial"/>
                <a:sym typeface="Arial"/>
              </a:rPr>
              <a:t>Une consommation régulière de cannabis peut entraîner des difficultés de concentration et un désintérêt/démotivation pour les activités habituelles.</a:t>
            </a:r>
            <a:endParaRPr b="1" sz="2000" strike="noStrike">
              <a:solidFill>
                <a:srgbClr val="009EDA"/>
              </a:solidFill>
              <a:latin typeface="Source Sans Pro"/>
              <a:ea typeface="Source Sans Pro"/>
              <a:cs typeface="Source Sans Pro"/>
              <a:sym typeface="Source Sans Pro"/>
            </a:endParaRPr>
          </a:p>
          <a:p>
            <a:pPr indent="0" lvl="0" marL="0" marR="0" rtl="0" algn="ctr">
              <a:lnSpc>
                <a:spcPct val="70000"/>
              </a:lnSpc>
              <a:spcBef>
                <a:spcPts val="1414"/>
              </a:spcBef>
              <a:spcAft>
                <a:spcPts val="0"/>
              </a:spcAft>
              <a:buNone/>
            </a:pPr>
            <a:r>
              <a:t/>
            </a:r>
            <a:endParaRPr b="1" sz="20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90"/>
          <p:cNvSpPr txBox="1"/>
          <p:nvPr/>
        </p:nvSpPr>
        <p:spPr>
          <a:xfrm>
            <a:off x="540000" y="270000"/>
            <a:ext cx="9000000" cy="45903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lang="fr-FR" sz="4400" strike="noStrike">
                <a:solidFill>
                  <a:srgbClr val="000000"/>
                </a:solidFill>
                <a:latin typeface="Century Gothic"/>
                <a:ea typeface="Century Gothic"/>
                <a:cs typeface="Century Gothic"/>
                <a:sym typeface="Century Gothic"/>
              </a:rPr>
              <a:t>CONCLUSION</a:t>
            </a:r>
            <a:endParaRPr b="1" sz="44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91"/>
          <p:cNvSpPr txBox="1"/>
          <p:nvPr/>
        </p:nvSpPr>
        <p:spPr>
          <a:xfrm>
            <a:off x="540000" y="270000"/>
            <a:ext cx="9000000" cy="4590360"/>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None/>
            </a:pPr>
            <a:r>
              <a:rPr b="0" lang="fr-FR" sz="2000" strike="noStrike">
                <a:solidFill>
                  <a:srgbClr val="000000"/>
                </a:solidFill>
                <a:latin typeface="Century Gothic"/>
                <a:ea typeface="Century Gothic"/>
                <a:cs typeface="Century Gothic"/>
                <a:sym typeface="Century Gothic"/>
              </a:rPr>
              <a:t>On peut identifier deux facteurs favorables à l’installation d’une addiction : le premier tient au fait que tout va désormais plus vite qu’auparavant, le rythme de nos vies s’accélère. Le second facteur tient à la disponibilité des produits ou supports favorisant l’addiction : le cannabis se trouve facilement, l’alcool et le tabac sont les produits licites les plus consommés, de nouvelles drogues apparaissent sans cesse, sans parler de l’inflation des médicaments…</a:t>
            </a:r>
            <a:endParaRPr b="1" sz="2000" strike="noStrike">
              <a:solidFill>
                <a:srgbClr val="009EDA"/>
              </a:solidFill>
              <a:latin typeface="Source Sans Pro"/>
              <a:ea typeface="Source Sans Pro"/>
              <a:cs typeface="Source Sans Pro"/>
              <a:sym typeface="Source Sans Pro"/>
            </a:endParaRPr>
          </a:p>
          <a:p>
            <a:pPr indent="0" lvl="0" marL="0" marR="0" rtl="0" algn="l">
              <a:lnSpc>
                <a:spcPct val="80000"/>
              </a:lnSpc>
              <a:spcBef>
                <a:spcPts val="641"/>
              </a:spcBef>
              <a:spcAft>
                <a:spcPts val="0"/>
              </a:spcAft>
              <a:buNone/>
            </a:pPr>
            <a:r>
              <a:t/>
            </a:r>
            <a:endParaRPr b="1" sz="2000" strike="noStrike">
              <a:solidFill>
                <a:srgbClr val="009EDA"/>
              </a:solidFill>
              <a:latin typeface="Source Sans Pro"/>
              <a:ea typeface="Source Sans Pro"/>
              <a:cs typeface="Source Sans Pro"/>
              <a:sym typeface="Source Sans Pro"/>
            </a:endParaRPr>
          </a:p>
          <a:p>
            <a:pPr indent="0" lvl="0" marL="0" marR="0" rtl="0" algn="l">
              <a:lnSpc>
                <a:spcPct val="80000"/>
              </a:lnSpc>
              <a:spcBef>
                <a:spcPts val="641"/>
              </a:spcBef>
              <a:spcAft>
                <a:spcPts val="0"/>
              </a:spcAft>
              <a:buNone/>
            </a:pPr>
            <a:r>
              <a:rPr b="0" lang="fr-FR" sz="2000" strike="noStrike">
                <a:solidFill>
                  <a:srgbClr val="000000"/>
                </a:solidFill>
                <a:latin typeface="Century Gothic"/>
                <a:ea typeface="Century Gothic"/>
                <a:cs typeface="Century Gothic"/>
                <a:sym typeface="Century Gothic"/>
              </a:rPr>
              <a:t>Du petit café du matin à la cigarette de la pause déjeuner en passant par l’achat compulsif du samedi, nous sommes tous accros à quelque chose. Ce n’est pas anodin.</a:t>
            </a:r>
            <a:endParaRPr b="1" sz="2000" strike="noStrike">
              <a:solidFill>
                <a:srgbClr val="009EDA"/>
              </a:solidFill>
              <a:latin typeface="Source Sans Pro"/>
              <a:ea typeface="Source Sans Pro"/>
              <a:cs typeface="Source Sans Pro"/>
              <a:sym typeface="Source Sans Pro"/>
            </a:endParaRPr>
          </a:p>
          <a:p>
            <a:pPr indent="-343080" lvl="0" marL="343080" marR="0" rtl="0" algn="l">
              <a:lnSpc>
                <a:spcPct val="80000"/>
              </a:lnSpc>
              <a:spcBef>
                <a:spcPts val="641"/>
              </a:spcBef>
              <a:spcAft>
                <a:spcPts val="0"/>
              </a:spcAft>
              <a:buNone/>
            </a:pPr>
            <a:r>
              <a:t/>
            </a:r>
            <a:endParaRPr b="1" sz="2000" strike="noStrike">
              <a:solidFill>
                <a:srgbClr val="009EDA"/>
              </a:solidFill>
              <a:latin typeface="Source Sans Pro"/>
              <a:ea typeface="Source Sans Pro"/>
              <a:cs typeface="Source Sans Pro"/>
              <a:sym typeface="Source Sans Pro"/>
            </a:endParaRPr>
          </a:p>
          <a:p>
            <a:pPr indent="0" lvl="0" marL="0" marR="0" rtl="0" algn="l">
              <a:lnSpc>
                <a:spcPct val="80000"/>
              </a:lnSpc>
              <a:spcBef>
                <a:spcPts val="641"/>
              </a:spcBef>
              <a:spcAft>
                <a:spcPts val="0"/>
              </a:spcAft>
              <a:buNone/>
            </a:pPr>
            <a:r>
              <a:rPr b="0" lang="fr-FR" sz="2000" strike="noStrike">
                <a:solidFill>
                  <a:srgbClr val="000000"/>
                </a:solidFill>
                <a:latin typeface="Century Gothic"/>
                <a:ea typeface="Century Gothic"/>
                <a:cs typeface="Century Gothic"/>
                <a:sym typeface="Century Gothic"/>
              </a:rPr>
              <a:t>Toujours plus, tout de suite, n’importe où… Notre monde moderne est un monde d’addicts…</a:t>
            </a:r>
            <a:endParaRPr b="1" sz="20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descr="conduites-addictives-340x267.png" id="202" name="Google Shape;202;p45"/>
          <p:cNvPicPr preferRelativeResize="0"/>
          <p:nvPr/>
        </p:nvPicPr>
        <p:blipFill rotWithShape="1">
          <a:blip r:embed="rId3">
            <a:alphaModFix/>
          </a:blip>
          <a:srcRect b="0" l="0" r="0" t="0"/>
          <a:stretch/>
        </p:blipFill>
        <p:spPr>
          <a:xfrm>
            <a:off x="540000" y="360000"/>
            <a:ext cx="8186400" cy="43365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6"/>
          <p:cNvSpPr txBox="1"/>
          <p:nvPr/>
        </p:nvSpPr>
        <p:spPr>
          <a:xfrm>
            <a:off x="540000" y="270000"/>
            <a:ext cx="9000000" cy="45903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fr-FR" sz="4000" strike="noStrike">
                <a:solidFill>
                  <a:srgbClr val="009EDA"/>
                </a:solidFill>
                <a:latin typeface="Source Sans Pro"/>
                <a:ea typeface="Source Sans Pro"/>
                <a:cs typeface="Source Sans Pro"/>
                <a:sym typeface="Source Sans Pro"/>
              </a:rPr>
              <a:t>QU’EST-CE QUE LA </a:t>
            </a:r>
            <a:r>
              <a:rPr b="1" lang="fr-FR" sz="4000">
                <a:solidFill>
                  <a:srgbClr val="009EDA"/>
                </a:solidFill>
                <a:latin typeface="Source Sans Pro"/>
                <a:ea typeface="Source Sans Pro"/>
                <a:cs typeface="Source Sans Pro"/>
                <a:sym typeface="Source Sans Pro"/>
              </a:rPr>
              <a:t>DÉPENDANCE</a:t>
            </a:r>
            <a:r>
              <a:rPr b="1" lang="fr-FR" sz="4000" strike="noStrike">
                <a:solidFill>
                  <a:srgbClr val="009EDA"/>
                </a:solidFill>
                <a:latin typeface="Source Sans Pro"/>
                <a:ea typeface="Source Sans Pro"/>
                <a:cs typeface="Source Sans Pro"/>
                <a:sym typeface="Source Sans Pro"/>
              </a:rPr>
              <a:t> ?</a:t>
            </a:r>
            <a:endParaRPr b="1" sz="4000" strike="noStrike">
              <a:solidFill>
                <a:srgbClr val="009EDA"/>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7"/>
          <p:cNvSpPr txBox="1"/>
          <p:nvPr/>
        </p:nvSpPr>
        <p:spPr>
          <a:xfrm>
            <a:off x="57960" y="540000"/>
            <a:ext cx="10027440" cy="3048480"/>
          </a:xfrm>
          <a:prstGeom prst="rect">
            <a:avLst/>
          </a:prstGeom>
          <a:noFill/>
          <a:ln>
            <a:noFill/>
          </a:ln>
        </p:spPr>
        <p:txBody>
          <a:bodyPr anchorCtr="0" anchor="ctr" bIns="36000" lIns="36000" spcFirstLastPara="1" rIns="36000" wrap="square" tIns="36000">
            <a:noAutofit/>
          </a:bodyPr>
          <a:lstStyle/>
          <a:p>
            <a:pPr indent="0" lvl="0" marL="0" marR="0" rtl="0" algn="ctr">
              <a:spcBef>
                <a:spcPts val="0"/>
              </a:spcBef>
              <a:spcAft>
                <a:spcPts val="0"/>
              </a:spcAft>
              <a:buNone/>
            </a:pPr>
            <a:r>
              <a:rPr b="0" lang="fr-FR" sz="2200" strike="noStrike">
                <a:latin typeface="Source Sans Pro"/>
                <a:ea typeface="Source Sans Pro"/>
                <a:cs typeface="Source Sans Pro"/>
                <a:sym typeface="Source Sans Pro"/>
              </a:rPr>
              <a:t>La dépendance désigne un état psychologique et/ou physique qui se manifeste par </a:t>
            </a:r>
            <a:endParaRPr b="0" sz="2200" strike="noStrike">
              <a:latin typeface="Source Sans Pro"/>
              <a:ea typeface="Source Sans Pro"/>
              <a:cs typeface="Source Sans Pro"/>
              <a:sym typeface="Source Sans Pro"/>
            </a:endParaRPr>
          </a:p>
          <a:p>
            <a:pPr indent="0" lvl="0" marL="0" marR="0" rtl="0" algn="ctr">
              <a:spcBef>
                <a:spcPts val="0"/>
              </a:spcBef>
              <a:spcAft>
                <a:spcPts val="0"/>
              </a:spcAft>
              <a:buNone/>
            </a:pPr>
            <a:r>
              <a:rPr b="0" lang="fr-FR" sz="2200" strike="noStrike">
                <a:latin typeface="Source Sans Pro"/>
                <a:ea typeface="Source Sans Pro"/>
                <a:cs typeface="Source Sans Pro"/>
                <a:sym typeface="Source Sans Pro"/>
              </a:rPr>
              <a:t>un besoin irrépressible et répété, jamais réellement assouvi. </a:t>
            </a:r>
            <a:endParaRPr b="0" sz="2200" strike="noStrike">
              <a:latin typeface="Source Sans Pro"/>
              <a:ea typeface="Source Sans Pro"/>
              <a:cs typeface="Source Sans Pro"/>
              <a:sym typeface="Source Sans Pro"/>
            </a:endParaRPr>
          </a:p>
          <a:p>
            <a:pPr indent="0" lvl="0" marL="0" marR="0" rtl="0" algn="ctr">
              <a:spcBef>
                <a:spcPts val="0"/>
              </a:spcBef>
              <a:spcAft>
                <a:spcPts val="0"/>
              </a:spcAft>
              <a:buNone/>
            </a:pPr>
            <a:r>
              <a:t/>
            </a:r>
            <a:endParaRPr sz="2200">
              <a:latin typeface="Source Sans Pro"/>
              <a:ea typeface="Source Sans Pro"/>
              <a:cs typeface="Source Sans Pro"/>
              <a:sym typeface="Source Sans Pro"/>
            </a:endParaRPr>
          </a:p>
          <a:p>
            <a:pPr indent="0" lvl="0" marL="0" marR="0" rtl="0" algn="ctr">
              <a:spcBef>
                <a:spcPts val="0"/>
              </a:spcBef>
              <a:spcAft>
                <a:spcPts val="0"/>
              </a:spcAft>
              <a:buNone/>
            </a:pPr>
            <a:r>
              <a:rPr b="0" lang="fr-FR" sz="2200" strike="noStrike">
                <a:latin typeface="Source Sans Pro"/>
                <a:ea typeface="Source Sans Pro"/>
                <a:cs typeface="Source Sans Pro"/>
                <a:sym typeface="Source Sans Pro"/>
              </a:rPr>
              <a:t>Celui-ci peut être lié à une consommation de produits (d'alcool, de tabac, de psychotropes) ou à un comportement (addiction au jeu, au sexe, à Internet...).</a:t>
            </a:r>
            <a:endParaRPr b="0" sz="2200" strike="noStrike">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48"/>
          <p:cNvPicPr preferRelativeResize="0"/>
          <p:nvPr/>
        </p:nvPicPr>
        <p:blipFill rotWithShape="1">
          <a:blip r:embed="rId3">
            <a:alphaModFix/>
          </a:blip>
          <a:srcRect b="0" l="0" r="0" t="0"/>
          <a:stretch/>
        </p:blipFill>
        <p:spPr>
          <a:xfrm>
            <a:off x="1080000" y="360000"/>
            <a:ext cx="7380000" cy="4860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